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59" r:id="rId3"/>
    <p:sldId id="274" r:id="rId4"/>
    <p:sldId id="264" r:id="rId5"/>
    <p:sldId id="271" r:id="rId6"/>
    <p:sldId id="268" r:id="rId7"/>
    <p:sldId id="272" r:id="rId8"/>
    <p:sldId id="265" r:id="rId9"/>
    <p:sldId id="273" r:id="rId10"/>
    <p:sldId id="270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8FA"/>
    <a:srgbClr val="FF8E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45" autoAdjust="0"/>
  </p:normalViewPr>
  <p:slideViewPr>
    <p:cSldViewPr snapToGrid="0">
      <p:cViewPr varScale="1">
        <p:scale>
          <a:sx n="91" d="100"/>
          <a:sy n="91" d="100"/>
        </p:scale>
        <p:origin x="691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9FF01-AAA5-43C1-A8CE-0D0FE6039C88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30E89-668F-40DF-9456-C4A6F8662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96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0E89-668F-40DF-9456-C4A6F866269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62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0E89-668F-40DF-9456-C4A6F866269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339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30E89-668F-40DF-9456-C4A6F866269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425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4042-22F6-453A-B0BC-F6EEBFE69CF5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6AA6-CEE0-4CB7-9D09-83C33D3F3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22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4042-22F6-453A-B0BC-F6EEBFE69CF5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6AA6-CEE0-4CB7-9D09-83C33D3F3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836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4042-22F6-453A-B0BC-F6EEBFE69CF5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6AA6-CEE0-4CB7-9D09-83C33D3F3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820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4042-22F6-453A-B0BC-F6EEBFE69CF5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6AA6-CEE0-4CB7-9D09-83C33D3F3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4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4042-22F6-453A-B0BC-F6EEBFE69CF5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6AA6-CEE0-4CB7-9D09-83C33D3F3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20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4042-22F6-453A-B0BC-F6EEBFE69CF5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6AA6-CEE0-4CB7-9D09-83C33D3F3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90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4042-22F6-453A-B0BC-F6EEBFE69CF5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6AA6-CEE0-4CB7-9D09-83C33D3F3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32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4042-22F6-453A-B0BC-F6EEBFE69CF5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6AA6-CEE0-4CB7-9D09-83C33D3F3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274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4042-22F6-453A-B0BC-F6EEBFE69CF5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6AA6-CEE0-4CB7-9D09-83C33D3F3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75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4042-22F6-453A-B0BC-F6EEBFE69CF5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6AA6-CEE0-4CB7-9D09-83C33D3F3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93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4042-22F6-453A-B0BC-F6EEBFE69CF5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6AA6-CEE0-4CB7-9D09-83C33D3F3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56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E4042-22F6-453A-B0BC-F6EEBFE69CF5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A6AA6-CEE0-4CB7-9D09-83C33D3F3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66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7.jfif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6.wdp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7.jf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7.jf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fi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7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jfif"/><Relationship Id="rId7" Type="http://schemas.openxmlformats.org/officeDocument/2006/relationships/image" Target="../media/image2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jp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microsoft.com/office/2007/relationships/hdphoto" Target="../media/hdphoto4.wdp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7.jfif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5.wdp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F2C13DD-5AC6-4872-B4FF-C83C6E51B69C}"/>
              </a:ext>
            </a:extLst>
          </p:cNvPr>
          <p:cNvSpPr txBox="1"/>
          <p:nvPr/>
        </p:nvSpPr>
        <p:spPr>
          <a:xfrm>
            <a:off x="31533" y="6345123"/>
            <a:ext cx="181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/08/2022</a:t>
            </a:r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4544840" y="5466144"/>
            <a:ext cx="764716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24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А. В. </a:t>
            </a:r>
            <a:r>
              <a:rPr lang="ru-RU" altLang="ru-RU" sz="2400" b="1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Капкова</a:t>
            </a:r>
            <a:endParaRPr lang="ru-RU" altLang="ru-RU" sz="24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r">
              <a:spcBef>
                <a:spcPts val="600"/>
              </a:spcBef>
            </a:pPr>
            <a:r>
              <a:rPr lang="ru-RU" altLang="ru-RU" sz="16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инженер – программист </a:t>
            </a:r>
            <a:r>
              <a:rPr lang="en-US" altLang="ru-RU" sz="16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I</a:t>
            </a:r>
            <a:r>
              <a:rPr lang="ru-RU" altLang="ru-RU" sz="16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категории </a:t>
            </a:r>
            <a:r>
              <a:rPr lang="ru-RU" altLang="ru-RU" sz="1600" b="1" i="1" dirty="0">
                <a:solidFill>
                  <a:srgbClr val="002060"/>
                </a:solidFill>
                <a:latin typeface="Cambria" panose="02040503050406030204" pitchFamily="18" charset="0"/>
              </a:rPr>
              <a:t>отдела цифровой трансформации </a:t>
            </a:r>
            <a:r>
              <a:rPr lang="ru-RU" altLang="ru-RU" sz="16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ru-RU" altLang="ru-RU" sz="16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altLang="ru-RU" sz="16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 </a:t>
            </a:r>
            <a:r>
              <a:rPr lang="ru-RU" altLang="ru-RU" sz="1600" b="1" i="1" dirty="0">
                <a:solidFill>
                  <a:srgbClr val="002060"/>
                </a:solidFill>
                <a:latin typeface="Cambria" panose="02040503050406030204" pitchFamily="18" charset="0"/>
              </a:rPr>
              <a:t>сфере образования бюджетного учреждения Орловской области «Региональный центр оценки качества образования»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30838" y="3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12350" y="0"/>
            <a:ext cx="2644401" cy="6858000"/>
          </a:xfrm>
          <a:prstGeom prst="rect">
            <a:avLst/>
          </a:prstGeom>
          <a:gradFill>
            <a:gsLst>
              <a:gs pos="5000">
                <a:schemeClr val="accent5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8983666" y="527050"/>
            <a:ext cx="1360487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7231066" y="404813"/>
            <a:ext cx="160178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6" y="50800"/>
            <a:ext cx="1328737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458791"/>
            <a:ext cx="1338262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C:\Users\user\Desktop\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180978"/>
            <a:ext cx="16065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1"/>
          <p:cNvSpPr>
            <a:spLocks noChangeArrowheads="1"/>
          </p:cNvSpPr>
          <p:nvPr/>
        </p:nvSpPr>
        <p:spPr bwMode="auto">
          <a:xfrm>
            <a:off x="0" y="6345123"/>
            <a:ext cx="2360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22 сентября 2022 </a:t>
            </a:r>
            <a:r>
              <a:rPr lang="ru-RU" altLang="ru-RU" sz="1400" b="1" i="1" dirty="0">
                <a:solidFill>
                  <a:srgbClr val="002060"/>
                </a:solidFill>
                <a:latin typeface="Cambria" panose="02040503050406030204" pitchFamily="18" charset="0"/>
              </a:rPr>
              <a:t>г.</a:t>
            </a:r>
            <a:endParaRPr lang="ru-RU" altLang="ru-RU" sz="12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B88846-D235-4FF9-8BA1-A3B5777612CA}"/>
              </a:ext>
            </a:extLst>
          </p:cNvPr>
          <p:cNvSpPr txBox="1"/>
          <p:nvPr/>
        </p:nvSpPr>
        <p:spPr>
          <a:xfrm>
            <a:off x="606582" y="2066004"/>
            <a:ext cx="114345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Основные возможности бесплатного доступа 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к верифицированному цифровому образовательному контенту и цифровым образовательным сервисам 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для обучающихся и педагогических работников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05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вал 39"/>
          <p:cNvSpPr/>
          <p:nvPr/>
        </p:nvSpPr>
        <p:spPr>
          <a:xfrm>
            <a:off x="3718226" y="1941458"/>
            <a:ext cx="4562947" cy="4562947"/>
          </a:xfrm>
          <a:prstGeom prst="ellipse">
            <a:avLst/>
          </a:prstGeom>
          <a:solidFill>
            <a:schemeClr val="bg1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4935"/>
            <a:ext cx="4508626" cy="10864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 rot="5400000">
            <a:off x="1836260" y="227930"/>
            <a:ext cx="1140737" cy="3962237"/>
          </a:xfrm>
          <a:prstGeom prst="roundRect">
            <a:avLst>
              <a:gd name="adj" fmla="val 7741"/>
            </a:avLst>
          </a:prstGeom>
          <a:solidFill>
            <a:schemeClr val="bg1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5448" y="1750848"/>
            <a:ext cx="962159" cy="87642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27543" y="1771726"/>
            <a:ext cx="247819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Century Gothic" panose="020B0502020202020204" pitchFamily="34" charset="0"/>
              </a:rPr>
              <a:t>Веб-</a:t>
            </a:r>
            <a:r>
              <a:rPr lang="ru-RU" sz="1500" dirty="0" err="1">
                <a:latin typeface="Century Gothic" panose="020B0502020202020204" pitchFamily="34" charset="0"/>
              </a:rPr>
              <a:t>квест</a:t>
            </a:r>
            <a:r>
              <a:rPr lang="ru-RU" sz="1500" dirty="0">
                <a:latin typeface="Century Gothic" panose="020B0502020202020204" pitchFamily="34" charset="0"/>
              </a:rPr>
              <a:t>, веб-</a:t>
            </a:r>
            <a:r>
              <a:rPr lang="ru-RU" sz="1500" dirty="0" err="1">
                <a:latin typeface="Century Gothic" panose="020B0502020202020204" pitchFamily="34" charset="0"/>
              </a:rPr>
              <a:t>квиз</a:t>
            </a:r>
            <a:r>
              <a:rPr lang="ru-RU" sz="1500" dirty="0">
                <a:latin typeface="Century Gothic" panose="020B0502020202020204" pitchFamily="34" charset="0"/>
              </a:rPr>
              <a:t>, деловые мини-игры, игры-симуляторы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 rot="5400000">
            <a:off x="1846904" y="1530040"/>
            <a:ext cx="1104523" cy="3947313"/>
          </a:xfrm>
          <a:prstGeom prst="roundRect">
            <a:avLst>
              <a:gd name="adj" fmla="val 7741"/>
            </a:avLst>
          </a:prstGeom>
          <a:solidFill>
            <a:schemeClr val="bg1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27543" y="3218571"/>
            <a:ext cx="28602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Century Gothic" panose="020B0502020202020204" pitchFamily="34" charset="0"/>
              </a:rPr>
              <a:t>Виртуальные лаборатории, среды программирования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184" y="3039424"/>
            <a:ext cx="790685" cy="847843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 rot="5400000">
            <a:off x="1827455" y="2829209"/>
            <a:ext cx="1113574" cy="3947313"/>
          </a:xfrm>
          <a:prstGeom prst="roundRect">
            <a:avLst>
              <a:gd name="adj" fmla="val 7741"/>
            </a:avLst>
          </a:prstGeom>
          <a:solidFill>
            <a:schemeClr val="bg1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527543" y="4410450"/>
            <a:ext cx="286020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Century Gothic" panose="020B0502020202020204" pitchFamily="34" charset="0"/>
              </a:rPr>
              <a:t>Алгоритмы, инструкции, чек-листы, кейсы по работе с информацией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 rot="5400000">
            <a:off x="1812530" y="4132903"/>
            <a:ext cx="1113574" cy="3947313"/>
          </a:xfrm>
          <a:prstGeom prst="roundRect">
            <a:avLst>
              <a:gd name="adj" fmla="val 7741"/>
            </a:avLst>
          </a:prstGeom>
          <a:solidFill>
            <a:schemeClr val="bg1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527543" y="5833734"/>
            <a:ext cx="28602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err="1">
                <a:latin typeface="Century Gothic" panose="020B0502020202020204" pitchFamily="34" charset="0"/>
              </a:rPr>
              <a:t>Инфографика</a:t>
            </a:r>
            <a:r>
              <a:rPr lang="ru-RU" sz="1500" dirty="0">
                <a:latin typeface="Century Gothic" panose="020B0502020202020204" pitchFamily="34" charset="0"/>
              </a:rPr>
              <a:t>, </a:t>
            </a:r>
            <a:r>
              <a:rPr lang="ru-RU" sz="1500" dirty="0" smtClean="0">
                <a:latin typeface="Century Gothic" panose="020B0502020202020204" pitchFamily="34" charset="0"/>
              </a:rPr>
              <a:t/>
            </a:r>
            <a:br>
              <a:rPr lang="ru-RU" sz="1500" dirty="0" smtClean="0">
                <a:latin typeface="Century Gothic" panose="020B0502020202020204" pitchFamily="34" charset="0"/>
              </a:rPr>
            </a:br>
            <a:r>
              <a:rPr lang="ru-RU" sz="1500" dirty="0" smtClean="0">
                <a:latin typeface="Century Gothic" panose="020B0502020202020204" pitchFamily="34" charset="0"/>
              </a:rPr>
              <a:t>3</a:t>
            </a:r>
            <a:r>
              <a:rPr lang="en-US" sz="1500" dirty="0">
                <a:latin typeface="Century Gothic" panose="020B0502020202020204" pitchFamily="34" charset="0"/>
              </a:rPr>
              <a:t>D </a:t>
            </a:r>
            <a:r>
              <a:rPr lang="ru-RU" sz="1500" dirty="0">
                <a:latin typeface="Century Gothic" panose="020B0502020202020204" pitchFamily="34" charset="0"/>
              </a:rPr>
              <a:t>графика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4026" y="4376800"/>
            <a:ext cx="847843" cy="88594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5448" y="5692163"/>
            <a:ext cx="866896" cy="828791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 rot="5400000">
            <a:off x="9068814" y="227930"/>
            <a:ext cx="1140737" cy="3962237"/>
          </a:xfrm>
          <a:prstGeom prst="roundRect">
            <a:avLst>
              <a:gd name="adj" fmla="val 7741"/>
            </a:avLst>
          </a:prstGeom>
          <a:solidFill>
            <a:schemeClr val="bg1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760097" y="2002558"/>
            <a:ext cx="24781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Century Gothic" panose="020B0502020202020204" pitchFamily="34" charset="0"/>
              </a:rPr>
              <a:t>Видеоролики</a:t>
            </a:r>
            <a:endParaRPr lang="ru-RU" sz="1500" dirty="0">
              <a:latin typeface="Century Gothic" panose="020B0502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89922" y="1779802"/>
            <a:ext cx="838317" cy="800212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 rot="5400000">
            <a:off x="9068814" y="1500515"/>
            <a:ext cx="1140737" cy="3962237"/>
          </a:xfrm>
          <a:prstGeom prst="roundRect">
            <a:avLst>
              <a:gd name="adj" fmla="val 7741"/>
            </a:avLst>
          </a:prstGeom>
          <a:solidFill>
            <a:schemeClr val="bg1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760097" y="3275143"/>
            <a:ext cx="24781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Century Gothic" panose="020B0502020202020204" pitchFamily="34" charset="0"/>
              </a:rPr>
              <a:t>Аудиофайлы</a:t>
            </a:r>
            <a:endParaRPr lang="ru-RU" sz="1500" dirty="0">
              <a:latin typeface="Century Gothic" panose="020B0502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56607" y="3084538"/>
            <a:ext cx="704948" cy="838317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 rot="5400000">
            <a:off x="9068814" y="2808166"/>
            <a:ext cx="1140737" cy="3962237"/>
          </a:xfrm>
          <a:prstGeom prst="roundRect">
            <a:avLst>
              <a:gd name="adj" fmla="val 7741"/>
            </a:avLst>
          </a:prstGeom>
          <a:solidFill>
            <a:schemeClr val="bg1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8760097" y="4609775"/>
            <a:ext cx="272875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Century Gothic" panose="020B0502020202020204" pitchFamily="34" charset="0"/>
              </a:rPr>
              <a:t>Проверочные материалы</a:t>
            </a:r>
            <a:endParaRPr lang="ru-RU" sz="1500" dirty="0">
              <a:latin typeface="Century Gothic" panose="020B0502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56607" y="4347437"/>
            <a:ext cx="724001" cy="847843"/>
          </a:xfrm>
          <a:prstGeom prst="rect">
            <a:avLst/>
          </a:prstGeom>
        </p:spPr>
      </p:pic>
      <p:sp>
        <p:nvSpPr>
          <p:cNvPr id="34" name="Скругленный прямоугольник 33"/>
          <p:cNvSpPr/>
          <p:nvPr/>
        </p:nvSpPr>
        <p:spPr>
          <a:xfrm rot="5400000">
            <a:off x="9068814" y="4111860"/>
            <a:ext cx="1140737" cy="3962237"/>
          </a:xfrm>
          <a:prstGeom prst="roundRect">
            <a:avLst>
              <a:gd name="adj" fmla="val 7741"/>
            </a:avLst>
          </a:prstGeom>
          <a:solidFill>
            <a:schemeClr val="bg1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8760298" y="5608082"/>
            <a:ext cx="27287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latin typeface="Century Gothic" panose="020B0502020202020204" pitchFamily="34" charset="0"/>
              </a:rPr>
              <a:t>Интерактивные статьи, справочники терминов </a:t>
            </a:r>
            <a:r>
              <a:rPr lang="ru-RU" sz="1500" dirty="0" smtClean="0">
                <a:latin typeface="Century Gothic" panose="020B0502020202020204" pitchFamily="34" charset="0"/>
              </a:rPr>
              <a:t/>
            </a:r>
            <a:br>
              <a:rPr lang="ru-RU" sz="1500" dirty="0" smtClean="0">
                <a:latin typeface="Century Gothic" panose="020B0502020202020204" pitchFamily="34" charset="0"/>
              </a:rPr>
            </a:br>
            <a:r>
              <a:rPr lang="ru-RU" sz="1500" dirty="0" smtClean="0">
                <a:latin typeface="Century Gothic" panose="020B0502020202020204" pitchFamily="34" charset="0"/>
              </a:rPr>
              <a:t>и </a:t>
            </a:r>
            <a:r>
              <a:rPr lang="ru-RU" sz="1500" dirty="0">
                <a:latin typeface="Century Gothic" panose="020B0502020202020204" pitchFamily="34" charset="0"/>
              </a:rPr>
              <a:t>понятий, хрестоматии первоисточников 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28340" y="5626188"/>
            <a:ext cx="885636" cy="894766"/>
          </a:xfrm>
          <a:prstGeom prst="rect">
            <a:avLst/>
          </a:prstGeom>
        </p:spPr>
      </p:pic>
      <p:sp>
        <p:nvSpPr>
          <p:cNvPr id="39" name="Подзаголовок 2"/>
          <p:cNvSpPr txBox="1">
            <a:spLocks/>
          </p:cNvSpPr>
          <p:nvPr/>
        </p:nvSpPr>
        <p:spPr>
          <a:xfrm>
            <a:off x="27159" y="53865"/>
            <a:ext cx="97837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Электронные 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образовательные материалы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5248068" y="3291307"/>
            <a:ext cx="1472184" cy="1472184"/>
          </a:xfrm>
          <a:prstGeom prst="ellipse">
            <a:avLst/>
          </a:prstGeom>
          <a:solidFill>
            <a:srgbClr val="F7F8F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07587" y="3502152"/>
            <a:ext cx="1002722" cy="1073427"/>
          </a:xfrm>
          <a:prstGeom prst="rect">
            <a:avLst/>
          </a:prstGeom>
          <a:solidFill>
            <a:srgbClr val="F7F8FA"/>
          </a:solidFill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E7FC26A-5310-44D8-B994-04B8276EED4E}"/>
              </a:ext>
            </a:extLst>
          </p:cNvPr>
          <p:cNvSpPr txBox="1"/>
          <p:nvPr/>
        </p:nvSpPr>
        <p:spPr>
          <a:xfrm>
            <a:off x="3895172" y="4854767"/>
            <a:ext cx="4177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04C9A"/>
                </a:solidFill>
                <a:latin typeface="Century Gothic" panose="020B0502020202020204" pitchFamily="34" charset="0"/>
              </a:rPr>
              <a:t>ЦИФРОВОЙ</a:t>
            </a:r>
            <a:br>
              <a:rPr lang="ru-RU" sz="1600" b="1" dirty="0" smtClean="0">
                <a:solidFill>
                  <a:srgbClr val="204C9A"/>
                </a:solidFill>
                <a:latin typeface="Century Gothic" panose="020B0502020202020204" pitchFamily="34" charset="0"/>
              </a:rPr>
            </a:br>
            <a:r>
              <a:rPr lang="ru-RU" sz="1600" b="1" dirty="0" smtClean="0">
                <a:solidFill>
                  <a:srgbClr val="204C9A"/>
                </a:solidFill>
                <a:latin typeface="Century Gothic" panose="020B0502020202020204" pitchFamily="34" charset="0"/>
              </a:rPr>
              <a:t>ОБРАЗОВАТЕЛЬНЫЙ</a:t>
            </a:r>
            <a:br>
              <a:rPr lang="ru-RU" sz="1600" b="1" dirty="0" smtClean="0">
                <a:solidFill>
                  <a:srgbClr val="204C9A"/>
                </a:solidFill>
                <a:latin typeface="Century Gothic" panose="020B0502020202020204" pitchFamily="34" charset="0"/>
              </a:rPr>
            </a:br>
            <a:r>
              <a:rPr lang="ru-RU" sz="1600" b="1" dirty="0" smtClean="0">
                <a:solidFill>
                  <a:srgbClr val="204C9A"/>
                </a:solidFill>
                <a:latin typeface="Century Gothic" panose="020B0502020202020204" pitchFamily="34" charset="0"/>
              </a:rPr>
              <a:t>КОНТЕНТ</a:t>
            </a:r>
            <a:endParaRPr lang="ru-RU" sz="1600" dirty="0">
              <a:solidFill>
                <a:srgbClr val="204C9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18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285696"/>
            <a:ext cx="97837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Реализация проекта в регионе	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4935"/>
            <a:ext cx="4508626" cy="10864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CB452F4-2CBF-42B0-B78E-CB2DCC36C8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t="15387" r="5338" b="28129"/>
          <a:stretch/>
        </p:blipFill>
        <p:spPr>
          <a:xfrm>
            <a:off x="-1" y="2253504"/>
            <a:ext cx="5531553" cy="34049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275" y="3570290"/>
            <a:ext cx="3241126" cy="168273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E7FC26A-5310-44D8-B994-04B8276EED4E}"/>
              </a:ext>
            </a:extLst>
          </p:cNvPr>
          <p:cNvSpPr txBox="1"/>
          <p:nvPr/>
        </p:nvSpPr>
        <p:spPr>
          <a:xfrm>
            <a:off x="-505285" y="2510724"/>
            <a:ext cx="2613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305</a:t>
            </a:r>
            <a:r>
              <a:rPr lang="ru-RU" sz="36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7FC26A-5310-44D8-B994-04B8276EED4E}"/>
              </a:ext>
            </a:extLst>
          </p:cNvPr>
          <p:cNvSpPr txBox="1"/>
          <p:nvPr/>
        </p:nvSpPr>
        <p:spPr>
          <a:xfrm>
            <a:off x="224580" y="3114486"/>
            <a:ext cx="4177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04C9A"/>
                </a:solidFill>
                <a:latin typeface="Century Gothic" panose="020B0502020202020204" pitchFamily="34" charset="0"/>
              </a:rPr>
              <a:t>образовательных организаций </a:t>
            </a:r>
            <a:r>
              <a:rPr lang="ru-RU" sz="1400" dirty="0">
                <a:solidFill>
                  <a:srgbClr val="204C9A"/>
                </a:solidFill>
                <a:latin typeface="Century Gothic" panose="020B0502020202020204" pitchFamily="34" charset="0"/>
              </a:rPr>
              <a:t>присоединились к проекту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CB452F4-2CBF-42B0-B78E-CB2DCC36C8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t="15387" r="5338" b="28129"/>
          <a:stretch/>
        </p:blipFill>
        <p:spPr>
          <a:xfrm>
            <a:off x="5364159" y="2253504"/>
            <a:ext cx="3335587" cy="340491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7435" y="3806294"/>
            <a:ext cx="2687765" cy="160907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E7FC26A-5310-44D8-B994-04B8276EED4E}"/>
              </a:ext>
            </a:extLst>
          </p:cNvPr>
          <p:cNvSpPr txBox="1"/>
          <p:nvPr/>
        </p:nvSpPr>
        <p:spPr>
          <a:xfrm>
            <a:off x="4536746" y="2587668"/>
            <a:ext cx="33592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25 848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7FC26A-5310-44D8-B994-04B8276EED4E}"/>
              </a:ext>
            </a:extLst>
          </p:cNvPr>
          <p:cNvSpPr txBox="1"/>
          <p:nvPr/>
        </p:nvSpPr>
        <p:spPr>
          <a:xfrm>
            <a:off x="5531552" y="3081385"/>
            <a:ext cx="29634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204C9A"/>
                </a:solidFill>
                <a:latin typeface="Century Gothic" panose="020B0502020202020204" pitchFamily="34" charset="0"/>
              </a:rPr>
              <a:t>учеников</a:t>
            </a:r>
            <a:r>
              <a:rPr lang="ru-RU" sz="1100" dirty="0">
                <a:solidFill>
                  <a:srgbClr val="204C9A"/>
                </a:solidFill>
                <a:latin typeface="Century Gothic" panose="020B0502020202020204" pitchFamily="34" charset="0"/>
              </a:rPr>
              <a:t> получили бесплатный доступ </a:t>
            </a:r>
            <a:r>
              <a:rPr lang="ru-RU" sz="1100" dirty="0" smtClean="0">
                <a:solidFill>
                  <a:srgbClr val="204C9A"/>
                </a:solidFill>
                <a:latin typeface="Century Gothic" panose="020B0502020202020204" pitchFamily="34" charset="0"/>
              </a:rPr>
              <a:t/>
            </a:r>
            <a:br>
              <a:rPr lang="ru-RU" sz="1100" dirty="0" smtClean="0">
                <a:solidFill>
                  <a:srgbClr val="204C9A"/>
                </a:solidFill>
                <a:latin typeface="Century Gothic" panose="020B0502020202020204" pitchFamily="34" charset="0"/>
              </a:rPr>
            </a:br>
            <a:r>
              <a:rPr lang="ru-RU" sz="1100" dirty="0" smtClean="0">
                <a:solidFill>
                  <a:srgbClr val="204C9A"/>
                </a:solidFill>
                <a:latin typeface="Century Gothic" panose="020B0502020202020204" pitchFamily="34" charset="0"/>
              </a:rPr>
              <a:t>к </a:t>
            </a:r>
            <a:r>
              <a:rPr lang="ru-RU" sz="1100" dirty="0">
                <a:solidFill>
                  <a:srgbClr val="204C9A"/>
                </a:solidFill>
                <a:latin typeface="Century Gothic" panose="020B0502020202020204" pitchFamily="34" charset="0"/>
              </a:rPr>
              <a:t>образовательным онлайн-курсам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CB452F4-2CBF-42B0-B78E-CB2DCC36C8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t="15387" r="5338" b="28129"/>
          <a:stretch/>
        </p:blipFill>
        <p:spPr>
          <a:xfrm>
            <a:off x="8565196" y="2236088"/>
            <a:ext cx="3352650" cy="342232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E7FC26A-5310-44D8-B994-04B8276EED4E}"/>
              </a:ext>
            </a:extLst>
          </p:cNvPr>
          <p:cNvSpPr txBox="1"/>
          <p:nvPr/>
        </p:nvSpPr>
        <p:spPr>
          <a:xfrm>
            <a:off x="7765424" y="2557528"/>
            <a:ext cx="30897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B6ABB"/>
                </a:solidFill>
                <a:latin typeface="Century Gothic" panose="020B0502020202020204" pitchFamily="34" charset="0"/>
              </a:rPr>
              <a:t>4 418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7FC26A-5310-44D8-B994-04B8276EED4E}"/>
              </a:ext>
            </a:extLst>
          </p:cNvPr>
          <p:cNvSpPr txBox="1"/>
          <p:nvPr/>
        </p:nvSpPr>
        <p:spPr>
          <a:xfrm>
            <a:off x="8730587" y="3043384"/>
            <a:ext cx="27257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204C9A"/>
                </a:solidFill>
                <a:latin typeface="Century Gothic" panose="020B0502020202020204" pitchFamily="34" charset="0"/>
              </a:rPr>
              <a:t>педагогов</a:t>
            </a:r>
            <a:r>
              <a:rPr lang="ru-RU" sz="1100" dirty="0">
                <a:solidFill>
                  <a:srgbClr val="204C9A"/>
                </a:solidFill>
                <a:latin typeface="Century Gothic" panose="020B0502020202020204" pitchFamily="34" charset="0"/>
              </a:rPr>
              <a:t> получили бесплатный доступ к образовательным онлайн-курсам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3688" y="3922807"/>
            <a:ext cx="2743156" cy="1376046"/>
          </a:xfrm>
          <a:prstGeom prst="rect">
            <a:avLst/>
          </a:prstGeom>
        </p:spPr>
      </p:pic>
      <p:sp>
        <p:nvSpPr>
          <p:cNvPr id="33" name="Пятиугольник 32"/>
          <p:cNvSpPr/>
          <p:nvPr/>
        </p:nvSpPr>
        <p:spPr>
          <a:xfrm>
            <a:off x="0" y="1465257"/>
            <a:ext cx="3972622" cy="508126"/>
          </a:xfrm>
          <a:prstGeom prst="homePlate">
            <a:avLst/>
          </a:prstGeom>
          <a:solidFill>
            <a:srgbClr val="204C9A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ru-RU" sz="1013" dirty="0">
              <a:solidFill>
                <a:srgbClr val="204C9A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6A3EDD-A825-404D-9A8B-90209539E382}"/>
              </a:ext>
            </a:extLst>
          </p:cNvPr>
          <p:cNvSpPr txBox="1"/>
          <p:nvPr/>
        </p:nvSpPr>
        <p:spPr>
          <a:xfrm>
            <a:off x="70031" y="1452708"/>
            <a:ext cx="3440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7F8FA"/>
                </a:solidFill>
                <a:latin typeface="Century Gothic" panose="020B0502020202020204" pitchFamily="34" charset="0"/>
              </a:rPr>
              <a:t>Орловская область</a:t>
            </a:r>
            <a:endParaRPr lang="ru-RU" sz="2400" dirty="0">
              <a:solidFill>
                <a:srgbClr val="F7F8F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39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285696"/>
            <a:ext cx="97837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Реализация проекта в регионе	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4935"/>
            <a:ext cx="4508626" cy="108642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>
          <a:xfrm>
            <a:off x="0" y="1465257"/>
            <a:ext cx="3972622" cy="508126"/>
          </a:xfrm>
          <a:prstGeom prst="homePlate">
            <a:avLst/>
          </a:prstGeom>
          <a:solidFill>
            <a:srgbClr val="204C9A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ru-RU" sz="1013" dirty="0">
              <a:solidFill>
                <a:srgbClr val="204C9A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6A3EDD-A825-404D-9A8B-90209539E382}"/>
              </a:ext>
            </a:extLst>
          </p:cNvPr>
          <p:cNvSpPr txBox="1"/>
          <p:nvPr/>
        </p:nvSpPr>
        <p:spPr>
          <a:xfrm>
            <a:off x="70031" y="1452708"/>
            <a:ext cx="3440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7F8FA"/>
                </a:solidFill>
                <a:latin typeface="Century Gothic" panose="020B0502020202020204" pitchFamily="34" charset="0"/>
              </a:rPr>
              <a:t>Орловская область</a:t>
            </a:r>
            <a:endParaRPr lang="ru-RU" sz="2400" dirty="0">
              <a:solidFill>
                <a:srgbClr val="F7F8FA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 rot="5400000">
            <a:off x="4278648" y="-1406928"/>
            <a:ext cx="3589931" cy="11590958"/>
          </a:xfrm>
          <a:prstGeom prst="roundRect">
            <a:avLst>
              <a:gd name="adj" fmla="val 774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7FC26A-5310-44D8-B994-04B8276EED4E}"/>
              </a:ext>
            </a:extLst>
          </p:cNvPr>
          <p:cNvSpPr txBox="1"/>
          <p:nvPr/>
        </p:nvSpPr>
        <p:spPr>
          <a:xfrm>
            <a:off x="2462542" y="2660697"/>
            <a:ext cx="6420619" cy="6694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75" b="1" dirty="0">
                <a:solidFill>
                  <a:schemeClr val="bg1"/>
                </a:solidFill>
                <a:latin typeface="Century Gothic" panose="020B0502020202020204" pitchFamily="34" charset="0"/>
              </a:rPr>
              <a:t>Статистика использования контента </a:t>
            </a:r>
            <a:br>
              <a:rPr lang="ru-RU" sz="1875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875" b="1" dirty="0">
                <a:solidFill>
                  <a:schemeClr val="bg1"/>
                </a:solidFill>
                <a:latin typeface="Century Gothic" panose="020B0502020202020204" pitchFamily="34" charset="0"/>
              </a:rPr>
              <a:t>в регионе по образовательным платформам: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2821933" y="3446626"/>
            <a:ext cx="76006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763439" y="3443330"/>
            <a:ext cx="22836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047795" y="3443330"/>
            <a:ext cx="28435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391794" y="3443330"/>
            <a:ext cx="128105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525920" y="3443330"/>
            <a:ext cx="128105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7867278" y="3443330"/>
            <a:ext cx="22836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8137457" y="3443330"/>
            <a:ext cx="35795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731021" y="4152043"/>
            <a:ext cx="1287901" cy="132530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ru-RU" sz="1013" dirty="0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7" y="4229859"/>
            <a:ext cx="1107055" cy="1107055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2121678" y="4388014"/>
            <a:ext cx="774555" cy="779751"/>
            <a:chOff x="1803420" y="4242194"/>
            <a:chExt cx="700218" cy="657509"/>
          </a:xfrm>
        </p:grpSpPr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1816007" y="4258305"/>
              <a:ext cx="68763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H="1">
              <a:off x="1803420" y="4893029"/>
              <a:ext cx="700218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V="1">
              <a:off x="1816007" y="4242194"/>
              <a:ext cx="7435" cy="65750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Прямоугольник 53"/>
          <p:cNvSpPr/>
          <p:nvPr/>
        </p:nvSpPr>
        <p:spPr>
          <a:xfrm>
            <a:off x="2660291" y="4101947"/>
            <a:ext cx="1848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UCHI.RU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462542" y="4734935"/>
            <a:ext cx="1848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22%</a:t>
            </a:r>
          </a:p>
        </p:txBody>
      </p:sp>
      <p:sp>
        <p:nvSpPr>
          <p:cNvPr id="56" name="Овал 55"/>
          <p:cNvSpPr/>
          <p:nvPr/>
        </p:nvSpPr>
        <p:spPr>
          <a:xfrm>
            <a:off x="4574190" y="4059696"/>
            <a:ext cx="1360636" cy="1360636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ru-RU" sz="1013" dirty="0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5747" y1="39304" x2="45747" y2="39304"/>
                        <a14:foregroundMark x1="41149" y1="37739" x2="41149" y2="37739"/>
                        <a14:foregroundMark x1="36667" y1="36522" x2="36667" y2="36522"/>
                        <a14:foregroundMark x1="43218" y1="26087" x2="43218" y2="26087"/>
                        <a14:foregroundMark x1="45632" y1="22609" x2="45632" y2="22609"/>
                        <a14:foregroundMark x1="48966" y1="20174" x2="48966" y2="20174"/>
                        <a14:foregroundMark x1="49540" y1="27130" x2="49540" y2="27130"/>
                        <a14:foregroundMark x1="49425" y1="32870" x2="49425" y2="32870"/>
                        <a14:foregroundMark x1="61264" y1="38087" x2="61264" y2="38087"/>
                        <a14:foregroundMark x1="49425" y1="43826" x2="49425" y2="43826"/>
                        <a14:foregroundMark x1="49080" y1="50783" x2="49080" y2="50783"/>
                        <a14:foregroundMark x1="49655" y1="57391" x2="49655" y2="57391"/>
                        <a14:foregroundMark x1="36552" y1="40522" x2="36552" y2="40522"/>
                        <a14:foregroundMark x1="42644" y1="31826" x2="42644" y2="31826"/>
                        <a14:foregroundMark x1="40230" y1="28696" x2="40230" y2="28696"/>
                        <a14:foregroundMark x1="44253" y1="42957" x2="44253" y2="42957"/>
                        <a14:foregroundMark x1="39540" y1="42957" x2="39540" y2="42957"/>
                        <a14:foregroundMark x1="26897" y1="74783" x2="26897" y2="74783"/>
                        <a14:foregroundMark x1="30000" y1="73043" x2="30000" y2="73043"/>
                        <a14:foregroundMark x1="31954" y1="73217" x2="31954" y2="73217"/>
                        <a14:foregroundMark x1="33678" y1="74087" x2="33678" y2="74087"/>
                        <a14:foregroundMark x1="37011" y1="74261" x2="37011" y2="74261"/>
                        <a14:foregroundMark x1="39310" y1="74261" x2="39310" y2="74261"/>
                        <a14:foregroundMark x1="44138" y1="73391" x2="44138" y2="73391"/>
                        <a14:foregroundMark x1="46552" y1="73739" x2="46552" y2="73739"/>
                        <a14:foregroundMark x1="50460" y1="74087" x2="50460" y2="74087"/>
                        <a14:foregroundMark x1="51954" y1="74435" x2="51954" y2="74435"/>
                        <a14:foregroundMark x1="54368" y1="74087" x2="54368" y2="74087"/>
                        <a14:foregroundMark x1="57356" y1="74087" x2="57356" y2="74087"/>
                        <a14:foregroundMark x1="60460" y1="73739" x2="60460" y2="73739"/>
                        <a14:foregroundMark x1="63563" y1="74087" x2="63563" y2="74087"/>
                        <a14:foregroundMark x1="66207" y1="74261" x2="66207" y2="74261"/>
                        <a14:foregroundMark x1="68966" y1="74783" x2="68966" y2="74783"/>
                        <a14:foregroundMark x1="71034" y1="74957" x2="71034" y2="74957"/>
                        <a14:foregroundMark x1="73563" y1="75304" x2="73563" y2="75304"/>
                        <a14:foregroundMark x1="72069" y1="80696" x2="72069" y2="80696"/>
                        <a14:foregroundMark x1="67011" y1="80174" x2="67011" y2="80174"/>
                        <a14:foregroundMark x1="65172" y1="80696" x2="65172" y2="80696"/>
                        <a14:foregroundMark x1="57931" y1="80174" x2="57931" y2="80174"/>
                        <a14:foregroundMark x1="54943" y1="79826" x2="54943" y2="79826"/>
                        <a14:foregroundMark x1="50575" y1="80348" x2="50575" y2="80348"/>
                        <a14:foregroundMark x1="45517" y1="81913" x2="45517" y2="81913"/>
                        <a14:foregroundMark x1="40460" y1="79478" x2="40460" y2="79478"/>
                        <a14:foregroundMark x1="35747" y1="80174" x2="35747" y2="80174"/>
                        <a14:foregroundMark x1="31149" y1="80174" x2="31149" y2="80174"/>
                        <a14:foregroundMark x1="29310" y1="79478" x2="29310" y2="79478"/>
                        <a14:foregroundMark x1="40115" y1="48522" x2="40115" y2="48522"/>
                        <a14:foregroundMark x1="37701" y1="45043" x2="37701" y2="45043"/>
                        <a14:foregroundMark x1="41149" y1="40348" x2="41149" y2="40348"/>
                        <a14:foregroundMark x1="38736" y1="32174" x2="38736" y2="32174"/>
                        <a14:foregroundMark x1="43908" y1="49565" x2="43908" y2="49565"/>
                        <a14:foregroundMark x1="47126" y1="52174" x2="47126" y2="52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94" y="3962242"/>
            <a:ext cx="2048240" cy="1353721"/>
          </a:xfrm>
          <a:prstGeom prst="rect">
            <a:avLst/>
          </a:prstGeom>
        </p:spPr>
      </p:pic>
      <p:grpSp>
        <p:nvGrpSpPr>
          <p:cNvPr id="58" name="Группа 57"/>
          <p:cNvGrpSpPr/>
          <p:nvPr/>
        </p:nvGrpSpPr>
        <p:grpSpPr>
          <a:xfrm>
            <a:off x="6078228" y="4345059"/>
            <a:ext cx="774555" cy="779751"/>
            <a:chOff x="1803420" y="4242194"/>
            <a:chExt cx="700218" cy="657509"/>
          </a:xfrm>
        </p:grpSpPr>
        <p:cxnSp>
          <p:nvCxnSpPr>
            <p:cNvPr id="59" name="Прямая соединительная линия 58"/>
            <p:cNvCxnSpPr/>
            <p:nvPr/>
          </p:nvCxnSpPr>
          <p:spPr>
            <a:xfrm flipH="1">
              <a:off x="1816007" y="4258305"/>
              <a:ext cx="68763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H="1">
              <a:off x="1803420" y="4893029"/>
              <a:ext cx="700218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V="1">
              <a:off x="1816007" y="4242194"/>
              <a:ext cx="7435" cy="65750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Прямоугольник 61"/>
          <p:cNvSpPr/>
          <p:nvPr/>
        </p:nvSpPr>
        <p:spPr>
          <a:xfrm>
            <a:off x="6370638" y="4044461"/>
            <a:ext cx="1848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МЭО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6269160" y="4710333"/>
            <a:ext cx="1848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8%</a:t>
            </a:r>
          </a:p>
        </p:txBody>
      </p:sp>
      <p:sp>
        <p:nvSpPr>
          <p:cNvPr id="64" name="Овал 63"/>
          <p:cNvSpPr/>
          <p:nvPr/>
        </p:nvSpPr>
        <p:spPr>
          <a:xfrm>
            <a:off x="8095641" y="4059696"/>
            <a:ext cx="1369660" cy="136966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ru-RU" sz="1013" dirty="0"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089" y="4275294"/>
            <a:ext cx="817338" cy="817338"/>
          </a:xfrm>
          <a:prstGeom prst="rect">
            <a:avLst/>
          </a:prstGeom>
        </p:spPr>
      </p:pic>
      <p:grpSp>
        <p:nvGrpSpPr>
          <p:cNvPr id="66" name="Группа 65"/>
          <p:cNvGrpSpPr/>
          <p:nvPr/>
        </p:nvGrpSpPr>
        <p:grpSpPr>
          <a:xfrm>
            <a:off x="9556698" y="4294087"/>
            <a:ext cx="774555" cy="779751"/>
            <a:chOff x="1803420" y="4242194"/>
            <a:chExt cx="700218" cy="657509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 flipH="1">
              <a:off x="1816007" y="4258305"/>
              <a:ext cx="68763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flipH="1">
              <a:off x="1803420" y="4893029"/>
              <a:ext cx="700218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1816007" y="4242194"/>
              <a:ext cx="7435" cy="65750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Прямоугольник 69"/>
          <p:cNvSpPr/>
          <p:nvPr/>
        </p:nvSpPr>
        <p:spPr>
          <a:xfrm>
            <a:off x="10020758" y="3987508"/>
            <a:ext cx="1848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ЯКласс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9783290" y="4633569"/>
            <a:ext cx="1848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2%</a:t>
            </a:r>
          </a:p>
        </p:txBody>
      </p:sp>
    </p:spTree>
    <p:extLst>
      <p:ext uri="{BB962C8B-B14F-4D97-AF65-F5344CB8AC3E}">
        <p14:creationId xmlns:p14="http://schemas.microsoft.com/office/powerpoint/2010/main" val="225630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3556931" y="2888191"/>
            <a:ext cx="11952816" cy="1055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>
                <a:solidFill>
                  <a:srgbClr val="0B6ABB"/>
                </a:solidFill>
                <a:latin typeface="Century Gothic" panose="020B0502020202020204" pitchFamily="34" charset="0"/>
                <a:ea typeface="+mn-ea"/>
                <a:cs typeface="+mn-cs"/>
              </a:rPr>
              <a:t>СПАСИБО ЗА</a:t>
            </a:r>
            <a:br>
              <a:rPr lang="ru-RU" altLang="ru-RU" sz="4000" b="1" dirty="0">
                <a:solidFill>
                  <a:srgbClr val="0B6ABB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ru-RU" altLang="ru-RU" sz="4000" b="1" dirty="0">
                <a:solidFill>
                  <a:srgbClr val="0B6ABB"/>
                </a:solidFill>
                <a:latin typeface="Century Gothic" panose="020B0502020202020204" pitchFamily="34" charset="0"/>
                <a:ea typeface="+mn-ea"/>
                <a:cs typeface="+mn-cs"/>
              </a:rPr>
              <a:t> ВНИМАНИЕ!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B4E86FB3-15F6-48AC-93B1-D5767BB89A49}"/>
              </a:ext>
            </a:extLst>
          </p:cNvPr>
          <p:cNvCxnSpPr>
            <a:cxnSpLocks/>
          </p:cNvCxnSpPr>
          <p:nvPr/>
        </p:nvCxnSpPr>
        <p:spPr>
          <a:xfrm flipV="1">
            <a:off x="3556931" y="2888189"/>
            <a:ext cx="0" cy="11758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 rot="10800000">
            <a:off x="9547599" y="0"/>
            <a:ext cx="2644401" cy="6858000"/>
          </a:xfrm>
          <a:prstGeom prst="rect">
            <a:avLst/>
          </a:prstGeom>
          <a:gradFill>
            <a:gsLst>
              <a:gs pos="5000">
                <a:schemeClr val="accent5">
                  <a:lumMod val="7500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66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27159" y="53865"/>
            <a:ext cx="97837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Федеральный проект 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«Цифровой контент школам и СПО»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4935"/>
            <a:ext cx="4508626" cy="1086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449EFC-B0DA-43DD-B077-85C1A94B8479}"/>
              </a:ext>
            </a:extLst>
          </p:cNvPr>
          <p:cNvSpPr txBox="1"/>
          <p:nvPr/>
        </p:nvSpPr>
        <p:spPr>
          <a:xfrm>
            <a:off x="525275" y="1293682"/>
            <a:ext cx="2568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Цель проекта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449EFC-B0DA-43DD-B077-85C1A94B8479}"/>
              </a:ext>
            </a:extLst>
          </p:cNvPr>
          <p:cNvSpPr txBox="1"/>
          <p:nvPr/>
        </p:nvSpPr>
        <p:spPr>
          <a:xfrm>
            <a:off x="652025" y="1917346"/>
            <a:ext cx="10322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entury Gothic" panose="020B0502020202020204" pitchFamily="34" charset="0"/>
              </a:rPr>
              <a:t>Предоставление бесплатного доступа к верифицированному контенту </a:t>
            </a:r>
            <a:br>
              <a:rPr lang="ru-RU" sz="2000" b="1" dirty="0" smtClean="0">
                <a:latin typeface="Century Gothic" panose="020B0502020202020204" pitchFamily="34" charset="0"/>
              </a:rPr>
            </a:br>
            <a:r>
              <a:rPr lang="ru-RU" sz="2000" b="1" dirty="0" smtClean="0">
                <a:latin typeface="Century Gothic" panose="020B0502020202020204" pitchFamily="34" charset="0"/>
              </a:rPr>
              <a:t>всем обучающимся и педагогам вне зависимости от уровня дохода </a:t>
            </a:r>
            <a:br>
              <a:rPr lang="ru-RU" sz="2000" b="1" dirty="0" smtClean="0">
                <a:latin typeface="Century Gothic" panose="020B0502020202020204" pitchFamily="34" charset="0"/>
              </a:rPr>
            </a:br>
            <a:r>
              <a:rPr lang="ru-RU" sz="2000" b="1" dirty="0" smtClean="0">
                <a:latin typeface="Century Gothic" panose="020B0502020202020204" pitchFamily="34" charset="0"/>
              </a:rPr>
              <a:t>и места проживания семьи.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449EFC-B0DA-43DD-B077-85C1A94B8479}"/>
              </a:ext>
            </a:extLst>
          </p:cNvPr>
          <p:cNvSpPr txBox="1"/>
          <p:nvPr/>
        </p:nvSpPr>
        <p:spPr>
          <a:xfrm>
            <a:off x="671485" y="5712624"/>
            <a:ext cx="10862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entury Gothic" panose="020B0502020202020204" pitchFamily="34" charset="0"/>
              </a:rPr>
              <a:t>В 2024 году 100% образовательных </a:t>
            </a:r>
            <a:r>
              <a:rPr lang="ru-RU" sz="2000" b="1" dirty="0" smtClean="0">
                <a:latin typeface="Century Gothic" panose="020B0502020202020204" pitchFamily="34" charset="0"/>
              </a:rPr>
              <a:t>организаций получат </a:t>
            </a:r>
            <a:r>
              <a:rPr lang="ru-RU" sz="2000" b="1" dirty="0">
                <a:latin typeface="Century Gothic" panose="020B0502020202020204" pitchFamily="34" charset="0"/>
              </a:rPr>
              <a:t>онлайн-доступ </a:t>
            </a:r>
            <a:r>
              <a:rPr lang="ru-RU" sz="2000" b="1" dirty="0" smtClean="0">
                <a:latin typeface="Century Gothic" panose="020B0502020202020204" pitchFamily="34" charset="0"/>
              </a:rPr>
              <a:t/>
            </a:r>
            <a:br>
              <a:rPr lang="ru-RU" sz="2000" b="1" dirty="0" smtClean="0">
                <a:latin typeface="Century Gothic" panose="020B0502020202020204" pitchFamily="34" charset="0"/>
              </a:rPr>
            </a:br>
            <a:r>
              <a:rPr lang="ru-RU" sz="2000" b="1" dirty="0" smtClean="0">
                <a:latin typeface="Century Gothic" panose="020B0502020202020204" pitchFamily="34" charset="0"/>
              </a:rPr>
              <a:t>к </a:t>
            </a:r>
            <a:r>
              <a:rPr lang="ru-RU" sz="2000" b="1" dirty="0">
                <a:latin typeface="Century Gothic" panose="020B0502020202020204" pitchFamily="34" charset="0"/>
              </a:rPr>
              <a:t>цифровым образовательным ресурсам, сервисам и </a:t>
            </a:r>
            <a:r>
              <a:rPr lang="ru-RU" sz="2000" b="1" dirty="0" smtClean="0">
                <a:latin typeface="Century Gothic" panose="020B0502020202020204" pitchFamily="34" charset="0"/>
              </a:rPr>
              <a:t>контенту.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1485" y="3152333"/>
            <a:ext cx="11206662" cy="2026249"/>
          </a:xfrm>
          <a:prstGeom prst="roundRect">
            <a:avLst>
              <a:gd name="adj" fmla="val 774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49EFC-B0DA-43DD-B077-85C1A94B8479}"/>
              </a:ext>
            </a:extLst>
          </p:cNvPr>
          <p:cNvSpPr txBox="1"/>
          <p:nvPr/>
        </p:nvSpPr>
        <p:spPr>
          <a:xfrm>
            <a:off x="662432" y="3238451"/>
            <a:ext cx="11125181" cy="1785104"/>
          </a:xfrm>
          <a:prstGeom prst="rect">
            <a:avLst/>
          </a:prstGeom>
          <a:solidFill>
            <a:schemeClr val="accent5">
              <a:lumMod val="75000"/>
              <a:alpha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ЦИФРОВОЙ ОБРАЗОВАТЕЛЬНЫЙ КОНТЕНТ 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совокупность средств обучения и воспитания </a:t>
            </a:r>
            <a:b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 цифровой форме, обеспечивающих возможность достижения предметных, метапредметных и личностных результатов в рамках заявленного курса или дисциплины </a:t>
            </a:r>
            <a:b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за счет реализации в них функции по освоению, закреплению, а также контролю освоения знаний и представлений, формированию компетенций и навыков на основе современных программных и интерактивных технологических решений.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65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7159" y="53865"/>
            <a:ext cx="97837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Преимущество 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использования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4935"/>
            <a:ext cx="4508626" cy="10864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 rot="5400000">
            <a:off x="1547517" y="251568"/>
            <a:ext cx="2291416" cy="4818258"/>
          </a:xfrm>
          <a:prstGeom prst="roundRect">
            <a:avLst>
              <a:gd name="adj" fmla="val 7741"/>
            </a:avLst>
          </a:prstGeom>
          <a:solidFill>
            <a:schemeClr val="bg1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7FC26A-5310-44D8-B994-04B8276EED4E}"/>
              </a:ext>
            </a:extLst>
          </p:cNvPr>
          <p:cNvSpPr txBox="1"/>
          <p:nvPr/>
        </p:nvSpPr>
        <p:spPr>
          <a:xfrm>
            <a:off x="1106884" y="2336442"/>
            <a:ext cx="4252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04C9A"/>
                </a:solidFill>
                <a:latin typeface="Century Gothic" panose="020B0502020202020204" pitchFamily="34" charset="0"/>
              </a:rPr>
              <a:t>Пользователям предоставляется онлайн-доступ к цифровому образовательному контенту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15" y="1628259"/>
            <a:ext cx="692201" cy="872775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 rot="5400000">
            <a:off x="7497213" y="251569"/>
            <a:ext cx="2291416" cy="4818258"/>
          </a:xfrm>
          <a:prstGeom prst="roundRect">
            <a:avLst>
              <a:gd name="adj" fmla="val 7741"/>
            </a:avLst>
          </a:prstGeom>
          <a:solidFill>
            <a:schemeClr val="bg1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311" y="1628260"/>
            <a:ext cx="692201" cy="8727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902541" y="2254812"/>
            <a:ext cx="4221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04C9A"/>
                </a:solidFill>
                <a:latin typeface="Century Gothic" panose="020B0502020202020204" pitchFamily="34" charset="0"/>
              </a:rPr>
              <a:t>Для образовательных организаций участие в Мероприятии позволит сократить расходы на приобретение цифрового образовательного контента (бесплатный доступ)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0915" y="1661782"/>
            <a:ext cx="718692" cy="796811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 rot="5400000">
            <a:off x="1547517" y="2944397"/>
            <a:ext cx="2291416" cy="4818258"/>
          </a:xfrm>
          <a:prstGeom prst="roundRect">
            <a:avLst>
              <a:gd name="adj" fmla="val 7741"/>
            </a:avLst>
          </a:prstGeom>
          <a:solidFill>
            <a:schemeClr val="bg1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219" y="4354610"/>
            <a:ext cx="718692" cy="79681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472" y="4336322"/>
            <a:ext cx="647204" cy="779764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106884" y="4895655"/>
            <a:ext cx="42822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04C9A"/>
                </a:solidFill>
                <a:latin typeface="Century Gothic" panose="020B0502020202020204" pitchFamily="34" charset="0"/>
              </a:rPr>
              <a:t>Для педагогических работников предоставляется возможность ознакомиться с разнообразием цифрового образовательного контента и использовать его </a:t>
            </a:r>
            <a:r>
              <a:rPr lang="ru-RU" sz="1600" b="1" dirty="0" smtClean="0">
                <a:solidFill>
                  <a:srgbClr val="204C9A"/>
                </a:solidFill>
                <a:latin typeface="Century Gothic" panose="020B0502020202020204" pitchFamily="34" charset="0"/>
              </a:rPr>
              <a:t/>
            </a:r>
            <a:br>
              <a:rPr lang="ru-RU" sz="1600" b="1" dirty="0" smtClean="0">
                <a:solidFill>
                  <a:srgbClr val="204C9A"/>
                </a:solidFill>
                <a:latin typeface="Century Gothic" panose="020B0502020202020204" pitchFamily="34" charset="0"/>
              </a:rPr>
            </a:br>
            <a:r>
              <a:rPr lang="ru-RU" sz="1600" b="1" dirty="0" smtClean="0">
                <a:solidFill>
                  <a:srgbClr val="204C9A"/>
                </a:solidFill>
                <a:latin typeface="Century Gothic" panose="020B0502020202020204" pitchFamily="34" charset="0"/>
              </a:rPr>
              <a:t>под </a:t>
            </a:r>
            <a:r>
              <a:rPr lang="ru-RU" sz="1600" b="1" dirty="0">
                <a:solidFill>
                  <a:srgbClr val="204C9A"/>
                </a:solidFill>
                <a:latin typeface="Century Gothic" panose="020B0502020202020204" pitchFamily="34" charset="0"/>
              </a:rPr>
              <a:t>свои задачи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 rot="5400000">
            <a:off x="7497213" y="2944397"/>
            <a:ext cx="2291416" cy="4818258"/>
          </a:xfrm>
          <a:prstGeom prst="roundRect">
            <a:avLst>
              <a:gd name="adj" fmla="val 7741"/>
            </a:avLst>
          </a:prstGeom>
          <a:solidFill>
            <a:schemeClr val="bg1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3168" y="4336322"/>
            <a:ext cx="647204" cy="779764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6920829" y="5016565"/>
            <a:ext cx="41403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04C9A"/>
                </a:solidFill>
                <a:latin typeface="Century Gothic" panose="020B0502020202020204" pitchFamily="34" charset="0"/>
              </a:rPr>
              <a:t>Для субъектов РФ участие в Мероприятии дает возможность повысить уровень цифровой зрелости в сфере образования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3673" y="4318073"/>
            <a:ext cx="621223" cy="83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57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285696"/>
            <a:ext cx="97837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Сервисы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4935"/>
            <a:ext cx="4508626" cy="10864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 rot="5400000">
            <a:off x="1458490" y="154799"/>
            <a:ext cx="2376774" cy="4791804"/>
          </a:xfrm>
          <a:prstGeom prst="roundRect">
            <a:avLst>
              <a:gd name="adj" fmla="val 774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0040" y="1193032"/>
            <a:ext cx="2530443" cy="418687"/>
          </a:xfrm>
          <a:prstGeom prst="roundRect">
            <a:avLst>
              <a:gd name="adj" fmla="val 7741"/>
            </a:avLst>
          </a:prstGeom>
          <a:solidFill>
            <a:schemeClr val="bg1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0040" y="1265457"/>
            <a:ext cx="23312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entury Gothic" panose="020B0502020202020204" pitchFamily="34" charset="0"/>
              </a:rPr>
              <a:t>ФГИС «МОЯ ШКОЛА»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2459" y="1615544"/>
            <a:ext cx="63852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• Образовательные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сервисы </a:t>
            </a:r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•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Верифицированный контент </a:t>
            </a:r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•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Маркетплейс цифрового контента </a:t>
            </a:r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•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Статистика </a:t>
            </a:r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•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Интеграция с 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порталом Государственных услуг 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 rot="5400000">
            <a:off x="1254037" y="3028518"/>
            <a:ext cx="2677037" cy="4791804"/>
          </a:xfrm>
          <a:prstGeom prst="roundRect">
            <a:avLst>
              <a:gd name="adj" fmla="val 774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5719" y="3916619"/>
            <a:ext cx="2584764" cy="418687"/>
          </a:xfrm>
          <a:prstGeom prst="roundRect">
            <a:avLst>
              <a:gd name="adj" fmla="val 7741"/>
            </a:avLst>
          </a:prstGeom>
          <a:solidFill>
            <a:schemeClr val="bg1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30040" y="3889187"/>
            <a:ext cx="2738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Century Gothic" panose="020B0502020202020204" pitchFamily="34" charset="0"/>
              </a:rPr>
              <a:t>Российская </a:t>
            </a:r>
            <a:br>
              <a:rPr lang="ru-RU" sz="1200" b="1" dirty="0" smtClean="0">
                <a:latin typeface="Century Gothic" panose="020B0502020202020204" pitchFamily="34" charset="0"/>
              </a:rPr>
            </a:br>
            <a:r>
              <a:rPr lang="ru-RU" sz="1200" b="1" dirty="0" smtClean="0">
                <a:latin typeface="Century Gothic" panose="020B0502020202020204" pitchFamily="34" charset="0"/>
              </a:rPr>
              <a:t>электронная школа</a:t>
            </a:r>
            <a:endParaRPr lang="ru-RU" sz="1200" b="1" dirty="0">
              <a:latin typeface="Century Gothic" panose="020B0502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 rot="5400000">
            <a:off x="7571456" y="-621920"/>
            <a:ext cx="2358668" cy="6327140"/>
          </a:xfrm>
          <a:prstGeom prst="roundRect">
            <a:avLst>
              <a:gd name="adj" fmla="val 7741"/>
            </a:avLst>
          </a:prstGeom>
          <a:solidFill>
            <a:schemeClr val="bg1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5681" y="1431886"/>
            <a:ext cx="6090218" cy="224773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 rot="5400000">
            <a:off x="7396302" y="2262215"/>
            <a:ext cx="2674307" cy="6327140"/>
          </a:xfrm>
          <a:prstGeom prst="roundRect">
            <a:avLst>
              <a:gd name="adj" fmla="val 7741"/>
            </a:avLst>
          </a:prstGeom>
          <a:solidFill>
            <a:schemeClr val="bg1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6843" y="4196326"/>
            <a:ext cx="5985048" cy="2428767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32459" y="4516479"/>
            <a:ext cx="63852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• Интерактивные уроки на основе </a:t>
            </a:r>
            <a:b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разработанных авторских программ</a:t>
            </a:r>
          </a:p>
          <a:p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• Электронный банк заданий</a:t>
            </a:r>
          </a:p>
          <a:p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• Развлекательно – познавательный контент</a:t>
            </a:r>
          </a:p>
          <a:p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• Проекты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80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 rot="5400000">
            <a:off x="643515" y="1494684"/>
            <a:ext cx="3898262" cy="4791804"/>
          </a:xfrm>
          <a:prstGeom prst="roundRect">
            <a:avLst>
              <a:gd name="adj" fmla="val 7741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5809" y="1772172"/>
            <a:ext cx="2584764" cy="418687"/>
          </a:xfrm>
          <a:prstGeom prst="roundRect">
            <a:avLst>
              <a:gd name="adj" fmla="val 7741"/>
            </a:avLst>
          </a:prstGeom>
          <a:solidFill>
            <a:schemeClr val="bg1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1190" y="2482514"/>
            <a:ext cx="47103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• Верифицированный контент</a:t>
            </a:r>
          </a:p>
          <a:p>
            <a:endParaRPr lang="ru-RU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• Курсы повышения квалификации</a:t>
            </a:r>
          </a:p>
          <a:p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•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Онлайн-курсы по темам вне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школьной</a:t>
            </a: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  программы</a:t>
            </a:r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• Подготовка к ОГЭ, ЕГЭ, олимпиадам</a:t>
            </a:r>
          </a:p>
          <a:p>
            <a:endParaRPr lang="ru-RU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• Отслеживание </a:t>
            </a:r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учебного прогресса ребенка</a:t>
            </a:r>
          </a:p>
          <a:p>
            <a:endParaRPr lang="ru-RU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0130" y="1772172"/>
            <a:ext cx="2738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Century Gothic" panose="020B0502020202020204" pitchFamily="34" charset="0"/>
              </a:rPr>
              <a:t>ЦИФРОВОЙ </a:t>
            </a:r>
            <a:br>
              <a:rPr lang="ru-RU" sz="1200" b="1" dirty="0" smtClean="0">
                <a:latin typeface="Century Gothic" panose="020B0502020202020204" pitchFamily="34" charset="0"/>
              </a:rPr>
            </a:br>
            <a:r>
              <a:rPr lang="ru-RU" sz="1200" b="1" dirty="0" smtClean="0">
                <a:latin typeface="Century Gothic" panose="020B0502020202020204" pitchFamily="34" charset="0"/>
              </a:rPr>
              <a:t>ОБРАЗОВАТЕЛЬНЫЙ КОНТЕНТ</a:t>
            </a:r>
            <a:endParaRPr lang="ru-RU" sz="1200" b="1" dirty="0">
              <a:latin typeface="Century Gothic" panose="020B0502020202020204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285696"/>
            <a:ext cx="97837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Сервисы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4935"/>
            <a:ext cx="4508626" cy="108642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 rot="5400000">
            <a:off x="6667892" y="619636"/>
            <a:ext cx="3898258" cy="6541903"/>
          </a:xfrm>
          <a:prstGeom prst="roundRect">
            <a:avLst>
              <a:gd name="adj" fmla="val 7741"/>
            </a:avLst>
          </a:prstGeom>
          <a:solidFill>
            <a:schemeClr val="bg1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6936" y="2190861"/>
            <a:ext cx="6226711" cy="294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56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285696"/>
            <a:ext cx="97837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Возможности	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4935"/>
            <a:ext cx="4508626" cy="108642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 rot="5400000">
            <a:off x="-203706" y="1742793"/>
            <a:ext cx="4590109" cy="3657603"/>
          </a:xfrm>
          <a:prstGeom prst="roundRect">
            <a:avLst>
              <a:gd name="adj" fmla="val 7741"/>
            </a:avLst>
          </a:prstGeom>
          <a:solidFill>
            <a:schemeClr val="bg1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19" y="1348972"/>
            <a:ext cx="3458058" cy="35533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074" y="4554810"/>
            <a:ext cx="1282342" cy="1137641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 rot="5400000">
            <a:off x="3716443" y="1742793"/>
            <a:ext cx="4590111" cy="3657604"/>
          </a:xfrm>
          <a:prstGeom prst="roundRect">
            <a:avLst>
              <a:gd name="adj" fmla="val 7741"/>
            </a:avLst>
          </a:prstGeom>
          <a:solidFill>
            <a:schemeClr val="bg1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9153" y="1444236"/>
            <a:ext cx="3324689" cy="3362794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 rot="5400000">
            <a:off x="7639098" y="1709083"/>
            <a:ext cx="4590110" cy="3725024"/>
          </a:xfrm>
          <a:prstGeom prst="roundRect">
            <a:avLst>
              <a:gd name="adj" fmla="val 7741"/>
            </a:avLst>
          </a:prstGeom>
          <a:solidFill>
            <a:schemeClr val="bg1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5968" y="1444236"/>
            <a:ext cx="3315163" cy="36390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2511" y="4480205"/>
            <a:ext cx="1117529" cy="128685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090" y="4752295"/>
            <a:ext cx="940156" cy="94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6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 rot="5400000">
            <a:off x="4770460" y="-1648626"/>
            <a:ext cx="2291416" cy="8229601"/>
          </a:xfrm>
          <a:prstGeom prst="roundRect">
            <a:avLst>
              <a:gd name="adj" fmla="val 7741"/>
            </a:avLst>
          </a:prstGeom>
          <a:solidFill>
            <a:schemeClr val="bg1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4935"/>
            <a:ext cx="4508626" cy="1086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0" y="1320466"/>
            <a:ext cx="6743890" cy="22200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58415" y="3858871"/>
            <a:ext cx="9170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Что педагоги получат за 60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минут оценки цифровой компетенции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5400000">
            <a:off x="1126892" y="4188198"/>
            <a:ext cx="2291416" cy="2824863"/>
          </a:xfrm>
          <a:prstGeom prst="roundRect">
            <a:avLst>
              <a:gd name="adj" fmla="val 7741"/>
            </a:avLst>
          </a:prstGeom>
          <a:solidFill>
            <a:schemeClr val="bg1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7FC26A-5310-44D8-B994-04B8276EED4E}"/>
              </a:ext>
            </a:extLst>
          </p:cNvPr>
          <p:cNvSpPr txBox="1"/>
          <p:nvPr/>
        </p:nvSpPr>
        <p:spPr>
          <a:xfrm>
            <a:off x="965244" y="5221438"/>
            <a:ext cx="2719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04C9A"/>
                </a:solidFill>
                <a:latin typeface="Century Gothic" panose="020B0502020202020204" pitchFamily="34" charset="0"/>
              </a:rPr>
              <a:t>Комплексная диагностика</a:t>
            </a:r>
            <a:endParaRPr lang="ru-RU" sz="1400" dirty="0">
              <a:solidFill>
                <a:srgbClr val="204C9A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7FC26A-5310-44D8-B994-04B8276EED4E}"/>
              </a:ext>
            </a:extLst>
          </p:cNvPr>
          <p:cNvSpPr txBox="1"/>
          <p:nvPr/>
        </p:nvSpPr>
        <p:spPr>
          <a:xfrm>
            <a:off x="965244" y="5529215"/>
            <a:ext cx="2655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204C9A"/>
                </a:solidFill>
                <a:latin typeface="Century Gothic" panose="020B0502020202020204" pitchFamily="34" charset="0"/>
              </a:rPr>
              <a:t>Оцените свой уровень цифровой компетентности: узнайте о ваших сильных сторонах и областях </a:t>
            </a:r>
            <a:br>
              <a:rPr lang="ru-RU" sz="1100" dirty="0" smtClean="0">
                <a:solidFill>
                  <a:srgbClr val="204C9A"/>
                </a:solidFill>
                <a:latin typeface="Century Gothic" panose="020B0502020202020204" pitchFamily="34" charset="0"/>
              </a:rPr>
            </a:br>
            <a:r>
              <a:rPr lang="ru-RU" sz="1100" dirty="0" smtClean="0">
                <a:solidFill>
                  <a:srgbClr val="204C9A"/>
                </a:solidFill>
                <a:latin typeface="Century Gothic" panose="020B0502020202020204" pitchFamily="34" charset="0"/>
              </a:rPr>
              <a:t>для развития</a:t>
            </a:r>
            <a:endParaRPr lang="ru-RU" sz="1100" dirty="0">
              <a:solidFill>
                <a:srgbClr val="204C9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61" b="96078" l="8046" r="94253">
                        <a14:foregroundMark x1="56322" y1="23529" x2="56322" y2="23529"/>
                        <a14:foregroundMark x1="65517" y1="34314" x2="65517" y2="34314"/>
                        <a14:foregroundMark x1="54023" y1="18627" x2="54023" y2="18627"/>
                        <a14:foregroundMark x1="67816" y1="16667" x2="67816" y2="16667"/>
                        <a14:foregroundMark x1="74713" y1="18627" x2="74713" y2="18627"/>
                        <a14:foregroundMark x1="62069" y1="4902" x2="62069" y2="4902"/>
                        <a14:foregroundMark x1="80460" y1="7843" x2="80460" y2="7843"/>
                        <a14:foregroundMark x1="70115" y1="29412" x2="70115" y2="29412"/>
                        <a14:foregroundMark x1="22989" y1="68627" x2="22989" y2="686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133" y="4326378"/>
            <a:ext cx="635177" cy="744690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 rot="5400000">
            <a:off x="4914288" y="4188198"/>
            <a:ext cx="2291416" cy="2824863"/>
          </a:xfrm>
          <a:prstGeom prst="roundRect">
            <a:avLst>
              <a:gd name="adj" fmla="val 7741"/>
            </a:avLst>
          </a:prstGeom>
          <a:solidFill>
            <a:schemeClr val="bg1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7FC26A-5310-44D8-B994-04B8276EED4E}"/>
              </a:ext>
            </a:extLst>
          </p:cNvPr>
          <p:cNvSpPr txBox="1"/>
          <p:nvPr/>
        </p:nvSpPr>
        <p:spPr>
          <a:xfrm>
            <a:off x="4752640" y="5221438"/>
            <a:ext cx="2719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04C9A"/>
                </a:solidFill>
                <a:latin typeface="Century Gothic" panose="020B0502020202020204" pitchFamily="34" charset="0"/>
              </a:rPr>
              <a:t>Именной сертификат</a:t>
            </a:r>
            <a:endParaRPr lang="ru-RU" sz="1400" dirty="0">
              <a:solidFill>
                <a:srgbClr val="204C9A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7FC26A-5310-44D8-B994-04B8276EED4E}"/>
              </a:ext>
            </a:extLst>
          </p:cNvPr>
          <p:cNvSpPr txBox="1"/>
          <p:nvPr/>
        </p:nvSpPr>
        <p:spPr>
          <a:xfrm>
            <a:off x="4752640" y="5529215"/>
            <a:ext cx="2655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204C9A"/>
                </a:solidFill>
                <a:latin typeface="Century Gothic" panose="020B0502020202020204" pitchFamily="34" charset="0"/>
              </a:rPr>
              <a:t>Получите именной сертификат о прохождении комплексной диагностики. Он станет полезным дополнением портфолио </a:t>
            </a:r>
            <a:endParaRPr lang="ru-RU" sz="1100" dirty="0">
              <a:solidFill>
                <a:srgbClr val="204C9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7789" y="4240107"/>
            <a:ext cx="1176351" cy="756813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 rot="5400000">
            <a:off x="8701683" y="4188198"/>
            <a:ext cx="2291416" cy="2824863"/>
          </a:xfrm>
          <a:prstGeom prst="roundRect">
            <a:avLst>
              <a:gd name="adj" fmla="val 7741"/>
            </a:avLst>
          </a:prstGeom>
          <a:solidFill>
            <a:schemeClr val="bg1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7FC26A-5310-44D8-B994-04B8276EED4E}"/>
              </a:ext>
            </a:extLst>
          </p:cNvPr>
          <p:cNvSpPr txBox="1"/>
          <p:nvPr/>
        </p:nvSpPr>
        <p:spPr>
          <a:xfrm>
            <a:off x="8540035" y="5221438"/>
            <a:ext cx="2719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204C9A"/>
                </a:solidFill>
                <a:latin typeface="Century Gothic" panose="020B0502020202020204" pitchFamily="34" charset="0"/>
              </a:rPr>
              <a:t>Развитие компетенций</a:t>
            </a:r>
            <a:endParaRPr lang="ru-RU" sz="1400" dirty="0">
              <a:solidFill>
                <a:srgbClr val="204C9A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7FC26A-5310-44D8-B994-04B8276EED4E}"/>
              </a:ext>
            </a:extLst>
          </p:cNvPr>
          <p:cNvSpPr txBox="1"/>
          <p:nvPr/>
        </p:nvSpPr>
        <p:spPr>
          <a:xfrm>
            <a:off x="8540035" y="5529215"/>
            <a:ext cx="265578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204C9A"/>
                </a:solidFill>
                <a:latin typeface="Century Gothic" panose="020B0502020202020204" pitchFamily="34" charset="0"/>
              </a:rPr>
              <a:t>Получите приглашение на бесплатное обучение на курсах Университета Иннополис и сформируйте собственный образовательный трек</a:t>
            </a:r>
            <a:endParaRPr lang="ru-RU" sz="1100" dirty="0">
              <a:solidFill>
                <a:srgbClr val="204C9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870" b="100000" l="9346" r="89720">
                        <a14:foregroundMark x1="71028" y1="31298" x2="71028" y2="31298"/>
                        <a14:foregroundMark x1="36449" y1="30534" x2="36449" y2="305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97313" y="4169091"/>
            <a:ext cx="816427" cy="999551"/>
          </a:xfrm>
          <a:prstGeom prst="rect">
            <a:avLst/>
          </a:prstGeom>
        </p:spPr>
      </p:pic>
      <p:sp>
        <p:nvSpPr>
          <p:cNvPr id="22" name="Подзаголовок 2"/>
          <p:cNvSpPr txBox="1">
            <a:spLocks/>
          </p:cNvSpPr>
          <p:nvPr/>
        </p:nvSpPr>
        <p:spPr>
          <a:xfrm>
            <a:off x="27159" y="53865"/>
            <a:ext cx="97837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Курсы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повышения квалификации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339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4935"/>
            <a:ext cx="4508626" cy="1086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449EFC-B0DA-43DD-B077-85C1A94B8479}"/>
              </a:ext>
            </a:extLst>
          </p:cNvPr>
          <p:cNvSpPr txBox="1"/>
          <p:nvPr/>
        </p:nvSpPr>
        <p:spPr>
          <a:xfrm>
            <a:off x="-1053207" y="1265799"/>
            <a:ext cx="8451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Онлайн – платформа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educont.ru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449EFC-B0DA-43DD-B077-85C1A94B8479}"/>
              </a:ext>
            </a:extLst>
          </p:cNvPr>
          <p:cNvSpPr txBox="1"/>
          <p:nvPr/>
        </p:nvSpPr>
        <p:spPr>
          <a:xfrm>
            <a:off x="550911" y="1727464"/>
            <a:ext cx="10322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entury Gothic" panose="020B0502020202020204" pitchFamily="34" charset="0"/>
              </a:rPr>
              <a:t>Цифровой образовательный контент, предоставляемый поставщиками, относится к общеобразовательным учебным дисциплинам, включая учебные предметы обязательных предметных областей ФГОС среднего общего образования.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  <a14:imgEffect>
                      <a14:brightnessContrast bright="-2000" contrast="-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301" y="6230546"/>
            <a:ext cx="1923586" cy="432807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 rot="5400000">
            <a:off x="2058538" y="792814"/>
            <a:ext cx="3515001" cy="7125074"/>
          </a:xfrm>
          <a:prstGeom prst="roundRect">
            <a:avLst>
              <a:gd name="adj" fmla="val 7741"/>
            </a:avLst>
          </a:prstGeom>
          <a:solidFill>
            <a:schemeClr val="bg1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450" y="2803567"/>
            <a:ext cx="6823044" cy="3050688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 rot="5400000">
            <a:off x="8024192" y="2240790"/>
            <a:ext cx="3514504" cy="4229617"/>
          </a:xfrm>
          <a:prstGeom prst="roundRect">
            <a:avLst>
              <a:gd name="adj" fmla="val 7741"/>
            </a:avLst>
          </a:prstGeom>
          <a:solidFill>
            <a:schemeClr val="bg1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6120" y="2649883"/>
            <a:ext cx="3931646" cy="3447396"/>
          </a:xfrm>
          <a:prstGeom prst="rect">
            <a:avLst/>
          </a:prstGeom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27159" y="53865"/>
            <a:ext cx="97837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Цифровой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образовательный контент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7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4935"/>
            <a:ext cx="4508626" cy="108642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27159" y="53865"/>
            <a:ext cx="9783778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Контроль 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учебного прогресса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5400000">
            <a:off x="507969" y="1989298"/>
            <a:ext cx="4635053" cy="4937760"/>
          </a:xfrm>
          <a:prstGeom prst="roundRect">
            <a:avLst>
              <a:gd name="adj" fmla="val 7741"/>
            </a:avLst>
          </a:prstGeom>
          <a:solidFill>
            <a:schemeClr val="bg1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92" y="2366231"/>
            <a:ext cx="4693829" cy="41717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449EFC-B0DA-43DD-B077-85C1A94B8479}"/>
              </a:ext>
            </a:extLst>
          </p:cNvPr>
          <p:cNvSpPr txBox="1"/>
          <p:nvPr/>
        </p:nvSpPr>
        <p:spPr>
          <a:xfrm>
            <a:off x="356615" y="1274033"/>
            <a:ext cx="4815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Данные о ребенке </a:t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в личном кабинете родителя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 rot="5400000">
            <a:off x="7564228" y="2415573"/>
            <a:ext cx="2357978" cy="6214813"/>
          </a:xfrm>
          <a:prstGeom prst="roundRect">
            <a:avLst>
              <a:gd name="adj" fmla="val 7741"/>
            </a:avLst>
          </a:prstGeom>
          <a:solidFill>
            <a:srgbClr val="FF8E61"/>
          </a:solidFill>
          <a:ln>
            <a:noFill/>
          </a:ln>
          <a:effectLst>
            <a:outerShdw blurRad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8385" y="4589270"/>
            <a:ext cx="6062239" cy="16674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449EFC-B0DA-43DD-B077-85C1A94B8479}"/>
              </a:ext>
            </a:extLst>
          </p:cNvPr>
          <p:cNvSpPr txBox="1"/>
          <p:nvPr/>
        </p:nvSpPr>
        <p:spPr>
          <a:xfrm>
            <a:off x="6269566" y="3774133"/>
            <a:ext cx="494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Вебинары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для родителей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5881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2533</TotalTime>
  <Words>330</Words>
  <Application>Microsoft Office PowerPoint</Application>
  <PresentationFormat>Широкоэкранный</PresentationFormat>
  <Paragraphs>92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Акиньшина</dc:creator>
  <cp:lastModifiedBy>Анна Акиньшина</cp:lastModifiedBy>
  <cp:revision>64</cp:revision>
  <dcterms:created xsi:type="dcterms:W3CDTF">2022-09-19T06:46:21Z</dcterms:created>
  <dcterms:modified xsi:type="dcterms:W3CDTF">2022-09-22T05:56:27Z</dcterms:modified>
</cp:coreProperties>
</file>