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301" r:id="rId4"/>
    <p:sldId id="303" r:id="rId5"/>
    <p:sldId id="304" r:id="rId6"/>
    <p:sldId id="305" r:id="rId7"/>
    <p:sldId id="306" r:id="rId8"/>
    <p:sldId id="307" r:id="rId9"/>
    <p:sldId id="308" r:id="rId10"/>
    <p:sldId id="329" r:id="rId11"/>
    <p:sldId id="330" r:id="rId12"/>
    <p:sldId id="328" r:id="rId13"/>
    <p:sldId id="332" r:id="rId14"/>
    <p:sldId id="335" r:id="rId15"/>
    <p:sldId id="334" r:id="rId16"/>
    <p:sldId id="314" r:id="rId17"/>
    <p:sldId id="309" r:id="rId18"/>
    <p:sldId id="320" r:id="rId19"/>
    <p:sldId id="316" r:id="rId20"/>
    <p:sldId id="333" r:id="rId21"/>
    <p:sldId id="311" r:id="rId22"/>
    <p:sldId id="325" r:id="rId23"/>
    <p:sldId id="336" r:id="rId24"/>
    <p:sldId id="270" r:id="rId25"/>
    <p:sldId id="260" r:id="rId2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59E"/>
    <a:srgbClr val="3D5BF3"/>
    <a:srgbClr val="BF2E07"/>
    <a:srgbClr val="1570BE"/>
    <a:srgbClr val="105792"/>
    <a:srgbClr val="0B6ABB"/>
    <a:srgbClr val="011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0" autoAdjust="0"/>
    <p:restoredTop sz="94660"/>
  </p:normalViewPr>
  <p:slideViewPr>
    <p:cSldViewPr snapToGrid="0">
      <p:cViewPr>
        <p:scale>
          <a:sx n="92" d="100"/>
          <a:sy n="92" d="100"/>
        </p:scale>
        <p:origin x="-10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6E3D7F-439B-4E8B-993A-01283C1FE0A5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A4B851-F1FA-46F8-9C6F-067F02132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46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646365-D990-43C0-8882-1AA5B8BC7B32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2791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E924-C6BF-4E30-BCDA-8F44B88EDE31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1D49-3B7A-433B-BD54-CD40C816D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74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04CA-7665-4870-9727-23C3D2120C91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1C07-0F06-4590-BC76-17F51DB2DD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69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008F-5A95-41A2-BE7D-63E8E139B9D2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AEAB-31E6-42B8-9541-2B2DFF0A89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17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3FAD-2C20-4ED1-A45F-03FA611DD58C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32CD-5561-46FB-AC44-3C2551BF2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41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D6C2-842C-45B2-B86C-6128A0A6D2EE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B593-E1A0-4839-BC90-A22895FF58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65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8ADE-EDBC-43CF-A046-5C5248537BD6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16B9F-71B4-4271-8A83-A14C7E9357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153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656C-C56C-46B4-9071-5C0545300186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54EC-A898-4CFF-94AA-7EA7BFFBE5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84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03DC-551B-4178-BD59-3920657509BF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005F-A15A-472F-B223-5AE4A0A682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28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AEAD-8B23-4777-9B44-9C2BE54064F4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A735-C472-4C46-B008-2B01312C22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67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4DD3-A30F-4AD9-A951-1684DD5C50FE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AAD7F-084C-44F1-8550-3F90005DB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639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95E5-6BD5-48FF-95C3-13B32FE8E54B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F11F-655C-40E3-AD94-96C260888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07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965A-A2C8-4661-89BB-6FA31CFD9299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4DBF-85B5-4CB7-AE39-7654110D3A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158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C7DC-4059-4BCC-9371-B070FA157F8A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E8A6-1E42-4646-AFA0-B15900628A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923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4817B-2F0B-4B1E-8FE5-77EC0DBA2FBC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01D7-E684-4B06-82B8-7D01F9772B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707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2AAD-D275-4238-963E-39040A9802D6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B8D3-0A53-48D0-85E4-2E45A9CD21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55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DED8-99C9-4EDD-8AEA-3871754414EA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0DAF-82F3-42E9-B889-1ABED34E83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073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012F-E96F-4671-8CBC-EE0390CB4C9C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F5048-E73E-479E-A7DD-D67B3057D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5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3F23-68EF-42C2-A41D-01F73052173B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7B51-74A8-4140-A983-7AC8F8238B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0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B4B6-5414-4E12-BF55-0825010DEF70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8BEB-B5DB-43C5-B343-B0D22EAFE9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24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5D1C-E278-49DA-9F7E-A5ADA4D2439C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4854-BC53-4915-8CDF-22A2D3CB7D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59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91E1-0236-4193-99CD-BFDE33874A10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5821-737C-44E8-9454-2FFB1B22E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66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32E3-F687-4673-A05B-F526DE7714AB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828C-0CDB-4B05-939C-FE81D7495A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03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1C3081-9A33-4005-B23B-428B42DD343E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4752D2-D038-411E-8972-0818E38165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B22EB1-7368-4344-8408-983AC5252B5F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5AD676-B5D7-4F98-A065-657258760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.garant.ru/document/redirect/12125267/557" TargetMode="External"/><Relationship Id="rId2" Type="http://schemas.openxmlformats.org/officeDocument/2006/relationships/hyperlink" Target="#sub_34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08170012" TargetMode="External"/><Relationship Id="rId2" Type="http://schemas.openxmlformats.org/officeDocument/2006/relationships/hyperlink" Target="http://publication.pravo.gov.ru/Document/View/0001202208170032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80;&#1088;&#1086;.&#1088;&#1092;/rabota-po-obnovlennym-fgos-noo-i-fgos-ooo/rabochie-programmy-po-uchebnym-predmetam-dlya-oop/" TargetMode="External"/><Relationship Id="rId2" Type="http://schemas.openxmlformats.org/officeDocument/2006/relationships/hyperlink" Target="http://&#1086;&#1080;&#1088;&#1086;.&#1088;&#1092;/metodicheskie-rekomendacii/adresnye-metodicheskie-rekomendacii-2022-2023-uchebnyj-god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16324" r="817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708025" y="1824038"/>
            <a:ext cx="10875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0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25438"/>
            <a:ext cx="347662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4"/>
          <p:cNvSpPr txBox="1">
            <a:spLocks noChangeArrowheads="1"/>
          </p:cNvSpPr>
          <p:nvPr/>
        </p:nvSpPr>
        <p:spPr bwMode="auto">
          <a:xfrm>
            <a:off x="31750" y="6345238"/>
            <a:ext cx="1851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  <a:r>
              <a:rPr lang="en-US" alt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/0</a:t>
            </a:r>
            <a:r>
              <a:rPr lang="ru-RU" alt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en-US" alt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/2022</a:t>
            </a:r>
            <a:endParaRPr lang="ru-RU" alt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03" name="TextBox 20"/>
          <p:cNvSpPr txBox="1">
            <a:spLocks noChangeArrowheads="1"/>
          </p:cNvSpPr>
          <p:nvPr/>
        </p:nvSpPr>
        <p:spPr bwMode="auto">
          <a:xfrm>
            <a:off x="914400" y="1843088"/>
            <a:ext cx="11074400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Совещание с руководителями органов местного самоуправления, осуществляющих управление в сфере образования, руководителями </a:t>
            </a:r>
            <a:r>
              <a:rPr lang="ru-RU" sz="2400" b="1" dirty="0" smtClean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общеобразовательных организаций Орловской области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Нормативное обоснование при разработке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рабочей программы</a:t>
            </a:r>
            <a:r>
              <a:rPr lang="ru-RU" alt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24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Литвинова Ю. В.,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руководитель отдела управления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образовательными системами</a:t>
            </a:r>
            <a:endParaRPr lang="ru-RU" altLang="ru-RU" sz="24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БУ ОО ДПО «Институт развития образования»,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к.п.н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3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923925"/>
            <a:ext cx="3381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512763"/>
            <a:ext cx="10890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923925"/>
            <a:ext cx="544988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16123"/>
            <a:ext cx="7240736" cy="258467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359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Российской Федерации от 31.05.2021 № 287  "Об утверждении федерального образовательного стандарта основного общего образования"</a:t>
            </a:r>
            <a:endParaRPr lang="ru-RU" b="1" dirty="0">
              <a:solidFill>
                <a:srgbClr val="00359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0"/>
            <a:ext cx="12204700" cy="828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003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Разрабатываем рабочую программу </a:t>
            </a:r>
            <a:endParaRPr lang="ru-RU" sz="2400" b="1" dirty="0">
              <a:solidFill>
                <a:srgbClr val="00359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849" y="1215041"/>
            <a:ext cx="3577591" cy="51857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Стрелка углом 8"/>
          <p:cNvSpPr/>
          <p:nvPr/>
        </p:nvSpPr>
        <p:spPr>
          <a:xfrm>
            <a:off x="3151414" y="1549490"/>
            <a:ext cx="4089322" cy="19938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675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003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ФГОС НОО (п.31.1) и ФГОС ООО (п.32.1): </a:t>
            </a:r>
            <a:r>
              <a:rPr lang="ru-RU" sz="2400" b="1" dirty="0" smtClean="0">
                <a:solidFill>
                  <a:srgbClr val="003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35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3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400" b="1" dirty="0">
                <a:solidFill>
                  <a:srgbClr val="003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рабочей </a:t>
            </a:r>
            <a:r>
              <a:rPr lang="ru-RU" sz="2400" b="1" dirty="0" smtClean="0">
                <a:solidFill>
                  <a:srgbClr val="003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endParaRPr lang="ru-RU" sz="2400" b="1" dirty="0">
              <a:solidFill>
                <a:srgbClr val="0035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8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" y="2858886"/>
            <a:ext cx="8763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2" y="4097013"/>
            <a:ext cx="6873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" y="1956454"/>
            <a:ext cx="990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8567" y="1122490"/>
            <a:ext cx="10811510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Рабочие программы учебных предметов должны включать: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000" dirty="0" smtClean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Содержание учебного предмета</a:t>
            </a:r>
            <a:r>
              <a:rPr lang="ru-RU" sz="2000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, учебного курса (в том числе внеурочной деятельности), учебного модуля;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000" dirty="0" smtClean="0">
              <a:effectLst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2. Планируемые результаты освоения учебного предмета</a:t>
            </a:r>
            <a:r>
              <a:rPr lang="ru-RU" sz="2000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, учебного курса (в том числе внеурочной деятельности), учебного модуля;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000" dirty="0" smtClean="0">
              <a:effectLst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3. Тематическое планирование</a:t>
            </a:r>
            <a:r>
              <a:rPr lang="ru-RU" sz="2000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с указанием количества академических часов, отводимых на освоение каждой темы учебного предмета, и </a:t>
            </a:r>
            <a:r>
              <a:rPr lang="ru-RU" sz="20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возможность использования по этой теме электронных (цифровых) образовательных ресурсов</a:t>
            </a:r>
            <a:r>
              <a:rPr lang="ru-RU" sz="20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…</a:t>
            </a:r>
            <a:r>
              <a:rPr lang="ru-RU" sz="2000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Рабочие программы учебных предметов, учебных курсов (в том числе внеурочной деятельности), учебных модулей </a:t>
            </a:r>
            <a:r>
              <a:rPr lang="ru-RU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формируются с учётом рабочей программы воспитания.</a:t>
            </a:r>
            <a:endParaRPr lang="ru-RU" dirty="0"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828675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0" y="1072243"/>
            <a:ext cx="12027877" cy="5573486"/>
          </a:xfrm>
        </p:spPr>
        <p:txBody>
          <a:bodyPr/>
          <a:lstStyle/>
          <a:p>
            <a:pPr marL="1023620" indent="0" algn="just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2628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Статья 28</a:t>
            </a:r>
            <a:r>
              <a:rPr lang="ru-RU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Компетенция, права, обязанности и ответственность образовательной организации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800" b="1" dirty="0" smtClean="0">
                <a:solidFill>
                  <a:srgbClr val="00359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Образовательная организация обладает автономией</a:t>
            </a:r>
            <a:r>
              <a:rPr lang="ru-RU" sz="1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под которой понимается самостоятельность в осуществлении образовательной</a:t>
            </a:r>
            <a:r>
              <a:rPr lang="ru-RU" sz="18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научной, административной, финансово-экономической </a:t>
            </a:r>
            <a:r>
              <a:rPr lang="ru-RU" sz="1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деятельности,</a:t>
            </a:r>
            <a:r>
              <a:rPr lang="ru-RU" sz="18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разработке и принятии </a:t>
            </a:r>
            <a:r>
              <a:rPr lang="ru-RU" sz="1800" b="1" dirty="0" smtClean="0">
                <a:solidFill>
                  <a:srgbClr val="00359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локальных нормативных актов </a:t>
            </a:r>
            <a:r>
              <a:rPr lang="ru-RU" sz="1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настоящим Федеральным законом,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иными нормативными правовыми актами Российской Федерации и </a:t>
            </a:r>
            <a:r>
              <a:rPr lang="ru-RU" sz="1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уставом образовательной организации.</a:t>
            </a:r>
            <a:endParaRPr lang="ru-RU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359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Образовательная организация несёт ответственность в установленном законодательством Российской Федерации порядке за невыполнение или ненадлежащее выполнение функций, отнесённых к её компетенции,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жизнь и здоровье обучающихся при освоении образовательной программы, в том числе при проведении практической подготовки обучающихся, а также за жизнь и здоровье работников образовательной организации при реализации образовательной программы, в том числе при проведении практической подготовки обучающихся, </a:t>
            </a:r>
            <a:r>
              <a:rPr lang="ru-RU" sz="1600" b="1" dirty="0" smtClean="0">
                <a:solidFill>
                  <a:srgbClr val="00359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реализацию не в полном объёме образовательных программ в соответствии с учебным планом</a:t>
            </a:r>
            <a:r>
              <a:rPr lang="ru-RU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качество образования своих выпускников. За нарушение или незаконное ограничение права на образование и предусмотренных </a:t>
            </a:r>
            <a:r>
              <a:rPr lang="ru-RU" sz="1600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/>
              </a:rPr>
              <a:t>законодательством</a:t>
            </a:r>
            <a:r>
              <a:rPr lang="ru-RU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 образовании прав и свобод обучающихся, родителей (законных представителей) несовершеннолетних обучающихся, нарушение требований к организации и осуществлению образовательной деятельности образовательная организация и ее должностные лица несут административную ответственность в соответствии с </a:t>
            </a:r>
            <a:r>
              <a:rPr lang="ru-RU" sz="1600" u="none" strike="noStrike" dirty="0" smtClean="0">
                <a:solidFill>
                  <a:srgbClr val="106BB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Кодексом</a:t>
            </a:r>
            <a:r>
              <a:rPr lang="ru-RU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Российской Федерации об административных правонарушениях.</a:t>
            </a:r>
            <a:endParaRPr lang="ru-RU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altLang="ru-RU" sz="1800" b="1" i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1283677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3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РАБОЧИХ ПРОГРАММ УЧЕБНЫХ ПРЕДМЕТОВ, КУРСОВ</a:t>
            </a:r>
            <a:br>
              <a:rPr lang="ru-RU" sz="2400" b="1" dirty="0" smtClean="0">
                <a:solidFill>
                  <a:srgbClr val="0035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35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(по положению ОО)</a:t>
            </a:r>
            <a:br>
              <a:rPr lang="ru-RU" sz="2200" b="1" dirty="0">
                <a:solidFill>
                  <a:srgbClr val="0035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00359E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359E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359E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359E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35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35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35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527144"/>
              </p:ext>
            </p:extLst>
          </p:nvPr>
        </p:nvGraphicFramePr>
        <p:xfrm>
          <a:off x="703385" y="1424354"/>
          <a:ext cx="11131061" cy="5203883"/>
        </p:xfrm>
        <a:graphic>
          <a:graphicData uri="http://schemas.openxmlformats.org/drawingml/2006/table">
            <a:tbl>
              <a:tblPr firstRow="1" firstCol="1" bandRow="1"/>
              <a:tblGrid>
                <a:gridCol w="11131061"/>
              </a:tblGrid>
              <a:tr h="31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26282F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359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2400" b="1" dirty="0">
                          <a:solidFill>
                            <a:srgbClr val="00359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31.1 </a:t>
                      </a:r>
                      <a:r>
                        <a:rPr lang="ru-RU" sz="2400" b="1" dirty="0">
                          <a:solidFill>
                            <a:srgbClr val="00359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ФГОС НОО                 </a:t>
                      </a:r>
                      <a:r>
                        <a:rPr lang="ru-RU" sz="2400" b="1" dirty="0">
                          <a:solidFill>
                            <a:srgbClr val="00359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п. 32.1</a:t>
                      </a:r>
                      <a:r>
                        <a:rPr lang="ru-RU" sz="2400" b="1" dirty="0">
                          <a:solidFill>
                            <a:srgbClr val="00359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ФГОС ООО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537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464C55"/>
                          </a:solidFill>
                          <a:effectLst/>
                          <a:latin typeface="PT Serif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59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 Содержание учебного предмета, </a:t>
                      </a:r>
                      <a:r>
                        <a:rPr lang="ru-RU" sz="2400" b="1" dirty="0" smtClean="0">
                          <a:solidFill>
                            <a:srgbClr val="00359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курса.</a:t>
                      </a:r>
                      <a:endParaRPr lang="ru-RU" sz="2400" dirty="0">
                        <a:solidFill>
                          <a:srgbClr val="0035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59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 Планируемые результаты освоения учебного предмета, </a:t>
                      </a:r>
                      <a:r>
                        <a:rPr lang="ru-RU" sz="2400" b="1" dirty="0" smtClean="0">
                          <a:solidFill>
                            <a:srgbClr val="00359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курса.</a:t>
                      </a:r>
                      <a:endParaRPr lang="ru-RU" sz="2400" dirty="0">
                        <a:solidFill>
                          <a:srgbClr val="0035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59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3.Тематическое планирование</a:t>
                      </a:r>
                      <a:r>
                        <a:rPr lang="ru-RU" sz="2400" dirty="0">
                          <a:solidFill>
                            <a:srgbClr val="00359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ресурсов, являющихся учебно-методическими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материалами.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3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1283677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marL="1023620" indent="-56642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26282F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359E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3100" b="1" dirty="0">
                <a:solidFill>
                  <a:srgbClr val="00359E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пространства Российской Федерации </a:t>
            </a:r>
            <a:r>
              <a:rPr lang="ru-RU" sz="3100" b="1" dirty="0" smtClean="0">
                <a:solidFill>
                  <a:srgbClr val="00359E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359E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359E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100" b="1" dirty="0">
                <a:solidFill>
                  <a:srgbClr val="00359E"/>
                </a:solidFill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новых ФГОС НОО и ФГОС ООО</a:t>
            </a:r>
            <a:r>
              <a:rPr lang="ru-RU" sz="3100" dirty="0">
                <a:solidFill>
                  <a:srgbClr val="0035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35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35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513421"/>
              </p:ext>
            </p:extLst>
          </p:nvPr>
        </p:nvGraphicFramePr>
        <p:xfrm>
          <a:off x="246185" y="1512278"/>
          <a:ext cx="11658600" cy="3894709"/>
        </p:xfrm>
        <a:graphic>
          <a:graphicData uri="http://schemas.openxmlformats.org/drawingml/2006/table">
            <a:tbl>
              <a:tblPr firstRow="1" firstCol="1" bandRow="1"/>
              <a:tblGrid>
                <a:gridCol w="11658600"/>
              </a:tblGrid>
              <a:tr h="45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новым ФГОС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по годам обучения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b="1" dirty="0" smtClean="0">
                          <a:solidFill>
                            <a:srgbClr val="00359E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1,2,3,4 </a:t>
                      </a:r>
                      <a:r>
                        <a:rPr lang="ru-RU" sz="2800" b="1" dirty="0">
                          <a:solidFill>
                            <a:srgbClr val="00359E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ПРИМЕРНЫХ РАБОЧИХ ПРОГРАММАХ внутри Примерной ООП НОО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359E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- 5,6,7,8,9 </a:t>
                      </a:r>
                      <a:r>
                        <a:rPr lang="ru-RU" sz="2800" b="1" dirty="0">
                          <a:solidFill>
                            <a:srgbClr val="00359E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ПРИМЕРНЫХ РАБОЧИХ ПРОГРАММАХ внутри Примерной ООП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4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5"/>
          <p:cNvSpPr txBox="1">
            <a:spLocks noChangeArrowheads="1"/>
          </p:cNvSpPr>
          <p:nvPr/>
        </p:nvSpPr>
        <p:spPr bwMode="auto">
          <a:xfrm>
            <a:off x="9575800" y="19129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30723" name="TextBox 16"/>
          <p:cNvSpPr txBox="1">
            <a:spLocks noChangeArrowheads="1"/>
          </p:cNvSpPr>
          <p:nvPr/>
        </p:nvSpPr>
        <p:spPr bwMode="auto">
          <a:xfrm>
            <a:off x="10261600" y="24384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411</a:t>
            </a:r>
          </a:p>
        </p:txBody>
      </p:sp>
      <p:sp>
        <p:nvSpPr>
          <p:cNvPr id="30724" name="TextBox 22"/>
          <p:cNvSpPr txBox="1">
            <a:spLocks noChangeArrowheads="1"/>
          </p:cNvSpPr>
          <p:nvPr/>
        </p:nvSpPr>
        <p:spPr bwMode="auto">
          <a:xfrm>
            <a:off x="10461625" y="414178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456</a:t>
            </a:r>
          </a:p>
        </p:txBody>
      </p:sp>
      <p:sp>
        <p:nvSpPr>
          <p:cNvPr id="30725" name="TextBox 24"/>
          <p:cNvSpPr txBox="1">
            <a:spLocks noChangeArrowheads="1"/>
          </p:cNvSpPr>
          <p:nvPr/>
        </p:nvSpPr>
        <p:spPr bwMode="auto">
          <a:xfrm>
            <a:off x="9718675" y="304323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232</a:t>
            </a:r>
          </a:p>
        </p:txBody>
      </p:sp>
      <p:sp>
        <p:nvSpPr>
          <p:cNvPr id="30726" name="TextBox 33"/>
          <p:cNvSpPr txBox="1">
            <a:spLocks noChangeArrowheads="1"/>
          </p:cNvSpPr>
          <p:nvPr/>
        </p:nvSpPr>
        <p:spPr bwMode="auto">
          <a:xfrm>
            <a:off x="9529763" y="469265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177</a:t>
            </a:r>
          </a:p>
        </p:txBody>
      </p:sp>
      <p:sp>
        <p:nvSpPr>
          <p:cNvPr id="30727" name="TextBox 34"/>
          <p:cNvSpPr txBox="1">
            <a:spLocks noChangeArrowheads="1"/>
          </p:cNvSpPr>
          <p:nvPr/>
        </p:nvSpPr>
        <p:spPr bwMode="auto">
          <a:xfrm>
            <a:off x="9391650" y="5230813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120</a:t>
            </a:r>
          </a:p>
        </p:txBody>
      </p:sp>
      <p:sp>
        <p:nvSpPr>
          <p:cNvPr id="30728" name="TextBox 35"/>
          <p:cNvSpPr txBox="1">
            <a:spLocks noChangeArrowheads="1"/>
          </p:cNvSpPr>
          <p:nvPr/>
        </p:nvSpPr>
        <p:spPr bwMode="auto">
          <a:xfrm>
            <a:off x="11133138" y="355917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707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4763"/>
            <a:ext cx="12192000" cy="812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рабочей программы ОО (по положению ОО)</a:t>
            </a:r>
          </a:p>
        </p:txBody>
      </p:sp>
      <p:sp>
        <p:nvSpPr>
          <p:cNvPr id="30731" name="Rectangle 13"/>
          <p:cNvSpPr>
            <a:spLocks noChangeArrowheads="1"/>
          </p:cNvSpPr>
          <p:nvPr/>
        </p:nvSpPr>
        <p:spPr bwMode="auto">
          <a:xfrm>
            <a:off x="4460875" y="3903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/>
            </a: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0733" name="TextBox 17"/>
          <p:cNvSpPr txBox="1">
            <a:spLocks noChangeArrowheads="1"/>
          </p:cNvSpPr>
          <p:nvPr/>
        </p:nvSpPr>
        <p:spPr bwMode="auto">
          <a:xfrm>
            <a:off x="3609177" y="780020"/>
            <a:ext cx="3536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3. Тематическое </a:t>
            </a:r>
            <a:r>
              <a:rPr lang="ru-RU" altLang="ru-RU" sz="1800" dirty="0">
                <a:latin typeface="Arial" panose="020B0604020202020204" pitchFamily="34" charset="0"/>
              </a:rPr>
              <a:t>планирование</a:t>
            </a:r>
          </a:p>
        </p:txBody>
      </p:sp>
      <p:sp>
        <p:nvSpPr>
          <p:cNvPr id="30735" name="Прямоугольник 8"/>
          <p:cNvSpPr>
            <a:spLocks noChangeArrowheads="1"/>
          </p:cNvSpPr>
          <p:nvPr/>
        </p:nvSpPr>
        <p:spPr bwMode="auto">
          <a:xfrm>
            <a:off x="1470161" y="1178138"/>
            <a:ext cx="8132368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с указанием количества академических часов, отводимых на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освоение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</a:t>
            </a:r>
            <a:endParaRPr lang="ru-RU" altLang="ru-RU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30738" name="TextBox 23"/>
          <p:cNvSpPr txBox="1">
            <a:spLocks noChangeArrowheads="1"/>
          </p:cNvSpPr>
          <p:nvPr/>
        </p:nvSpPr>
        <p:spPr bwMode="auto">
          <a:xfrm>
            <a:off x="3249213" y="2438400"/>
            <a:ext cx="4256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Arial" panose="020B0604020202020204" pitchFamily="34" charset="0"/>
              </a:rPr>
              <a:t>5 класс (5 часов*34недели=170часов)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12469"/>
              </p:ext>
            </p:extLst>
          </p:nvPr>
        </p:nvGraphicFramePr>
        <p:xfrm>
          <a:off x="1354015" y="2858291"/>
          <a:ext cx="9642598" cy="375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64"/>
                <a:gridCol w="2833928"/>
                <a:gridCol w="1312005"/>
                <a:gridCol w="3218780"/>
                <a:gridCol w="1287221"/>
              </a:tblGrid>
              <a:tr h="1067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№ п/п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Тема учебного занятия</a:t>
                      </a:r>
                      <a:endParaRPr lang="ru-RU" sz="20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Кол-во часов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Деятельность учителя с учетом программы воспитания</a:t>
                      </a:r>
                      <a:endParaRPr lang="ru-RU" sz="20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ЭОР/ЦОР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marL="91446" marR="91446"/>
                </a:tc>
              </a:tr>
              <a:tr h="13875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Запись этих тем должны совпадать с записями в журнале</a:t>
                      </a:r>
                    </a:p>
                    <a:p>
                      <a:endParaRPr lang="ru-RU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6" marR="91446"/>
                </a:tc>
              </a:tr>
              <a:tr h="4328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6" marR="91446"/>
                </a:tc>
              </a:tr>
              <a:tr h="432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6" marR="91446"/>
                </a:tc>
              </a:tr>
              <a:tr h="4328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   Всего</a:t>
                      </a:r>
                      <a:endParaRPr lang="ru-RU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170ч.</a:t>
                      </a:r>
                      <a:endParaRPr lang="ru-RU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6" marR="9144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5"/>
          <p:cNvSpPr txBox="1">
            <a:spLocks noChangeArrowheads="1"/>
          </p:cNvSpPr>
          <p:nvPr/>
        </p:nvSpPr>
        <p:spPr bwMode="auto">
          <a:xfrm>
            <a:off x="9575800" y="19129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5603" name="TextBox 16"/>
          <p:cNvSpPr txBox="1">
            <a:spLocks noChangeArrowheads="1"/>
          </p:cNvSpPr>
          <p:nvPr/>
        </p:nvSpPr>
        <p:spPr bwMode="auto">
          <a:xfrm>
            <a:off x="10261600" y="24384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411</a:t>
            </a:r>
          </a:p>
        </p:txBody>
      </p:sp>
      <p:sp>
        <p:nvSpPr>
          <p:cNvPr id="25604" name="TextBox 22"/>
          <p:cNvSpPr txBox="1">
            <a:spLocks noChangeArrowheads="1"/>
          </p:cNvSpPr>
          <p:nvPr/>
        </p:nvSpPr>
        <p:spPr bwMode="auto">
          <a:xfrm>
            <a:off x="10461625" y="414178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456</a:t>
            </a:r>
          </a:p>
        </p:txBody>
      </p:sp>
      <p:sp>
        <p:nvSpPr>
          <p:cNvPr id="25605" name="TextBox 24"/>
          <p:cNvSpPr txBox="1">
            <a:spLocks noChangeArrowheads="1"/>
          </p:cNvSpPr>
          <p:nvPr/>
        </p:nvSpPr>
        <p:spPr bwMode="auto">
          <a:xfrm>
            <a:off x="9718675" y="304323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232</a:t>
            </a:r>
          </a:p>
        </p:txBody>
      </p:sp>
      <p:sp>
        <p:nvSpPr>
          <p:cNvPr id="25606" name="TextBox 33"/>
          <p:cNvSpPr txBox="1">
            <a:spLocks noChangeArrowheads="1"/>
          </p:cNvSpPr>
          <p:nvPr/>
        </p:nvSpPr>
        <p:spPr bwMode="auto">
          <a:xfrm>
            <a:off x="9529763" y="469265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177</a:t>
            </a:r>
          </a:p>
        </p:txBody>
      </p:sp>
      <p:sp>
        <p:nvSpPr>
          <p:cNvPr id="25607" name="TextBox 34"/>
          <p:cNvSpPr txBox="1">
            <a:spLocks noChangeArrowheads="1"/>
          </p:cNvSpPr>
          <p:nvPr/>
        </p:nvSpPr>
        <p:spPr bwMode="auto">
          <a:xfrm>
            <a:off x="9391650" y="5230813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120</a:t>
            </a:r>
          </a:p>
        </p:txBody>
      </p:sp>
      <p:sp>
        <p:nvSpPr>
          <p:cNvPr id="25608" name="TextBox 35"/>
          <p:cNvSpPr txBox="1">
            <a:spLocks noChangeArrowheads="1"/>
          </p:cNvSpPr>
          <p:nvPr/>
        </p:nvSpPr>
        <p:spPr bwMode="auto">
          <a:xfrm>
            <a:off x="11133138" y="355917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707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12192000" cy="811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</a:t>
            </a:r>
            <a:b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  <a:endParaRPr lang="ru-RU" dirty="0" smtClean="0"/>
          </a:p>
        </p:txBody>
      </p:sp>
      <p:sp>
        <p:nvSpPr>
          <p:cNvPr id="25612" name="TextBox 1"/>
          <p:cNvSpPr txBox="1">
            <a:spLocks noChangeArrowheads="1"/>
          </p:cNvSpPr>
          <p:nvPr/>
        </p:nvSpPr>
        <p:spPr bwMode="auto">
          <a:xfrm>
            <a:off x="711200" y="1177925"/>
            <a:ext cx="1037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Статья 2. Основные понятия, используемые в настоящем Федеральном законе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788" y="1765300"/>
            <a:ext cx="9188450" cy="4938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dirty="0"/>
              <a:t>9)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образовательная программа </a:t>
            </a:r>
            <a:r>
              <a:rPr lang="ru-RU" dirty="0"/>
              <a:t>- комплекс основных характеристик образования </a:t>
            </a:r>
          </a:p>
          <a:p>
            <a:pPr>
              <a:lnSpc>
                <a:spcPct val="150000"/>
              </a:lnSpc>
              <a:defRPr/>
            </a:pPr>
            <a:r>
              <a:rPr lang="ru-RU" dirty="0"/>
              <a:t>(объем, содержание, планируемые результаты) и организационно-педагогических </a:t>
            </a:r>
          </a:p>
          <a:p>
            <a:pPr>
              <a:lnSpc>
                <a:spcPct val="150000"/>
              </a:lnSpc>
              <a:defRPr/>
            </a:pPr>
            <a:r>
              <a:rPr lang="ru-RU" dirty="0"/>
              <a:t>условий, который представлен в виде: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/>
              <a:t> учебного плана,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календарного учебного графика</a:t>
            </a:r>
            <a:r>
              <a:rPr lang="ru-RU" dirty="0"/>
              <a:t>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рабочих программ учебных предметов,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курсов, дисциплин (модулей),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/>
              <a:t>иных компонентов, оценочных и методических материалов,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/>
              <a:t>а также в предусмотренных настоящим Федеральным законом случаях в виде </a:t>
            </a:r>
          </a:p>
          <a:p>
            <a:pPr>
              <a:lnSpc>
                <a:spcPct val="150000"/>
              </a:lnSpc>
              <a:defRPr/>
            </a:pPr>
            <a:r>
              <a:rPr lang="ru-RU" dirty="0"/>
              <a:t>     рабочей программы воспитания, календарного плана воспитательной работы,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/>
              <a:t>форм аттестации.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93063" y="3311525"/>
            <a:ext cx="312420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Календарно</a:t>
            </a:r>
            <a:r>
              <a:rPr lang="ru-RU" sz="3200" b="1" dirty="0"/>
              <a:t> – </a:t>
            </a:r>
          </a:p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тематическое </a:t>
            </a:r>
          </a:p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планирование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983163" y="3500438"/>
            <a:ext cx="2857500" cy="24765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433888" y="4343400"/>
            <a:ext cx="3438525" cy="28416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03139" y="1148576"/>
            <a:ext cx="11543384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>
              <a:solidFill>
                <a:srgbClr val="00359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359E"/>
                </a:solidFill>
                <a:latin typeface="Arial" panose="020B0604020202020204" pitchFamily="34" charset="0"/>
              </a:rPr>
              <a:t>Календарно-тематический </a:t>
            </a:r>
            <a:r>
              <a:rPr lang="ru-RU" altLang="ru-RU" sz="2400" b="1" dirty="0">
                <a:solidFill>
                  <a:srgbClr val="00359E"/>
                </a:solidFill>
                <a:latin typeface="Arial" panose="020B0604020202020204" pitchFamily="34" charset="0"/>
              </a:rPr>
              <a:t>план (КТП) </a:t>
            </a:r>
            <a:r>
              <a:rPr lang="ru-RU" altLang="ru-RU" sz="2400" dirty="0">
                <a:latin typeface="Arial" panose="020B0604020202020204" pitchFamily="34" charset="0"/>
              </a:rPr>
              <a:t>— документ, обеспечивающий методически правильное планирование учебных занятий в соответствии  </a:t>
            </a:r>
            <a:r>
              <a:rPr lang="ru-RU" altLang="ru-RU" sz="2400" dirty="0" smtClean="0">
                <a:latin typeface="Arial" panose="020B0604020202020204" pitchFamily="34" charset="0"/>
              </a:rPr>
              <a:t>                    с рабочей </a:t>
            </a:r>
            <a:r>
              <a:rPr lang="ru-RU" altLang="ru-RU" sz="2400" dirty="0">
                <a:latin typeface="Arial" panose="020B0604020202020204" pitchFamily="34" charset="0"/>
              </a:rPr>
              <a:t>программой. </a:t>
            </a:r>
            <a:endParaRPr lang="ru-RU" altLang="ru-RU" sz="2400" dirty="0" smtClean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359E"/>
                </a:solidFill>
                <a:latin typeface="Arial" panose="020B0604020202020204" pitchFamily="34" charset="0"/>
              </a:rPr>
              <a:t>Назначение </a:t>
            </a:r>
            <a:r>
              <a:rPr lang="ru-RU" altLang="ru-RU" sz="2400" b="1" dirty="0">
                <a:solidFill>
                  <a:srgbClr val="00359E"/>
                </a:solidFill>
                <a:latin typeface="Arial" panose="020B0604020202020204" pitchFamily="34" charset="0"/>
              </a:rPr>
              <a:t>календарно-тематического </a:t>
            </a:r>
            <a:r>
              <a:rPr lang="ru-RU" altLang="ru-RU" sz="2400" b="1" dirty="0" smtClean="0">
                <a:solidFill>
                  <a:srgbClr val="00359E"/>
                </a:solidFill>
                <a:latin typeface="Arial" panose="020B0604020202020204" pitchFamily="34" charset="0"/>
              </a:rPr>
              <a:t>плана: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распределение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содержания учебного материала, предусмотренного рабочей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программой, по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учебным занятиям; 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планирование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лабораторных работ, практических и контрольных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занятий;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определение объёма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и равномерного распределения домашних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заданий,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самостоятельной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работы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обучающихся,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возможность использования электронных (цифровых) образовательных ресурсов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теме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12192000" cy="811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rgbClr val="0035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Календарно-тематическое планирование</a:t>
            </a:r>
            <a:endParaRPr lang="ru-RU" dirty="0">
              <a:solidFill>
                <a:srgbClr val="0035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5"/>
          <p:cNvSpPr txBox="1">
            <a:spLocks noChangeArrowheads="1"/>
          </p:cNvSpPr>
          <p:nvPr/>
        </p:nvSpPr>
        <p:spPr bwMode="auto">
          <a:xfrm>
            <a:off x="9575800" y="19129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31747" name="TextBox 16"/>
          <p:cNvSpPr txBox="1">
            <a:spLocks noChangeArrowheads="1"/>
          </p:cNvSpPr>
          <p:nvPr/>
        </p:nvSpPr>
        <p:spPr bwMode="auto">
          <a:xfrm>
            <a:off x="10261600" y="24384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411</a:t>
            </a:r>
          </a:p>
        </p:txBody>
      </p:sp>
      <p:sp>
        <p:nvSpPr>
          <p:cNvPr id="31748" name="TextBox 22"/>
          <p:cNvSpPr txBox="1">
            <a:spLocks noChangeArrowheads="1"/>
          </p:cNvSpPr>
          <p:nvPr/>
        </p:nvSpPr>
        <p:spPr bwMode="auto">
          <a:xfrm>
            <a:off x="10461625" y="414178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456</a:t>
            </a:r>
          </a:p>
        </p:txBody>
      </p:sp>
      <p:sp>
        <p:nvSpPr>
          <p:cNvPr id="31749" name="TextBox 24"/>
          <p:cNvSpPr txBox="1">
            <a:spLocks noChangeArrowheads="1"/>
          </p:cNvSpPr>
          <p:nvPr/>
        </p:nvSpPr>
        <p:spPr bwMode="auto">
          <a:xfrm>
            <a:off x="9718675" y="304323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232</a:t>
            </a:r>
          </a:p>
        </p:txBody>
      </p:sp>
      <p:sp>
        <p:nvSpPr>
          <p:cNvPr id="31750" name="TextBox 33"/>
          <p:cNvSpPr txBox="1">
            <a:spLocks noChangeArrowheads="1"/>
          </p:cNvSpPr>
          <p:nvPr/>
        </p:nvSpPr>
        <p:spPr bwMode="auto">
          <a:xfrm>
            <a:off x="9529763" y="469265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177</a:t>
            </a:r>
          </a:p>
        </p:txBody>
      </p:sp>
      <p:sp>
        <p:nvSpPr>
          <p:cNvPr id="31751" name="TextBox 34"/>
          <p:cNvSpPr txBox="1">
            <a:spLocks noChangeArrowheads="1"/>
          </p:cNvSpPr>
          <p:nvPr/>
        </p:nvSpPr>
        <p:spPr bwMode="auto">
          <a:xfrm>
            <a:off x="9391650" y="5230813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120</a:t>
            </a:r>
          </a:p>
        </p:txBody>
      </p:sp>
      <p:sp>
        <p:nvSpPr>
          <p:cNvPr id="31752" name="TextBox 35"/>
          <p:cNvSpPr txBox="1">
            <a:spLocks noChangeArrowheads="1"/>
          </p:cNvSpPr>
          <p:nvPr/>
        </p:nvSpPr>
        <p:spPr bwMode="auto">
          <a:xfrm>
            <a:off x="11133138" y="355917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707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-67208"/>
            <a:ext cx="12192000" cy="577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Календарно-тематическое планирование</a:t>
            </a:r>
          </a:p>
        </p:txBody>
      </p:sp>
      <p:sp>
        <p:nvSpPr>
          <p:cNvPr id="31755" name="TextBox 1"/>
          <p:cNvSpPr txBox="1">
            <a:spLocks noChangeArrowheads="1"/>
          </p:cNvSpPr>
          <p:nvPr/>
        </p:nvSpPr>
        <p:spPr bwMode="auto">
          <a:xfrm>
            <a:off x="3756025" y="530641"/>
            <a:ext cx="444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 класс (1ч/неделю*34 недели=34 часа)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86672"/>
              </p:ext>
            </p:extLst>
          </p:nvPr>
        </p:nvGraphicFramePr>
        <p:xfrm>
          <a:off x="564768" y="898942"/>
          <a:ext cx="11245160" cy="266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495"/>
                <a:gridCol w="751459"/>
                <a:gridCol w="1249179"/>
                <a:gridCol w="1337010"/>
                <a:gridCol w="3437995"/>
                <a:gridCol w="1039047"/>
                <a:gridCol w="948129"/>
                <a:gridCol w="1018167"/>
                <a:gridCol w="749679"/>
              </a:tblGrid>
              <a:tr h="1296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№ п/п</a:t>
                      </a:r>
                    </a:p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Дата</a:t>
                      </a:r>
                    </a:p>
                    <a:p>
                      <a:r>
                        <a:rPr lang="ru-RU" sz="1800" dirty="0" smtClean="0"/>
                        <a:t>(КУГ)</a:t>
                      </a:r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Тема учебного занятия</a:t>
                      </a:r>
                    </a:p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Кол-во часов</a:t>
                      </a:r>
                    </a:p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Деятельность учителя с учетом рабочей программы воспитания</a:t>
                      </a:r>
                      <a:endParaRPr lang="ru-RU" sz="16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ЭОР/ЦОР</a:t>
                      </a:r>
                    </a:p>
                    <a:p>
                      <a:endParaRPr lang="ru-RU" sz="1800" dirty="0"/>
                    </a:p>
                  </a:txBody>
                  <a:tcPr marL="91449" marR="91449" marT="45717" marB="45717"/>
                </a:tc>
              </a:tr>
              <a:tr h="477705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</a:tr>
              <a:tr h="4215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</a:tr>
              <a:tr h="46421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34 часа</a:t>
                      </a:r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7" marB="45717"/>
                </a:tc>
              </a:tr>
            </a:tbl>
          </a:graphicData>
        </a:graphic>
      </p:graphicFrame>
      <p:pic>
        <p:nvPicPr>
          <p:cNvPr id="3180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1466850"/>
            <a:ext cx="676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4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454844"/>
            <a:ext cx="676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5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1475256"/>
            <a:ext cx="676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763125" y="4671610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448925" y="5197072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411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22726"/>
              </p:ext>
            </p:extLst>
          </p:nvPr>
        </p:nvGraphicFramePr>
        <p:xfrm>
          <a:off x="564768" y="3654008"/>
          <a:ext cx="11397804" cy="281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105"/>
                <a:gridCol w="940790"/>
                <a:gridCol w="1177906"/>
                <a:gridCol w="1336431"/>
                <a:gridCol w="1512277"/>
                <a:gridCol w="1336431"/>
                <a:gridCol w="1160584"/>
                <a:gridCol w="931985"/>
                <a:gridCol w="1635369"/>
                <a:gridCol w="813926"/>
              </a:tblGrid>
              <a:tr h="1737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№ п/п</a:t>
                      </a:r>
                    </a:p>
                    <a:p>
                      <a:endParaRPr lang="ru-RU" sz="16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 (КУГ)</a:t>
                      </a:r>
                      <a:endParaRPr lang="ru-RU" sz="16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Тема учебного занятия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Предметные результаты</a:t>
                      </a:r>
                      <a:endParaRPr lang="ru-RU" sz="16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Задания учебника</a:t>
                      </a:r>
                      <a:r>
                        <a:rPr lang="ru-RU" sz="1600" baseline="0" dirty="0" smtClean="0"/>
                        <a:t> на урок</a:t>
                      </a:r>
                      <a:endParaRPr lang="ru-RU" sz="16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Домашнее задание</a:t>
                      </a:r>
                      <a:endParaRPr lang="ru-RU" sz="16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Контроль</a:t>
                      </a:r>
                      <a:endParaRPr lang="ru-RU" sz="16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часов</a:t>
                      </a:r>
                      <a:endParaRPr lang="ru-RU" sz="16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Деятельность учителя с учетом рабочей программы воспитания</a:t>
                      </a:r>
                    </a:p>
                    <a:p>
                      <a:endParaRPr lang="ru-RU" sz="1600" dirty="0"/>
                    </a:p>
                  </a:txBody>
                  <a:tcPr marL="91445" marR="9144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ЭОР/ЦОР</a:t>
                      </a:r>
                    </a:p>
                    <a:p>
                      <a:endParaRPr lang="ru-RU" sz="1600" dirty="0"/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1" name="Левая фигурная скобка 20"/>
          <p:cNvSpPr/>
          <p:nvPr/>
        </p:nvSpPr>
        <p:spPr>
          <a:xfrm rot="16200000">
            <a:off x="5454191" y="1672762"/>
            <a:ext cx="665162" cy="7485988"/>
          </a:xfrm>
          <a:prstGeom prst="leftBrace">
            <a:avLst>
              <a:gd name="adj1" fmla="val 8333"/>
              <a:gd name="adj2" fmla="val 4986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5872297" y="6100026"/>
            <a:ext cx="100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ВСОКО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12192000" cy="811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Конструктор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(HTTPS: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EDSOO.RU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CONSTRUCTOR)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2" y="1803041"/>
            <a:ext cx="11944837" cy="4914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7131" y="1107072"/>
            <a:ext cx="430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59E"/>
                </a:solidFill>
              </a:rPr>
              <a:t>Конструктор рабочих программ.</a:t>
            </a:r>
            <a:endParaRPr lang="ru-RU" sz="2000" b="1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9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5"/>
          <p:cNvSpPr txBox="1">
            <a:spLocks noChangeArrowheads="1"/>
          </p:cNvSpPr>
          <p:nvPr/>
        </p:nvSpPr>
        <p:spPr bwMode="auto">
          <a:xfrm>
            <a:off x="9575800" y="19129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5123" name="TextBox 16"/>
          <p:cNvSpPr txBox="1">
            <a:spLocks noChangeArrowheads="1"/>
          </p:cNvSpPr>
          <p:nvPr/>
        </p:nvSpPr>
        <p:spPr bwMode="auto">
          <a:xfrm>
            <a:off x="10261600" y="24384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411</a:t>
            </a:r>
          </a:p>
        </p:txBody>
      </p:sp>
      <p:sp>
        <p:nvSpPr>
          <p:cNvPr id="5124" name="TextBox 22"/>
          <p:cNvSpPr txBox="1">
            <a:spLocks noChangeArrowheads="1"/>
          </p:cNvSpPr>
          <p:nvPr/>
        </p:nvSpPr>
        <p:spPr bwMode="auto">
          <a:xfrm>
            <a:off x="10461625" y="414178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456</a:t>
            </a:r>
          </a:p>
        </p:txBody>
      </p:sp>
      <p:sp>
        <p:nvSpPr>
          <p:cNvPr id="5125" name="TextBox 24"/>
          <p:cNvSpPr txBox="1">
            <a:spLocks noChangeArrowheads="1"/>
          </p:cNvSpPr>
          <p:nvPr/>
        </p:nvSpPr>
        <p:spPr bwMode="auto">
          <a:xfrm>
            <a:off x="9718675" y="304323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232</a:t>
            </a:r>
          </a:p>
        </p:txBody>
      </p:sp>
      <p:sp>
        <p:nvSpPr>
          <p:cNvPr id="5126" name="TextBox 33"/>
          <p:cNvSpPr txBox="1">
            <a:spLocks noChangeArrowheads="1"/>
          </p:cNvSpPr>
          <p:nvPr/>
        </p:nvSpPr>
        <p:spPr bwMode="auto">
          <a:xfrm>
            <a:off x="9529763" y="469265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177</a:t>
            </a:r>
          </a:p>
        </p:txBody>
      </p:sp>
      <p:sp>
        <p:nvSpPr>
          <p:cNvPr id="5127" name="TextBox 34"/>
          <p:cNvSpPr txBox="1">
            <a:spLocks noChangeArrowheads="1"/>
          </p:cNvSpPr>
          <p:nvPr/>
        </p:nvSpPr>
        <p:spPr bwMode="auto">
          <a:xfrm>
            <a:off x="9391650" y="5230813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120</a:t>
            </a:r>
          </a:p>
        </p:txBody>
      </p:sp>
      <p:sp>
        <p:nvSpPr>
          <p:cNvPr id="5128" name="TextBox 35"/>
          <p:cNvSpPr txBox="1">
            <a:spLocks noChangeArrowheads="1"/>
          </p:cNvSpPr>
          <p:nvPr/>
        </p:nvSpPr>
        <p:spPr bwMode="auto">
          <a:xfrm>
            <a:off x="11133138" y="355917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707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Обновлённые ФГОС НОО и ФГОС ООО: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рабочей программы учебного предмета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8288" y="1169988"/>
          <a:ext cx="11736388" cy="157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8194"/>
                <a:gridCol w="5868194"/>
              </a:tblGrid>
              <a:tr h="538581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 marL="91442" marR="91442" marT="45706" marB="45706"/>
                </a:tc>
              </a:tr>
              <a:tr h="64002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Разработать РП по Конструктору рабочих</a:t>
                      </a:r>
                    </a:p>
                    <a:p>
                      <a:pPr algn="ctr"/>
                      <a:r>
                        <a:rPr lang="ru-RU" sz="1800" b="1" dirty="0" smtClean="0"/>
                        <a:t>Программ на сайте: </a:t>
                      </a:r>
                      <a:r>
                        <a:rPr lang="en-US" sz="1800" b="1" dirty="0" smtClean="0"/>
                        <a:t>https://edsoo.ru/constructor/</a:t>
                      </a:r>
                      <a:endParaRPr lang="ru-RU" sz="1800" b="1" dirty="0"/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Разработать РП</a:t>
                      </a:r>
                      <a:r>
                        <a:rPr lang="ru-RU" sz="1800" b="1" baseline="0" dirty="0" smtClean="0"/>
                        <a:t> на школьном методическом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объединении</a:t>
                      </a:r>
                      <a:endParaRPr lang="ru-RU" sz="1800" dirty="0"/>
                    </a:p>
                  </a:txBody>
                  <a:tcPr marL="91442" marR="91442" marT="45706" marB="45706"/>
                </a:tc>
              </a:tr>
              <a:tr h="396196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91442" marR="91442" marT="45706" marB="45706"/>
                </a:tc>
              </a:tr>
            </a:tbl>
          </a:graphicData>
        </a:graphic>
      </p:graphicFrame>
      <p:pic>
        <p:nvPicPr>
          <p:cNvPr id="514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2" y="2868613"/>
            <a:ext cx="5695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8061" y="2657693"/>
            <a:ext cx="6082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ea typeface="Calibri" panose="020F0502020204030204" pitchFamily="34" charset="0"/>
              </a:rPr>
              <a:t>В соответствии с ФГОС НОО, </a:t>
            </a:r>
            <a:endParaRPr lang="en-US" dirty="0" smtClean="0">
              <a:effectLst/>
              <a:ea typeface="Calibri" panose="020F0502020204030204" pitchFamily="34" charset="0"/>
            </a:endParaRPr>
          </a:p>
          <a:p>
            <a:r>
              <a:rPr lang="ru-RU" dirty="0" smtClean="0">
                <a:effectLst/>
                <a:ea typeface="Calibri" panose="020F0502020204030204" pitchFamily="34" charset="0"/>
              </a:rPr>
              <a:t>ФГОС ООО  и</a:t>
            </a:r>
            <a:r>
              <a:rPr lang="en-US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ea typeface="Calibri" panose="020F0502020204030204" pitchFamily="34" charset="0"/>
              </a:rPr>
              <a:t>локальным актом  ОО</a:t>
            </a:r>
          </a:p>
          <a:p>
            <a:r>
              <a:rPr lang="ru-RU" dirty="0" smtClean="0">
                <a:effectLst/>
                <a:ea typeface="Calibri" panose="020F0502020204030204" pitchFamily="34" charset="0"/>
              </a:rPr>
              <a:t> «Положение о разработке рабочих программ».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34949"/>
              </p:ext>
            </p:extLst>
          </p:nvPr>
        </p:nvGraphicFramePr>
        <p:xfrm>
          <a:off x="6488680" y="3743325"/>
          <a:ext cx="5372100" cy="2986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2100"/>
              </a:tblGrid>
              <a:tr h="174436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</a:txBody>
                  <a:tcPr marL="91447" marR="91447" marT="45713" marB="45713"/>
                </a:tc>
              </a:tr>
              <a:tr h="29015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13" marB="45713"/>
                </a:tc>
              </a:tr>
              <a:tr h="850416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3 пункта структуры рабочей</a:t>
                      </a:r>
                      <a:r>
                        <a:rPr lang="ru-RU" sz="1800" baseline="0" dirty="0" smtClean="0"/>
                        <a:t> программы учебного предмета в соответствии с требованиями ФГОС НОО (п. 31.1) и ФГОС ООО (п. 32.1)</a:t>
                      </a:r>
                      <a:endParaRPr lang="ru-RU" sz="1800" dirty="0"/>
                    </a:p>
                  </a:txBody>
                  <a:tcPr marL="91447" marR="91447" marT="45713" marB="45713"/>
                </a:tc>
              </a:tr>
              <a:tr h="850416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endParaRPr lang="ru-RU" sz="1800" dirty="0" smtClean="0"/>
                    </a:p>
                    <a:p>
                      <a:pPr marL="0" indent="0">
                        <a:buNone/>
                      </a:pPr>
                      <a:r>
                        <a:rPr lang="ru-RU" sz="1800" dirty="0" smtClean="0"/>
                        <a:t>1. Содержание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dirty="0" smtClean="0"/>
                        <a:t>2. Планируемые результаты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dirty="0" smtClean="0"/>
                        <a:t>3.Тематическое планирование</a:t>
                      </a:r>
                      <a:endParaRPr lang="ru-RU" sz="1800" dirty="0"/>
                    </a:p>
                  </a:txBody>
                  <a:tcPr marL="91447" marR="91447" marT="45713" marB="457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8013" y="1133475"/>
            <a:ext cx="109759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865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dirty="0"/>
              <a:t>Не является частью рабочей программы учебного предмета (и соответственно не является частью основной образовательной     программы).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ru-RU" sz="2400" dirty="0"/>
          </a:p>
          <a:p>
            <a:pPr marL="62865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dirty="0"/>
              <a:t>Внутренний документ ОО (положение о рабочей программе / положение о КТП).</a:t>
            </a:r>
          </a:p>
          <a:p>
            <a:pPr marL="628650" indent="-342900" algn="just">
              <a:buFont typeface="Wingdings" panose="05000000000000000000" pitchFamily="2" charset="2"/>
              <a:buChar char="ü"/>
              <a:defRPr/>
            </a:pPr>
            <a:endParaRPr lang="ru-RU" sz="2400" dirty="0"/>
          </a:p>
          <a:p>
            <a:pPr marL="62865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dirty="0"/>
              <a:t>Печать и подпись директора ОО не ставятся на КТП.</a:t>
            </a:r>
          </a:p>
          <a:p>
            <a:pPr marL="628650" indent="-342900" algn="just">
              <a:buFont typeface="Wingdings" panose="05000000000000000000" pitchFamily="2" charset="2"/>
              <a:buChar char="ü"/>
              <a:defRPr/>
            </a:pPr>
            <a:endParaRPr lang="ru-RU" sz="2400" dirty="0"/>
          </a:p>
          <a:p>
            <a:pPr marL="62865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dirty="0"/>
              <a:t>КТП проходит процедуру согласования на заседании методического     объединения (кафедры) или методического совета (если такой     коллективный орган обозначен в </a:t>
            </a:r>
            <a:r>
              <a:rPr lang="ru-RU" sz="2400" dirty="0" smtClean="0"/>
              <a:t>Уставе </a:t>
            </a:r>
            <a:r>
              <a:rPr lang="ru-RU" sz="2400" dirty="0"/>
              <a:t>ОО).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12192000" cy="811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КАЛЕНДАРНО-МЕТОДИЧЕСКОЕ ПЛАНИРОВАНИЕ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8"/>
          <p:cNvSpPr>
            <a:spLocks noChangeArrowheads="1"/>
          </p:cNvSpPr>
          <p:nvPr/>
        </p:nvSpPr>
        <p:spPr bwMode="auto">
          <a:xfrm>
            <a:off x="412750" y="1240640"/>
            <a:ext cx="11779250" cy="47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Федеральный закон от 29.12.2012 №273-ФЗ «Об образовании в Российской Федерации». </a:t>
            </a:r>
            <a:endParaRPr lang="ru-RU" altLang="ru-RU" sz="1800" b="1" dirty="0" smtClean="0">
              <a:solidFill>
                <a:srgbClr val="BF2E07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 eaLnBrk="1" hangingPunct="1">
              <a:lnSpc>
                <a:spcPct val="100000"/>
              </a:lnSpc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Приказ Министерства просвещения Российской Федерации от 18.07.2022 № 569 "О внесении изменений в федеральный государственный образовательный стандарт </a:t>
            </a:r>
            <a:r>
              <a:rPr lang="ru-RU" altLang="ru-RU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начального общего образования</a:t>
            </a: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утвержденный приказом Министерства просвещения Российской Федерации от 31 мая 2021 г. № 287" (Зарегистрирован 17.08.2022 № </a:t>
            </a:r>
            <a:r>
              <a:rPr lang="ru-RU" alt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69676</a:t>
            </a:r>
            <a:r>
              <a:rPr lang="ru-RU" altLang="ru-RU" sz="1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ru-RU" alt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ru-RU" altLang="ru-RU" sz="1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http://publication.pravo.gov.ru/Document/View/0001202208170032</a:t>
            </a: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lvl="0" algn="just" eaLnBrk="1" hangingPunct="1">
              <a:lnSpc>
                <a:spcPct val="100000"/>
              </a:lnSpc>
              <a:buNone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(общий объем аудиторной работы обучающихся за четыре учебных года не может составлять менее 2954 академических часов </a:t>
            </a: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более 3345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академических часов</a:t>
            </a:r>
            <a:r>
              <a:rPr lang="ru-RU" alt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 eaLnBrk="1" hangingPunct="1">
              <a:lnSpc>
                <a:spcPct val="100000"/>
              </a:lnSpc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Приказ Министерства просвещения Российской Федерации от 18.07.2022 № 568 "О внесении изменений в федеральный государственный образовательный стандарт </a:t>
            </a:r>
            <a:r>
              <a:rPr lang="ru-RU" altLang="ru-RU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основного общего образования</a:t>
            </a: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утвержденный приказом Министерства просвещения Российской Федерации от 31 мая 2021 г. № 287" (Зарегистрирован 17.08.2022 №69675). </a:t>
            </a:r>
            <a:r>
              <a:rPr lang="ru-RU" altLang="ru-RU" sz="1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http://publication.pravo.gov.ru/Document/View/0001202208170012</a:t>
            </a: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 eaLnBrk="1" hangingPunct="1">
              <a:lnSpc>
                <a:spcPct val="100000"/>
              </a:lnSpc>
              <a:buNone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общий объем аудиторной работы обучающихся </a:t>
            </a: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 5 лет не может составлять менее 5058 академических часов </a:t>
            </a: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более 5848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академических часов; изменения статуса ОДНКНР</a:t>
            </a: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12192000" cy="8264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ДОКУМЕНТЫ,</a:t>
            </a:r>
          </a:p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ОТРАЖАЮЩИЕ ТРЕБОВАНИЯ К КАЛЕНДАРНО-ТЕМАТИЧЕСКОМУ ПЛАНИРОВАНИЮ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8"/>
          <p:cNvSpPr>
            <a:spLocks noChangeArrowheads="1"/>
          </p:cNvSpPr>
          <p:nvPr/>
        </p:nvSpPr>
        <p:spPr bwMode="auto">
          <a:xfrm>
            <a:off x="412750" y="1451655"/>
            <a:ext cx="113665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Приказ Министерства просвещения РФ от 22 марта 2021 г. № 115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образования” (Зарегистрировано в Минюсте России 20.04.2021 № 63180)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Постановление Главного государственного санитарного врача РФ от 28.09.2020 № 28 «Об утверждении </a:t>
            </a: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санитарных правил СП 2.4.3648-20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«Санитарно-Эпидемиологические требования к организациям воспитания и обучения, отдыха и оздоровления детей и молодежи» (вместе с «СП 2.4.3648-20. Санитарные правила…»)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Постановление Главного государственного санитарного врача РФ от 28.01.2021 № 2 «Об утверждении </a:t>
            </a: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санитарных правил и норм СП 1.2.3685-21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«Гигиенические нормативы и требования к обеспечению безопасности и (или) безвредности для человека факторов среды обитания» (Вмести с «СПН 1.2.3685-21. Санитарные правила и нормы…»)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12192000" cy="8264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ДОКУМЕНТЫ,</a:t>
            </a:r>
          </a:p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ОТРАЖАЮЩИЕ ТРЕБОВАНИЯ К КАЛЕНДАРНО-ТЕМАТИЧЕСКОМУ ПЛАНИРОВАНИЮ</a:t>
            </a:r>
          </a:p>
        </p:txBody>
      </p:sp>
    </p:spTree>
    <p:extLst>
      <p:ext uri="{BB962C8B-B14F-4D97-AF65-F5344CB8AC3E}">
        <p14:creationId xmlns:p14="http://schemas.microsoft.com/office/powerpoint/2010/main" val="252365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675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методические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862" y="1463675"/>
            <a:ext cx="11805138" cy="5200894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адресные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методрекомендации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учебному плану, учебным предметам и направлениям образовательной деятельности на разных уровнях общего образования: раздел «Специалисту системы образования» - «Методические рекомендации» - «Адресные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методрекомендации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2022 – 2023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оиро.рф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metodicheskie-rekomendacii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/adresnye-metodicheskie-rekomendacii-2022-2023-uchebnyj-god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примерные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по учебным предметам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основное общее образование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раздел «Специалисту системы образования» - «Работа по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обновлённым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ФГОС НОО и ФГОС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ООО»</a:t>
            </a:r>
          </a:p>
          <a:p>
            <a:pPr indent="0" algn="just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://xn--h1albh.xn--p1ai/rabota-po-obnovlennym-fgos-noo-i-fgos-ooo/rabochie-programmy-po-uchebnym-predmetam-dlya-oop/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9388"/>
            <a:ext cx="1219200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66750" y="2824843"/>
            <a:ext cx="10868025" cy="1649186"/>
          </a:xfrm>
          <a:prstGeom prst="roundRect">
            <a:avLst>
              <a:gd name="adj" fmla="val 7282"/>
            </a:avLst>
          </a:prstGeom>
          <a:gradFill flip="none" rotWithShape="1">
            <a:gsLst>
              <a:gs pos="31000">
                <a:srgbClr val="00359E"/>
              </a:gs>
              <a:gs pos="11000">
                <a:srgbClr val="105792"/>
              </a:gs>
              <a:gs pos="11000">
                <a:srgbClr val="0070C0"/>
              </a:gs>
              <a:gs pos="0">
                <a:srgbClr val="00B0F0"/>
              </a:gs>
              <a:gs pos="59000">
                <a:srgbClr val="0B53AE"/>
              </a:gs>
              <a:gs pos="59000">
                <a:srgbClr val="1570BE"/>
              </a:gs>
              <a:gs pos="31000">
                <a:schemeClr val="accent5">
                  <a:lumMod val="10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6"/>
          <p:cNvSpPr txBox="1">
            <a:spLocks noChangeArrowheads="1"/>
          </p:cNvSpPr>
          <p:nvPr/>
        </p:nvSpPr>
        <p:spPr bwMode="auto">
          <a:xfrm>
            <a:off x="10261600" y="24384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411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1357313" y="958850"/>
            <a:ext cx="947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Статья 48</a:t>
            </a:r>
            <a:r>
              <a:rPr lang="ru-RU" altLang="ru-RU" sz="2400">
                <a:latin typeface="Arial" panose="020B0604020202020204" pitchFamily="34" charset="0"/>
              </a:rPr>
              <a:t>. Обязанности и ответственность педагогических работников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0" y="-6350"/>
            <a:ext cx="12192000" cy="811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3777" y="1574800"/>
            <a:ext cx="114844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000" dirty="0" smtClean="0">
                <a:ea typeface="Times New Roman" panose="02020603050405020304" pitchFamily="18" charset="0"/>
              </a:rPr>
              <a:t>Педагогические </a:t>
            </a:r>
            <a:r>
              <a:rPr lang="ru-RU" sz="2000" dirty="0">
                <a:ea typeface="Times New Roman" panose="02020603050405020304" pitchFamily="18" charset="0"/>
              </a:rPr>
              <a:t>работники обязаны</a:t>
            </a:r>
            <a:r>
              <a:rPr lang="ru-RU" sz="2000" dirty="0" smtClean="0"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0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1) </a:t>
            </a:r>
            <a:r>
              <a:rPr lang="ru-RU" sz="2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осуществлять </a:t>
            </a: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свою деятельность на высоком 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профессиональном</a:t>
            </a: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уровне, обеспечивать в полном </a:t>
            </a:r>
            <a:r>
              <a:rPr lang="ru-RU" sz="20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объёме 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реализацию преподаваемых учебных предмета, курса, дисциплины (модуля) в соответствии с </a:t>
            </a:r>
            <a:r>
              <a:rPr lang="ru-RU" sz="20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утверждённой 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рабочей программой</a:t>
            </a:r>
            <a:r>
              <a:rPr lang="ru-RU" sz="20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;</a:t>
            </a:r>
          </a:p>
          <a:p>
            <a:pPr indent="457200" algn="just">
              <a:spcAft>
                <a:spcPts val="0"/>
              </a:spcAft>
            </a:pPr>
            <a:endParaRPr lang="ru-RU" sz="10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5</a:t>
            </a:r>
            <a:r>
              <a:rPr lang="ru-RU" sz="2000" dirty="0">
                <a:ea typeface="Times New Roman" panose="02020603050405020304" pitchFamily="18" charset="0"/>
              </a:rPr>
              <a:t>) применять педагогически обоснованные и обеспечивающие высокое качество образования формы, методы обучения и воспитания</a:t>
            </a:r>
            <a:r>
              <a:rPr lang="ru-RU" sz="2000" dirty="0" smtClean="0">
                <a:ea typeface="Times New Roman" panose="02020603050405020304" pitchFamily="18" charset="0"/>
              </a:rPr>
              <a:t>;</a:t>
            </a:r>
          </a:p>
          <a:p>
            <a:pPr indent="457200" algn="just">
              <a:spcAft>
                <a:spcPts val="0"/>
              </a:spcAft>
            </a:pPr>
            <a:endParaRPr lang="ru-RU" sz="10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6) учитывать особенности психофизического развития обучающихся и состояние их здоровья, соблюдать специальные условия, необходимые для получения образования лицами с ограниченными возможностями здоровья, взаимодействовать при необходимости с медицинскими организациями</a:t>
            </a:r>
            <a:r>
              <a:rPr lang="ru-RU" sz="2000" dirty="0" smtClean="0">
                <a:ea typeface="Times New Roman" panose="02020603050405020304" pitchFamily="18" charset="0"/>
              </a:rPr>
              <a:t>;</a:t>
            </a:r>
          </a:p>
          <a:p>
            <a:pPr indent="457200" algn="just">
              <a:spcAft>
                <a:spcPts val="0"/>
              </a:spcAft>
            </a:pPr>
            <a:endParaRPr lang="ru-RU" sz="10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7) </a:t>
            </a: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систематически повышать свой профессиональный уровень</a:t>
            </a:r>
            <a:r>
              <a:rPr lang="ru-RU" sz="2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;</a:t>
            </a:r>
            <a:endParaRPr lang="ru-RU" sz="20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5"/>
          <p:cNvSpPr txBox="1">
            <a:spLocks noChangeArrowheads="1"/>
          </p:cNvSpPr>
          <p:nvPr/>
        </p:nvSpPr>
        <p:spPr bwMode="auto">
          <a:xfrm>
            <a:off x="9575800" y="19129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459" name="TextBox 22"/>
          <p:cNvSpPr txBox="1">
            <a:spLocks noChangeArrowheads="1"/>
          </p:cNvSpPr>
          <p:nvPr/>
        </p:nvSpPr>
        <p:spPr bwMode="auto">
          <a:xfrm>
            <a:off x="10461625" y="414178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456</a:t>
            </a:r>
          </a:p>
        </p:txBody>
      </p:sp>
      <p:sp>
        <p:nvSpPr>
          <p:cNvPr id="19460" name="TextBox 24"/>
          <p:cNvSpPr txBox="1">
            <a:spLocks noChangeArrowheads="1"/>
          </p:cNvSpPr>
          <p:nvPr/>
        </p:nvSpPr>
        <p:spPr bwMode="auto">
          <a:xfrm>
            <a:off x="9718675" y="304323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232</a:t>
            </a:r>
          </a:p>
        </p:txBody>
      </p:sp>
      <p:sp>
        <p:nvSpPr>
          <p:cNvPr id="19461" name="TextBox 33"/>
          <p:cNvSpPr txBox="1">
            <a:spLocks noChangeArrowheads="1"/>
          </p:cNvSpPr>
          <p:nvPr/>
        </p:nvSpPr>
        <p:spPr bwMode="auto">
          <a:xfrm>
            <a:off x="9529763" y="469265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177</a:t>
            </a:r>
          </a:p>
        </p:txBody>
      </p:sp>
      <p:sp>
        <p:nvSpPr>
          <p:cNvPr id="19462" name="TextBox 34"/>
          <p:cNvSpPr txBox="1">
            <a:spLocks noChangeArrowheads="1"/>
          </p:cNvSpPr>
          <p:nvPr/>
        </p:nvSpPr>
        <p:spPr bwMode="auto">
          <a:xfrm>
            <a:off x="9391650" y="5230813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120</a:t>
            </a:r>
          </a:p>
        </p:txBody>
      </p:sp>
      <p:sp>
        <p:nvSpPr>
          <p:cNvPr id="19463" name="TextBox 35"/>
          <p:cNvSpPr txBox="1">
            <a:spLocks noChangeArrowheads="1"/>
          </p:cNvSpPr>
          <p:nvPr/>
        </p:nvSpPr>
        <p:spPr bwMode="auto">
          <a:xfrm>
            <a:off x="11133138" y="355917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707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-12700"/>
            <a:ext cx="12192000" cy="1308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труда и социальной защиты РФ от 18 октября 2013г. N544н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учитель)».  Вступил в силу с 1 января 2020 года.</a:t>
            </a:r>
          </a:p>
        </p:txBody>
      </p:sp>
      <p:sp>
        <p:nvSpPr>
          <p:cNvPr id="19466" name="Прямоугольник 1"/>
          <p:cNvSpPr>
            <a:spLocks noChangeArrowheads="1"/>
          </p:cNvSpPr>
          <p:nvPr/>
        </p:nvSpPr>
        <p:spPr bwMode="auto">
          <a:xfrm>
            <a:off x="609600" y="1596647"/>
            <a:ext cx="10972800" cy="475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3.1.1. Трудовая функция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Общепедагогическая функция. </a:t>
            </a:r>
            <a:r>
              <a:rPr lang="ru-RU" alt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Обучение.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Трудовые </a:t>
            </a:r>
            <a:r>
              <a:rPr lang="ru-RU" alt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действия.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Разработка и реализация программ учебных дисциплин в рамках основной общеобразовательной программы</a:t>
            </a:r>
            <a:endParaRPr lang="ru-RU" altLang="ru-RU" sz="2000" b="1" dirty="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ru-RU" altLang="ru-RU" sz="1200" b="1" dirty="0">
              <a:solidFill>
                <a:srgbClr val="22272F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b="1" dirty="0">
                <a:solidFill>
                  <a:srgbClr val="22272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Необходимые </a:t>
            </a:r>
            <a:r>
              <a:rPr lang="ru-RU" altLang="ru-RU" sz="2000" b="1" dirty="0" smtClean="0">
                <a:solidFill>
                  <a:srgbClr val="22272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знания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Рабочая 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программа и методика обучения по данному предмету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ru-RU" altLang="ru-RU" sz="1200" b="1" dirty="0">
              <a:solidFill>
                <a:srgbClr val="22272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b="1" dirty="0">
                <a:solidFill>
                  <a:srgbClr val="22272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Необходимые умения </a:t>
            </a:r>
            <a:endParaRPr lang="ru-RU" altLang="ru-RU" sz="20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Разрабатывать рабочую программу по предмету, курсу на основе примерных основных общеобразовательных программ и обеспечивать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её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выполнение.</a:t>
            </a:r>
            <a:endParaRPr lang="ru-RU" altLang="ru-RU" sz="20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5"/>
          <p:cNvSpPr txBox="1">
            <a:spLocks noChangeArrowheads="1"/>
          </p:cNvSpPr>
          <p:nvPr/>
        </p:nvSpPr>
        <p:spPr bwMode="auto">
          <a:xfrm>
            <a:off x="9575800" y="19129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0483" name="TextBox 16"/>
          <p:cNvSpPr txBox="1">
            <a:spLocks noChangeArrowheads="1"/>
          </p:cNvSpPr>
          <p:nvPr/>
        </p:nvSpPr>
        <p:spPr bwMode="auto">
          <a:xfrm>
            <a:off x="10261600" y="24384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411</a:t>
            </a:r>
          </a:p>
        </p:txBody>
      </p:sp>
      <p:sp>
        <p:nvSpPr>
          <p:cNvPr id="20484" name="TextBox 22"/>
          <p:cNvSpPr txBox="1">
            <a:spLocks noChangeArrowheads="1"/>
          </p:cNvSpPr>
          <p:nvPr/>
        </p:nvSpPr>
        <p:spPr bwMode="auto">
          <a:xfrm>
            <a:off x="10461625" y="414178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456</a:t>
            </a:r>
          </a:p>
        </p:txBody>
      </p:sp>
      <p:sp>
        <p:nvSpPr>
          <p:cNvPr id="20485" name="TextBox 24"/>
          <p:cNvSpPr txBox="1">
            <a:spLocks noChangeArrowheads="1"/>
          </p:cNvSpPr>
          <p:nvPr/>
        </p:nvSpPr>
        <p:spPr bwMode="auto">
          <a:xfrm>
            <a:off x="9718675" y="304323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232</a:t>
            </a:r>
          </a:p>
        </p:txBody>
      </p:sp>
      <p:sp>
        <p:nvSpPr>
          <p:cNvPr id="20486" name="TextBox 33"/>
          <p:cNvSpPr txBox="1">
            <a:spLocks noChangeArrowheads="1"/>
          </p:cNvSpPr>
          <p:nvPr/>
        </p:nvSpPr>
        <p:spPr bwMode="auto">
          <a:xfrm>
            <a:off x="9529763" y="469265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177</a:t>
            </a:r>
          </a:p>
        </p:txBody>
      </p:sp>
      <p:sp>
        <p:nvSpPr>
          <p:cNvPr id="20487" name="TextBox 34"/>
          <p:cNvSpPr txBox="1">
            <a:spLocks noChangeArrowheads="1"/>
          </p:cNvSpPr>
          <p:nvPr/>
        </p:nvSpPr>
        <p:spPr bwMode="auto">
          <a:xfrm>
            <a:off x="9391650" y="5230813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120</a:t>
            </a:r>
          </a:p>
        </p:txBody>
      </p:sp>
      <p:sp>
        <p:nvSpPr>
          <p:cNvPr id="20488" name="TextBox 35"/>
          <p:cNvSpPr txBox="1">
            <a:spLocks noChangeArrowheads="1"/>
          </p:cNvSpPr>
          <p:nvPr/>
        </p:nvSpPr>
        <p:spPr bwMode="auto">
          <a:xfrm>
            <a:off x="11133138" y="355917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707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12192000" cy="811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20491" name="Прямоугольник 1"/>
          <p:cNvSpPr>
            <a:spLocks noChangeArrowheads="1"/>
          </p:cNvSpPr>
          <p:nvPr/>
        </p:nvSpPr>
        <p:spPr bwMode="auto">
          <a:xfrm>
            <a:off x="625475" y="1560513"/>
            <a:ext cx="1077595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Статья 12. Образовательные программы</a:t>
            </a:r>
            <a:r>
              <a:rPr lang="ru-RU" alt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Организации, осуществляющие образовательную деятельность по имеющим государственную аккредитацию основным общеобразовательным программам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(за исключением образовательных программ дошкольного образования) и образовательным программам среднего профессионального образования,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разрабатывают образовательные программы в соответствии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359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 </a:t>
            </a:r>
            <a:r>
              <a:rPr lang="ru-RU" altLang="ru-RU" sz="2000" b="1" dirty="0" smtClean="0">
                <a:solidFill>
                  <a:srgbClr val="00359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федеральными государственными образовательными стандартами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 учётом соответствующих примерных основных образовательных программ.</a:t>
            </a:r>
            <a:r>
              <a:rPr lang="ru-RU" alt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b="1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5"/>
          <p:cNvSpPr txBox="1">
            <a:spLocks noChangeArrowheads="1"/>
          </p:cNvSpPr>
          <p:nvPr/>
        </p:nvSpPr>
        <p:spPr bwMode="auto">
          <a:xfrm>
            <a:off x="9575800" y="19129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1507" name="TextBox 16"/>
          <p:cNvSpPr txBox="1">
            <a:spLocks noChangeArrowheads="1"/>
          </p:cNvSpPr>
          <p:nvPr/>
        </p:nvSpPr>
        <p:spPr bwMode="auto">
          <a:xfrm>
            <a:off x="10261600" y="24384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411</a:t>
            </a:r>
          </a:p>
        </p:txBody>
      </p:sp>
      <p:sp>
        <p:nvSpPr>
          <p:cNvPr id="21508" name="TextBox 22"/>
          <p:cNvSpPr txBox="1">
            <a:spLocks noChangeArrowheads="1"/>
          </p:cNvSpPr>
          <p:nvPr/>
        </p:nvSpPr>
        <p:spPr bwMode="auto">
          <a:xfrm>
            <a:off x="10461625" y="414178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456</a:t>
            </a:r>
          </a:p>
        </p:txBody>
      </p:sp>
      <p:sp>
        <p:nvSpPr>
          <p:cNvPr id="21509" name="TextBox 24"/>
          <p:cNvSpPr txBox="1">
            <a:spLocks noChangeArrowheads="1"/>
          </p:cNvSpPr>
          <p:nvPr/>
        </p:nvSpPr>
        <p:spPr bwMode="auto">
          <a:xfrm>
            <a:off x="9718675" y="304323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232</a:t>
            </a:r>
          </a:p>
        </p:txBody>
      </p:sp>
      <p:sp>
        <p:nvSpPr>
          <p:cNvPr id="21510" name="TextBox 33"/>
          <p:cNvSpPr txBox="1">
            <a:spLocks noChangeArrowheads="1"/>
          </p:cNvSpPr>
          <p:nvPr/>
        </p:nvSpPr>
        <p:spPr bwMode="auto">
          <a:xfrm>
            <a:off x="9529763" y="469265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177</a:t>
            </a:r>
          </a:p>
        </p:txBody>
      </p:sp>
      <p:sp>
        <p:nvSpPr>
          <p:cNvPr id="21511" name="TextBox 34"/>
          <p:cNvSpPr txBox="1">
            <a:spLocks noChangeArrowheads="1"/>
          </p:cNvSpPr>
          <p:nvPr/>
        </p:nvSpPr>
        <p:spPr bwMode="auto">
          <a:xfrm>
            <a:off x="9391650" y="5230813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120</a:t>
            </a:r>
          </a:p>
        </p:txBody>
      </p:sp>
      <p:sp>
        <p:nvSpPr>
          <p:cNvPr id="21512" name="TextBox 35"/>
          <p:cNvSpPr txBox="1">
            <a:spLocks noChangeArrowheads="1"/>
          </p:cNvSpPr>
          <p:nvPr/>
        </p:nvSpPr>
        <p:spPr bwMode="auto">
          <a:xfrm>
            <a:off x="11133138" y="355917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707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12192000" cy="811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21514" name="Прямоугольник 1"/>
          <p:cNvSpPr>
            <a:spLocks noChangeArrowheads="1"/>
          </p:cNvSpPr>
          <p:nvPr/>
        </p:nvSpPr>
        <p:spPr bwMode="auto">
          <a:xfrm>
            <a:off x="581025" y="1397000"/>
            <a:ext cx="110299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26282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Статья 2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. Основные понятия, используемые в настоящем Федеральном законе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10)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примерная основная образовательная программа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учебно-методическая документация (примерный учебный </a:t>
            </a:r>
            <a:r>
              <a:rPr lang="ru-RU" altLang="ru-RU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план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, примерный календарный учебный график,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примерные рабочие программы учебных предметов, курсов, дисциплин (модулей),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иных компонентов, а также в предусмотренных настоящим Федеральным законом случаях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примерная рабочая программа воспитания, примерный календарный план воспитательной работы),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 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финансового обеспечения реализации образовательной программы, определенные в соответствии с </a:t>
            </a:r>
            <a:r>
              <a:rPr lang="ru-RU" altLang="ru-RU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бюджетным законодательством Российской 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Федерации и настоящим Федеральным законом;</a:t>
            </a:r>
            <a:endParaRPr lang="ru-RU" altLang="ru-RU" sz="20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5"/>
          <p:cNvSpPr txBox="1">
            <a:spLocks noChangeArrowheads="1"/>
          </p:cNvSpPr>
          <p:nvPr/>
        </p:nvSpPr>
        <p:spPr bwMode="auto">
          <a:xfrm>
            <a:off x="9575800" y="19129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2531" name="TextBox 16"/>
          <p:cNvSpPr txBox="1">
            <a:spLocks noChangeArrowheads="1"/>
          </p:cNvSpPr>
          <p:nvPr/>
        </p:nvSpPr>
        <p:spPr bwMode="auto">
          <a:xfrm>
            <a:off x="10261600" y="24384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411</a:t>
            </a:r>
          </a:p>
        </p:txBody>
      </p:sp>
      <p:sp>
        <p:nvSpPr>
          <p:cNvPr id="22532" name="TextBox 22"/>
          <p:cNvSpPr txBox="1">
            <a:spLocks noChangeArrowheads="1"/>
          </p:cNvSpPr>
          <p:nvPr/>
        </p:nvSpPr>
        <p:spPr bwMode="auto">
          <a:xfrm>
            <a:off x="10461625" y="414178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456</a:t>
            </a:r>
          </a:p>
        </p:txBody>
      </p:sp>
      <p:sp>
        <p:nvSpPr>
          <p:cNvPr id="22533" name="TextBox 24"/>
          <p:cNvSpPr txBox="1">
            <a:spLocks noChangeArrowheads="1"/>
          </p:cNvSpPr>
          <p:nvPr/>
        </p:nvSpPr>
        <p:spPr bwMode="auto">
          <a:xfrm>
            <a:off x="9718675" y="304323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232</a:t>
            </a:r>
          </a:p>
        </p:txBody>
      </p:sp>
      <p:sp>
        <p:nvSpPr>
          <p:cNvPr id="22534" name="TextBox 33"/>
          <p:cNvSpPr txBox="1">
            <a:spLocks noChangeArrowheads="1"/>
          </p:cNvSpPr>
          <p:nvPr/>
        </p:nvSpPr>
        <p:spPr bwMode="auto">
          <a:xfrm>
            <a:off x="9529763" y="469265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177</a:t>
            </a:r>
          </a:p>
        </p:txBody>
      </p:sp>
      <p:sp>
        <p:nvSpPr>
          <p:cNvPr id="22535" name="TextBox 34"/>
          <p:cNvSpPr txBox="1">
            <a:spLocks noChangeArrowheads="1"/>
          </p:cNvSpPr>
          <p:nvPr/>
        </p:nvSpPr>
        <p:spPr bwMode="auto">
          <a:xfrm>
            <a:off x="9391650" y="5230813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120</a:t>
            </a:r>
          </a:p>
        </p:txBody>
      </p:sp>
      <p:sp>
        <p:nvSpPr>
          <p:cNvPr id="22536" name="TextBox 35"/>
          <p:cNvSpPr txBox="1">
            <a:spLocks noChangeArrowheads="1"/>
          </p:cNvSpPr>
          <p:nvPr/>
        </p:nvSpPr>
        <p:spPr bwMode="auto">
          <a:xfrm>
            <a:off x="11133138" y="355917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707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-6350"/>
            <a:ext cx="12192000" cy="811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22539" name="Прямоугольник 1"/>
          <p:cNvSpPr>
            <a:spLocks noChangeArrowheads="1"/>
          </p:cNvSpPr>
          <p:nvPr/>
        </p:nvSpPr>
        <p:spPr bwMode="auto">
          <a:xfrm>
            <a:off x="746125" y="1766888"/>
            <a:ext cx="10699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2350" indent="-5651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26282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Статья 12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. Образовательные программы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7.2. При разработке основной общеобразовательной программы организация, осуществляющая образовательную деятельность, </a:t>
            </a:r>
            <a:r>
              <a:rPr lang="ru-RU" alt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вправе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предусмотреть применение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 реализации соответствующей образовательной программы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примерного учебного плана и (или) примерного календарного учебного графика, и (или)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примерных рабочих программ учебных предметов, курсов, дисциплин (модулей), включенных в соответствующую примерную основную общеобразовательную программу. </a:t>
            </a:r>
            <a:endParaRPr lang="ru-RU" altLang="ru-RU" sz="20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5"/>
          <p:cNvSpPr txBox="1">
            <a:spLocks noChangeArrowheads="1"/>
          </p:cNvSpPr>
          <p:nvPr/>
        </p:nvSpPr>
        <p:spPr bwMode="auto">
          <a:xfrm>
            <a:off x="9575800" y="19129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3555" name="TextBox 16"/>
          <p:cNvSpPr txBox="1">
            <a:spLocks noChangeArrowheads="1"/>
          </p:cNvSpPr>
          <p:nvPr/>
        </p:nvSpPr>
        <p:spPr bwMode="auto">
          <a:xfrm>
            <a:off x="10261600" y="24384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411</a:t>
            </a:r>
          </a:p>
        </p:txBody>
      </p:sp>
      <p:sp>
        <p:nvSpPr>
          <p:cNvPr id="23556" name="TextBox 22"/>
          <p:cNvSpPr txBox="1">
            <a:spLocks noChangeArrowheads="1"/>
          </p:cNvSpPr>
          <p:nvPr/>
        </p:nvSpPr>
        <p:spPr bwMode="auto">
          <a:xfrm>
            <a:off x="10461625" y="414178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</a:rPr>
              <a:t>456</a:t>
            </a:r>
          </a:p>
        </p:txBody>
      </p:sp>
      <p:sp>
        <p:nvSpPr>
          <p:cNvPr id="23557" name="TextBox 24"/>
          <p:cNvSpPr txBox="1">
            <a:spLocks noChangeArrowheads="1"/>
          </p:cNvSpPr>
          <p:nvPr/>
        </p:nvSpPr>
        <p:spPr bwMode="auto">
          <a:xfrm>
            <a:off x="9718675" y="304323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232</a:t>
            </a:r>
          </a:p>
        </p:txBody>
      </p:sp>
      <p:sp>
        <p:nvSpPr>
          <p:cNvPr id="23558" name="TextBox 33"/>
          <p:cNvSpPr txBox="1">
            <a:spLocks noChangeArrowheads="1"/>
          </p:cNvSpPr>
          <p:nvPr/>
        </p:nvSpPr>
        <p:spPr bwMode="auto">
          <a:xfrm>
            <a:off x="9529763" y="469265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177</a:t>
            </a:r>
          </a:p>
        </p:txBody>
      </p:sp>
      <p:sp>
        <p:nvSpPr>
          <p:cNvPr id="23559" name="TextBox 34"/>
          <p:cNvSpPr txBox="1">
            <a:spLocks noChangeArrowheads="1"/>
          </p:cNvSpPr>
          <p:nvPr/>
        </p:nvSpPr>
        <p:spPr bwMode="auto">
          <a:xfrm>
            <a:off x="9391650" y="5230813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120</a:t>
            </a:r>
          </a:p>
        </p:txBody>
      </p:sp>
      <p:sp>
        <p:nvSpPr>
          <p:cNvPr id="23560" name="TextBox 35"/>
          <p:cNvSpPr txBox="1">
            <a:spLocks noChangeArrowheads="1"/>
          </p:cNvSpPr>
          <p:nvPr/>
        </p:nvSpPr>
        <p:spPr bwMode="auto">
          <a:xfrm>
            <a:off x="11133138" y="355917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707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12192000" cy="811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от 29.12.2012 № 273-ФЗ</a:t>
            </a:r>
          </a:p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23563" name="Прямоугольник 1"/>
          <p:cNvSpPr>
            <a:spLocks noChangeArrowheads="1"/>
          </p:cNvSpPr>
          <p:nvPr/>
        </p:nvSpPr>
        <p:spPr bwMode="auto">
          <a:xfrm>
            <a:off x="528638" y="917575"/>
            <a:ext cx="11045825" cy="23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2350" indent="-5651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26282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Статья 12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. Образовательные программы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10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10. 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Примерные основные образовательные программы включаются по результатам экспертизы в реестр примерных основных образовательных программ,</a:t>
            </a:r>
            <a:r>
              <a:rPr lang="ru-RU" alt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 являющийся государственной информационной системой. Информация, содержащаяся в реестре примерных основных образовательных программ, является общедоступной.</a:t>
            </a:r>
            <a:endParaRPr lang="ru-RU" altLang="ru-RU" sz="20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6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011981"/>
            <a:ext cx="8034338" cy="36365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5"/>
          <p:cNvSpPr txBox="1">
            <a:spLocks noChangeArrowheads="1"/>
          </p:cNvSpPr>
          <p:nvPr/>
        </p:nvSpPr>
        <p:spPr bwMode="auto">
          <a:xfrm>
            <a:off x="9575800" y="19129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4579" name="TextBox 16"/>
          <p:cNvSpPr txBox="1">
            <a:spLocks noChangeArrowheads="1"/>
          </p:cNvSpPr>
          <p:nvPr/>
        </p:nvSpPr>
        <p:spPr bwMode="auto">
          <a:xfrm>
            <a:off x="10261600" y="24384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411</a:t>
            </a:r>
          </a:p>
        </p:txBody>
      </p:sp>
      <p:sp>
        <p:nvSpPr>
          <p:cNvPr id="24580" name="TextBox 22"/>
          <p:cNvSpPr txBox="1">
            <a:spLocks noChangeArrowheads="1"/>
          </p:cNvSpPr>
          <p:nvPr/>
        </p:nvSpPr>
        <p:spPr bwMode="auto">
          <a:xfrm>
            <a:off x="10461625" y="414178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456</a:t>
            </a:r>
          </a:p>
        </p:txBody>
      </p:sp>
      <p:sp>
        <p:nvSpPr>
          <p:cNvPr id="24581" name="TextBox 24"/>
          <p:cNvSpPr txBox="1">
            <a:spLocks noChangeArrowheads="1"/>
          </p:cNvSpPr>
          <p:nvPr/>
        </p:nvSpPr>
        <p:spPr bwMode="auto">
          <a:xfrm>
            <a:off x="9718675" y="3043238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232</a:t>
            </a:r>
          </a:p>
        </p:txBody>
      </p:sp>
      <p:sp>
        <p:nvSpPr>
          <p:cNvPr id="24582" name="TextBox 33"/>
          <p:cNvSpPr txBox="1">
            <a:spLocks noChangeArrowheads="1"/>
          </p:cNvSpPr>
          <p:nvPr/>
        </p:nvSpPr>
        <p:spPr bwMode="auto">
          <a:xfrm>
            <a:off x="9529763" y="469265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177</a:t>
            </a:r>
          </a:p>
        </p:txBody>
      </p:sp>
      <p:sp>
        <p:nvSpPr>
          <p:cNvPr id="24583" name="TextBox 34"/>
          <p:cNvSpPr txBox="1">
            <a:spLocks noChangeArrowheads="1"/>
          </p:cNvSpPr>
          <p:nvPr/>
        </p:nvSpPr>
        <p:spPr bwMode="auto">
          <a:xfrm>
            <a:off x="9391650" y="5230813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120</a:t>
            </a:r>
          </a:p>
        </p:txBody>
      </p:sp>
      <p:sp>
        <p:nvSpPr>
          <p:cNvPr id="24584" name="TextBox 35"/>
          <p:cNvSpPr txBox="1">
            <a:spLocks noChangeArrowheads="1"/>
          </p:cNvSpPr>
          <p:nvPr/>
        </p:nvSpPr>
        <p:spPr bwMode="auto">
          <a:xfrm>
            <a:off x="11133138" y="355917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707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56700" y="6350000"/>
            <a:ext cx="29464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12192000" cy="811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ru-RU"/>
            </a:defPPr>
            <a:lvl1pPr algn="ctr" eaLnBrk="1" fontAlgn="auto" hangingPunct="1">
              <a:lnSpc>
                <a:spcPct val="90000"/>
              </a:lnSpc>
              <a:spcAft>
                <a:spcPts val="0"/>
              </a:spcAft>
              <a:defRPr sz="2400" b="1">
                <a:solidFill>
                  <a:prstClr val="black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  примерных основных общеобразовательных 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fgosreestr.ru  </a:t>
            </a:r>
            <a:endParaRPr lang="ru-RU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1041248"/>
            <a:ext cx="11496766" cy="552896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10492</TotalTime>
  <Words>1167</Words>
  <Application>Microsoft Office PowerPoint</Application>
  <PresentationFormat>Произвольный</PresentationFormat>
  <Paragraphs>276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ФГОС НОО (п.31.1) и ФГОС ООО (п.32.1):  структура рабочей программы</vt:lpstr>
      <vt:lpstr>Федеральный Закон от 29.12.2012 № 273-ФЗ «Об образовании в Российской Федерации»</vt:lpstr>
      <vt:lpstr>    СТРУКТУРА РАБОЧИХ ПРОГРАММ УЧЕБНЫХ ПРЕДМЕТОВ, КУРСОВ (по положению ОО)    </vt:lpstr>
      <vt:lpstr>  Единство образовательного пространства Российской Федерации  при реализации новых ФГОС НОО и ФГОС ООО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Региональные методические рекомендации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kolganovaas</dc:creator>
  <cp:lastModifiedBy>ryseva</cp:lastModifiedBy>
  <cp:revision>243</cp:revision>
  <dcterms:created xsi:type="dcterms:W3CDTF">2022-08-01T05:59:40Z</dcterms:created>
  <dcterms:modified xsi:type="dcterms:W3CDTF">2022-09-19T14:54:17Z</dcterms:modified>
</cp:coreProperties>
</file>