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26"/>
  </p:notesMasterIdLst>
  <p:sldIdLst>
    <p:sldId id="277" r:id="rId2"/>
    <p:sldId id="297" r:id="rId3"/>
    <p:sldId id="260" r:id="rId4"/>
    <p:sldId id="302" r:id="rId5"/>
    <p:sldId id="303" r:id="rId6"/>
    <p:sldId id="304" r:id="rId7"/>
    <p:sldId id="305" r:id="rId8"/>
    <p:sldId id="306" r:id="rId9"/>
    <p:sldId id="307" r:id="rId10"/>
    <p:sldId id="308" r:id="rId11"/>
    <p:sldId id="299" r:id="rId12"/>
    <p:sldId id="309" r:id="rId13"/>
    <p:sldId id="310" r:id="rId14"/>
    <p:sldId id="320" r:id="rId15"/>
    <p:sldId id="315" r:id="rId16"/>
    <p:sldId id="311" r:id="rId17"/>
    <p:sldId id="313" r:id="rId18"/>
    <p:sldId id="317" r:id="rId19"/>
    <p:sldId id="312" r:id="rId20"/>
    <p:sldId id="314" r:id="rId21"/>
    <p:sldId id="316" r:id="rId22"/>
    <p:sldId id="319" r:id="rId23"/>
    <p:sldId id="318" r:id="rId24"/>
    <p:sldId id="293" r:id="rId25"/>
  </p:sldIdLst>
  <p:sldSz cx="9144000" cy="6858000" type="screen4x3"/>
  <p:notesSz cx="6735763" cy="98663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FF3300"/>
    <a:srgbClr val="33CC33"/>
    <a:srgbClr val="66FF33"/>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342" autoAdjust="0"/>
  </p:normalViewPr>
  <p:slideViewPr>
    <p:cSldViewPr>
      <p:cViewPr>
        <p:scale>
          <a:sx n="101" d="100"/>
          <a:sy n="101" d="100"/>
        </p:scale>
        <p:origin x="-264" y="-7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2844"/>
          </a:xfrm>
          <a:prstGeom prst="rect">
            <a:avLst/>
          </a:prstGeom>
        </p:spPr>
        <p:txBody>
          <a:bodyPr vert="horz" lIns="90334" tIns="45167" rIns="90334" bIns="45167" rtlCol="0"/>
          <a:lstStyle>
            <a:lvl1pPr algn="l">
              <a:defRPr sz="1200"/>
            </a:lvl1pPr>
          </a:lstStyle>
          <a:p>
            <a:endParaRPr lang="ru-RU"/>
          </a:p>
        </p:txBody>
      </p:sp>
      <p:sp>
        <p:nvSpPr>
          <p:cNvPr id="3" name="Дата 2"/>
          <p:cNvSpPr>
            <a:spLocks noGrp="1"/>
          </p:cNvSpPr>
          <p:nvPr>
            <p:ph type="dt" idx="1"/>
          </p:nvPr>
        </p:nvSpPr>
        <p:spPr>
          <a:xfrm>
            <a:off x="3815373" y="0"/>
            <a:ext cx="2918831" cy="492844"/>
          </a:xfrm>
          <a:prstGeom prst="rect">
            <a:avLst/>
          </a:prstGeom>
        </p:spPr>
        <p:txBody>
          <a:bodyPr vert="horz" lIns="90334" tIns="45167" rIns="90334" bIns="45167" rtlCol="0"/>
          <a:lstStyle>
            <a:lvl1pPr algn="r">
              <a:defRPr sz="1200"/>
            </a:lvl1pPr>
          </a:lstStyle>
          <a:p>
            <a:fld id="{6A7A1971-881F-4FC6-8920-67EF92FDB297}" type="datetimeFigureOut">
              <a:rPr lang="ru-RU" smtClean="0"/>
              <a:pPr/>
              <a:t>16.09.2022</a:t>
            </a:fld>
            <a:endParaRPr lang="ru-RU"/>
          </a:p>
        </p:txBody>
      </p:sp>
      <p:sp>
        <p:nvSpPr>
          <p:cNvPr id="4" name="Образ слайда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0334" tIns="45167" rIns="90334" bIns="45167" rtlCol="0" anchor="ctr"/>
          <a:lstStyle/>
          <a:p>
            <a:endParaRPr lang="ru-RU"/>
          </a:p>
        </p:txBody>
      </p:sp>
      <p:sp>
        <p:nvSpPr>
          <p:cNvPr id="5" name="Заметки 4"/>
          <p:cNvSpPr>
            <a:spLocks noGrp="1"/>
          </p:cNvSpPr>
          <p:nvPr>
            <p:ph type="body" sz="quarter" idx="3"/>
          </p:nvPr>
        </p:nvSpPr>
        <p:spPr>
          <a:xfrm>
            <a:off x="673577" y="4685948"/>
            <a:ext cx="5388610" cy="4440313"/>
          </a:xfrm>
          <a:prstGeom prst="rect">
            <a:avLst/>
          </a:prstGeom>
        </p:spPr>
        <p:txBody>
          <a:bodyPr vert="horz" lIns="90334" tIns="45167" rIns="90334" bIns="45167"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371895"/>
            <a:ext cx="2918831" cy="492844"/>
          </a:xfrm>
          <a:prstGeom prst="rect">
            <a:avLst/>
          </a:prstGeom>
        </p:spPr>
        <p:txBody>
          <a:bodyPr vert="horz" lIns="90334" tIns="45167" rIns="90334" bIns="45167"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71895"/>
            <a:ext cx="2918831" cy="492844"/>
          </a:xfrm>
          <a:prstGeom prst="rect">
            <a:avLst/>
          </a:prstGeom>
        </p:spPr>
        <p:txBody>
          <a:bodyPr vert="horz" lIns="90334" tIns="45167" rIns="90334" bIns="45167" rtlCol="0" anchor="b"/>
          <a:lstStyle>
            <a:lvl1pPr algn="r">
              <a:defRPr sz="1200"/>
            </a:lvl1pPr>
          </a:lstStyle>
          <a:p>
            <a:fld id="{CF42A213-7829-439C-90D6-B2B32D25FD83}" type="slidenum">
              <a:rPr lang="ru-RU" smtClean="0"/>
              <a:pPr/>
              <a:t>‹#›</a:t>
            </a:fld>
            <a:endParaRPr lang="ru-RU"/>
          </a:p>
        </p:txBody>
      </p:sp>
    </p:spTree>
    <p:extLst>
      <p:ext uri="{BB962C8B-B14F-4D97-AF65-F5344CB8AC3E}">
        <p14:creationId xmlns:p14="http://schemas.microsoft.com/office/powerpoint/2010/main" val="4246812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F42A213-7829-439C-90D6-B2B32D25FD83}" type="slidenum">
              <a:rPr lang="ru-RU" smtClean="0"/>
              <a:pPr/>
              <a:t>1</a:t>
            </a:fld>
            <a:endParaRPr lang="ru-RU"/>
          </a:p>
        </p:txBody>
      </p:sp>
    </p:spTree>
    <p:extLst>
      <p:ext uri="{BB962C8B-B14F-4D97-AF65-F5344CB8AC3E}">
        <p14:creationId xmlns:p14="http://schemas.microsoft.com/office/powerpoint/2010/main" val="3811102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844302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3430596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42B9CB-5147-401E-880B-52063BC42FFE}"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24865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8746261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42B9CB-5147-401E-880B-52063BC42FFE}"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61256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3180765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11506498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2382271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283799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1558253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1615095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3177977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4263581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752384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1396601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6537EB1-BBA4-4DC8-B5B8-4C5325976C89}" type="datetimeFigureOut">
              <a:rPr lang="ru-RU" smtClean="0"/>
              <a:pPr/>
              <a:t>16.09.2022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642B9CB-5147-401E-880B-52063BC42FFE}" type="slidenum">
              <a:rPr lang="ru-RU" smtClean="0"/>
              <a:pPr/>
              <a:t>‹#›</a:t>
            </a:fld>
            <a:endParaRPr lang="ru-RU"/>
          </a:p>
        </p:txBody>
      </p:sp>
    </p:spTree>
    <p:extLst>
      <p:ext uri="{BB962C8B-B14F-4D97-AF65-F5344CB8AC3E}">
        <p14:creationId xmlns:p14="http://schemas.microsoft.com/office/powerpoint/2010/main" val="56881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6537EB1-BBA4-4DC8-B5B8-4C5325976C89}" type="datetimeFigureOut">
              <a:rPr lang="ru-RU" smtClean="0"/>
              <a:pPr/>
              <a:t>16.09.2022</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642B9CB-5147-401E-880B-52063BC42FFE}" type="slidenum">
              <a:rPr lang="ru-RU" smtClean="0"/>
              <a:pPr/>
              <a:t>‹#›</a:t>
            </a:fld>
            <a:endParaRPr lang="ru-RU"/>
          </a:p>
        </p:txBody>
      </p:sp>
    </p:spTree>
    <p:extLst>
      <p:ext uri="{BB962C8B-B14F-4D97-AF65-F5344CB8AC3E}">
        <p14:creationId xmlns:p14="http://schemas.microsoft.com/office/powerpoint/2010/main" val="850224383"/>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consultantplus://offline/ref=F501A757C5D8163886AF0497F5A26C68E2AE456D77D49B0CE9ED41E9D9F9DA798AFD6F501E533511EE4325343CE0C6943F7D27CA12EF9388T6N6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consultantplus://offline/ref=43C966FD7D2C9A4BDF95E65F3D1E300BF29EC7D66AAA0A9329C4850244CA1D7994725AC3EF7577AF85E604C6165B9141852FF47E9B2EFC12B6P8I" TargetMode="External"/><Relationship Id="rId2" Type="http://schemas.openxmlformats.org/officeDocument/2006/relationships/hyperlink" Target="consultantplus://offline/ref=43C966FD7D2C9A4BDF95E65F3D1E300BF29EC3DB60A70A9329C4850244CA1D7994725AC3EF7576A885E604C6165B9141852FF47E9B2EFC12B6P8I"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consultantplus://offline/ref=C7F643F8ECA4881DBECF9A6276A38026E637061F73E4AAADE233571E135AB7FB28F9FF0FD478BC55681859651BA313E46356674C8413BECAm3MAO" TargetMode="External"/><Relationship Id="rId2" Type="http://schemas.openxmlformats.org/officeDocument/2006/relationships/hyperlink" Target="consultantplus://offline/ref=C7F643F8ECA4881DBECF9A6276A38026E637021279E9AAADE233571E135AB7FB28F9FF0FD478BD52681859651BA313E46356674C8413BECAm3MA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txBox="1">
            <a:spLocks/>
          </p:cNvSpPr>
          <p:nvPr/>
        </p:nvSpPr>
        <p:spPr>
          <a:xfrm>
            <a:off x="971600" y="548680"/>
            <a:ext cx="5606361" cy="5472608"/>
          </a:xfrm>
          <a:prstGeom prst="rect">
            <a:avLst/>
          </a:prstGeom>
          <a:effectLst>
            <a:softEdge rad="317500"/>
          </a:effectLst>
          <a:scene3d>
            <a:camera prst="orthographicFront"/>
            <a:lightRig rig="threePt" dir="t"/>
          </a:scene3d>
          <a:sp3d>
            <a:bevelT prst="relaxedInset"/>
          </a:sp3d>
        </p:spPr>
        <p:txBody>
          <a:bodyPr>
            <a:noAutofit/>
          </a:bodyPr>
          <a:lstStyle>
            <a:lvl1pPr algn="ctr" defTabSz="1043056" rtl="0" eaLnBrk="1" latinLnBrk="0" hangingPunct="1">
              <a:spcBef>
                <a:spcPct val="0"/>
              </a:spcBef>
              <a:buNone/>
              <a:defRPr sz="5000" kern="1200">
                <a:solidFill>
                  <a:schemeClr val="tx1"/>
                </a:solidFill>
                <a:latin typeface="+mj-lt"/>
                <a:ea typeface="+mj-ea"/>
                <a:cs typeface="+mj-cs"/>
              </a:defRPr>
            </a:lvl1pPr>
          </a:lstStyle>
          <a:p>
            <a:endParaRPr lang="ru-RU" sz="2400" b="1" dirty="0" smtClean="0">
              <a:solidFill>
                <a:schemeClr val="accent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a:p>
            <a:endParaRPr lang="ru-RU" sz="2400" b="1" dirty="0">
              <a:solidFill>
                <a:schemeClr val="accent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a:p>
            <a:r>
              <a:rPr lang="ru-RU" sz="2400" b="1" dirty="0" smtClean="0">
                <a:solidFill>
                  <a:schemeClr val="accent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Требования ФГОС ООО, утвержденного приказом </a:t>
            </a:r>
            <a:r>
              <a:rPr lang="ru-RU" sz="2400" b="1" dirty="0" err="1" smtClean="0">
                <a:solidFill>
                  <a:schemeClr val="accent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Минпросвещения</a:t>
            </a:r>
            <a:r>
              <a:rPr lang="ru-RU" sz="2400" b="1" dirty="0" smtClean="0">
                <a:solidFill>
                  <a:schemeClr val="accent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 России                      от 31.05.2021 № 287,                                к учебному плану </a:t>
            </a:r>
          </a:p>
          <a:p>
            <a:endParaRPr lang="ru-RU" sz="2400" b="1" dirty="0" smtClean="0">
              <a:solidFill>
                <a:schemeClr val="accent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a:p>
            <a:endParaRPr lang="ru-RU" sz="3600" b="1" dirty="0">
              <a:solidFill>
                <a:schemeClr val="accent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a:p>
            <a:r>
              <a:rPr lang="ru-RU" sz="1000" b="1" dirty="0" smtClean="0">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Дозмолина Александра Анатольевна, </a:t>
            </a:r>
          </a:p>
          <a:p>
            <a:r>
              <a:rPr lang="ru-RU" sz="1000" b="1" dirty="0" smtClean="0">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начальник отдела государственной аккредитации и лицензирования управления контроля и надзора в сфере образования Департамента образования Орловской области</a:t>
            </a:r>
          </a:p>
          <a:p>
            <a:r>
              <a:rPr lang="ru-RU" sz="3600" b="1" dirty="0" smtClean="0">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 </a:t>
            </a:r>
            <a:endParaRPr lang="en-US" sz="3600" b="1" dirty="0" smtClean="0">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Tree>
    <p:extLst>
      <p:ext uri="{BB962C8B-B14F-4D97-AF65-F5344CB8AC3E}">
        <p14:creationId xmlns:p14="http://schemas.microsoft.com/office/powerpoint/2010/main" val="27188390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523220"/>
          </a:xfrm>
          <a:prstGeom prst="rect">
            <a:avLst/>
          </a:prstGeom>
        </p:spPr>
        <p:txBody>
          <a:bodyPr wrap="square">
            <a:spAutoFit/>
          </a:bodyPr>
          <a:lstStyle/>
          <a:p>
            <a:pPr algn="ctr"/>
            <a:r>
              <a:rPr lang="ru-RU" sz="2800" i="1" dirty="0" smtClean="0">
                <a:solidFill>
                  <a:schemeClr val="accent1"/>
                </a:solidFill>
              </a:rPr>
              <a:t>ФГОС ООО (приказ от 31.05.2021 № 287)</a:t>
            </a:r>
            <a:endParaRPr lang="ru-RU" sz="2800" i="1" dirty="0">
              <a:solidFill>
                <a:schemeClr val="accent1"/>
              </a:solidFill>
            </a:endParaRPr>
          </a:p>
        </p:txBody>
      </p:sp>
      <p:sp>
        <p:nvSpPr>
          <p:cNvPr id="2" name="Прямоугольник 1"/>
          <p:cNvSpPr/>
          <p:nvPr/>
        </p:nvSpPr>
        <p:spPr>
          <a:xfrm>
            <a:off x="467544" y="1166843"/>
            <a:ext cx="8280920" cy="1261884"/>
          </a:xfrm>
          <a:prstGeom prst="rect">
            <a:avLst/>
          </a:prstGeom>
        </p:spPr>
        <p:txBody>
          <a:bodyPr wrap="square">
            <a:spAutoFit/>
          </a:bodyPr>
          <a:lstStyle/>
          <a:p>
            <a:pPr algn="just"/>
            <a:r>
              <a:rPr lang="ru-RU" sz="2400" dirty="0">
                <a:latin typeface="Arial" panose="020B0604020202020204" pitchFamily="34" charset="0"/>
              </a:rPr>
              <a:t>В учебный план входят следующие обязательные для изучения предметные области и учебные предметы:</a:t>
            </a:r>
          </a:p>
          <a:p>
            <a:endParaRPr lang="ru-RU" sz="2800" dirty="0"/>
          </a:p>
        </p:txBody>
      </p:sp>
      <p:graphicFrame>
        <p:nvGraphicFramePr>
          <p:cNvPr id="3" name="Таблица 2"/>
          <p:cNvGraphicFramePr>
            <a:graphicFrameLocks noGrp="1"/>
          </p:cNvGraphicFramePr>
          <p:nvPr>
            <p:extLst>
              <p:ext uri="{D42A27DB-BD31-4B8C-83A1-F6EECF244321}">
                <p14:modId xmlns:p14="http://schemas.microsoft.com/office/powerpoint/2010/main" val="3409308682"/>
              </p:ext>
            </p:extLst>
          </p:nvPr>
        </p:nvGraphicFramePr>
        <p:xfrm>
          <a:off x="1187625" y="2160588"/>
          <a:ext cx="5832648" cy="3881436"/>
        </p:xfrm>
        <a:graphic>
          <a:graphicData uri="http://schemas.openxmlformats.org/drawingml/2006/table">
            <a:tbl>
              <a:tblPr/>
              <a:tblGrid>
                <a:gridCol w="2916002"/>
                <a:gridCol w="2916646"/>
              </a:tblGrid>
              <a:tr h="207702">
                <a:tc>
                  <a:txBody>
                    <a:bodyPr/>
                    <a:lstStyle/>
                    <a:p>
                      <a:pPr algn="ct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Предметные области</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Учебные предметы</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453">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Русский язык и литература</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Русский язык,</a:t>
                      </a:r>
                    </a:p>
                    <a:p>
                      <a:pP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Литература</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9204">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Родной язык и родная литература</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Родной язык и (или) государственный язык республики Российской Федерации,</a:t>
                      </a:r>
                    </a:p>
                    <a:p>
                      <a:pP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Родная литература</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453">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Иностранные языки</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Иностранный язык,</a:t>
                      </a:r>
                    </a:p>
                    <a:p>
                      <a:pP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Второй иностранный язык</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453">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Математика и информатика</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Математика,</a:t>
                      </a:r>
                    </a:p>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Информатика</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9204">
                <a:tc>
                  <a:txBody>
                    <a:bodyPr/>
                    <a:lstStyle/>
                    <a:p>
                      <a:pP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Общественно-научные предметы</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История,</a:t>
                      </a:r>
                    </a:p>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Обществознание,</a:t>
                      </a:r>
                    </a:p>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География</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9204">
                <a:tc>
                  <a:txBody>
                    <a:bodyPr/>
                    <a:lstStyle/>
                    <a:p>
                      <a:pP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Естественнонаучные предметы</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Физика,</a:t>
                      </a:r>
                    </a:p>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Химия,</a:t>
                      </a:r>
                    </a:p>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Биология</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453">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Основы духовно-нравственной культуры народов России</a:t>
                      </a:r>
                    </a:p>
                  </a:txBody>
                  <a:tcPr marL="27946" marR="27946" marT="45976" marB="45976"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Основы духовно-нравственной культуры народов России</a:t>
                      </a:r>
                    </a:p>
                  </a:txBody>
                  <a:tcPr marL="27946" marR="27946" marT="45976" marB="45976"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07702">
                <a:tc gridSpan="2">
                  <a:txBody>
                    <a:bodyPr/>
                    <a:lstStyle/>
                    <a:p>
                      <a:pPr algn="just">
                        <a:lnSpc>
                          <a:spcPct val="107000"/>
                        </a:lnSpc>
                        <a:spcAft>
                          <a:spcPts val="0"/>
                        </a:spcAft>
                      </a:pPr>
                      <a:r>
                        <a:rPr lang="ru-RU" sz="700" b="1" dirty="0" smtClean="0">
                          <a:effectLst/>
                          <a:latin typeface="Arial" panose="020B0604020202020204" pitchFamily="34" charset="0"/>
                          <a:ea typeface="Times New Roman" panose="02020603050405020304" pitchFamily="18" charset="0"/>
                          <a:cs typeface="Times New Roman" panose="02020603050405020304" pitchFamily="18" charset="0"/>
                        </a:rPr>
                        <a:t>(в ред. </a:t>
                      </a:r>
                      <a:r>
                        <a:rPr lang="ru-RU" sz="700" b="1" u="none" strike="noStrike" dirty="0" smtClean="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rPr>
                        <a:t>Приказа</a:t>
                      </a:r>
                      <a:r>
                        <a:rPr lang="ru-RU" sz="700" b="1" dirty="0" smtClean="0">
                          <a:effectLst/>
                          <a:latin typeface="Arial" panose="020B0604020202020204" pitchFamily="34" charset="0"/>
                          <a:ea typeface="Times New Roman" panose="02020603050405020304" pitchFamily="18" charset="0"/>
                          <a:cs typeface="Times New Roman" panose="02020603050405020304" pitchFamily="18" charset="0"/>
                        </a:rPr>
                        <a:t> </a:t>
                      </a:r>
                      <a:r>
                        <a:rPr lang="ru-RU" sz="700" b="1" dirty="0" err="1" smtClean="0">
                          <a:effectLst/>
                          <a:latin typeface="Arial" panose="020B0604020202020204" pitchFamily="34" charset="0"/>
                          <a:ea typeface="Times New Roman" panose="02020603050405020304" pitchFamily="18" charset="0"/>
                          <a:cs typeface="Times New Roman" panose="02020603050405020304" pitchFamily="18" charset="0"/>
                        </a:rPr>
                        <a:t>Минпросвещения</a:t>
                      </a:r>
                      <a:r>
                        <a:rPr lang="ru-RU" sz="700" b="1" dirty="0" smtClean="0">
                          <a:effectLst/>
                          <a:latin typeface="Arial" panose="020B0604020202020204" pitchFamily="34" charset="0"/>
                          <a:ea typeface="Times New Roman" panose="02020603050405020304" pitchFamily="18" charset="0"/>
                          <a:cs typeface="Times New Roman" panose="02020603050405020304" pitchFamily="18" charset="0"/>
                        </a:rPr>
                        <a:t> России от 18.07.2022 N 568)</a:t>
                      </a:r>
                      <a:endParaRPr lang="ru-RU" sz="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ru-RU"/>
                    </a:p>
                  </a:txBody>
                  <a:tcPr/>
                </a:tc>
              </a:tr>
              <a:tr h="323453">
                <a:tc>
                  <a:txBody>
                    <a:bodyPr/>
                    <a:lstStyle/>
                    <a:p>
                      <a:pP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Искусство</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Изобразительное искусство,</a:t>
                      </a:r>
                    </a:p>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Музыка</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07702">
                <a:tc>
                  <a:txBody>
                    <a:bodyPr/>
                    <a:lstStyle/>
                    <a:p>
                      <a:pP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Технология</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Технология</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453">
                <a:tc>
                  <a:txBody>
                    <a:bodyPr/>
                    <a:lstStyle/>
                    <a:p>
                      <a:pPr>
                        <a:lnSpc>
                          <a:spcPct val="107000"/>
                        </a:lnSpc>
                        <a:spcAft>
                          <a:spcPts val="0"/>
                        </a:spcAft>
                      </a:pPr>
                      <a:r>
                        <a:rPr lang="ru-RU" sz="700" b="1">
                          <a:effectLst/>
                          <a:latin typeface="Arial" panose="020B0604020202020204" pitchFamily="34" charset="0"/>
                          <a:ea typeface="Times New Roman" panose="02020603050405020304" pitchFamily="18" charset="0"/>
                          <a:cs typeface="Times New Roman" panose="02020603050405020304" pitchFamily="18" charset="0"/>
                        </a:rPr>
                        <a:t>Физическая культура и основы безопасности жизнедеятельности</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Физическая культура,</a:t>
                      </a:r>
                    </a:p>
                    <a:p>
                      <a:pPr>
                        <a:lnSpc>
                          <a:spcPct val="107000"/>
                        </a:lnSpc>
                        <a:spcAft>
                          <a:spcPts val="0"/>
                        </a:spcAft>
                      </a:pPr>
                      <a:r>
                        <a:rPr lang="ru-RU" sz="700" b="1" dirty="0">
                          <a:effectLst/>
                          <a:latin typeface="Arial" panose="020B0604020202020204" pitchFamily="34" charset="0"/>
                          <a:ea typeface="Times New Roman" panose="02020603050405020304" pitchFamily="18" charset="0"/>
                          <a:cs typeface="Times New Roman" panose="02020603050405020304" pitchFamily="18" charset="0"/>
                        </a:rPr>
                        <a:t>Основы безопасности жизнедеятельности</a:t>
                      </a:r>
                    </a:p>
                  </a:txBody>
                  <a:tcPr marL="27946" marR="27946" marT="45976" marB="4597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5676454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47664" y="116632"/>
            <a:ext cx="6480720" cy="246221"/>
          </a:xfrm>
          <a:prstGeom prst="rect">
            <a:avLst/>
          </a:prstGeom>
          <a:noFill/>
        </p:spPr>
        <p:txBody>
          <a:bodyPr wrap="square" rtlCol="0">
            <a:spAutoFit/>
          </a:bodyPr>
          <a:lstStyle/>
          <a:p>
            <a:r>
              <a:rPr lang="ru-RU" sz="1000" dirty="0" smtClean="0"/>
              <a:t>Пример учебного плана </a:t>
            </a:r>
            <a:r>
              <a:rPr lang="ru-RU" sz="1000" dirty="0" smtClean="0">
                <a:solidFill>
                  <a:srgbClr val="FF0000"/>
                </a:solidFill>
              </a:rPr>
              <a:t>(без учебных модулей, без форм промежуточной аттестации!)</a:t>
            </a:r>
            <a:endParaRPr lang="ru-RU" sz="1000" dirty="0">
              <a:solidFill>
                <a:srgbClr val="FF0000"/>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6979544"/>
              </p:ext>
            </p:extLst>
          </p:nvPr>
        </p:nvGraphicFramePr>
        <p:xfrm>
          <a:off x="611560" y="548680"/>
          <a:ext cx="8064894" cy="6449830"/>
        </p:xfrm>
        <a:graphic>
          <a:graphicData uri="http://schemas.openxmlformats.org/drawingml/2006/table">
            <a:tbl>
              <a:tblPr>
                <a:tableStyleId>{5C22544A-7EE6-4342-B048-85BDC9FD1C3A}</a:tableStyleId>
              </a:tblPr>
              <a:tblGrid>
                <a:gridCol w="1872582"/>
                <a:gridCol w="1561462"/>
                <a:gridCol w="1298848"/>
                <a:gridCol w="536933"/>
                <a:gridCol w="536933"/>
                <a:gridCol w="536933"/>
                <a:gridCol w="536933"/>
                <a:gridCol w="592135"/>
                <a:gridCol w="592135"/>
              </a:tblGrid>
              <a:tr h="142744">
                <a:tc rowSpan="2">
                  <a:txBody>
                    <a:bodyPr/>
                    <a:lstStyle/>
                    <a:p>
                      <a:pPr>
                        <a:lnSpc>
                          <a:spcPct val="107000"/>
                        </a:lnSpc>
                        <a:spcAft>
                          <a:spcPts val="800"/>
                        </a:spcAft>
                      </a:pPr>
                      <a:r>
                        <a:rPr lang="ru-RU" sz="900" dirty="0">
                          <a:effectLst/>
                        </a:rPr>
                        <a:t>Предметные области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rowSpan="2">
                  <a:txBody>
                    <a:bodyPr/>
                    <a:lstStyle/>
                    <a:p>
                      <a:pPr>
                        <a:lnSpc>
                          <a:spcPct val="107000"/>
                        </a:lnSpc>
                        <a:spcAft>
                          <a:spcPts val="800"/>
                        </a:spcAft>
                      </a:pPr>
                      <a:r>
                        <a:rPr lang="ru-RU" sz="900" dirty="0">
                          <a:effectLst/>
                        </a:rPr>
                        <a:t>Учебные предметы</a:t>
                      </a:r>
                      <a:endParaRPr lang="ru-RU" sz="1000" dirty="0">
                        <a:effectLst/>
                      </a:endParaRPr>
                    </a:p>
                    <a:p>
                      <a:pPr>
                        <a:lnSpc>
                          <a:spcPct val="107000"/>
                        </a:lnSpc>
                        <a:spcAft>
                          <a:spcPts val="800"/>
                        </a:spcAft>
                      </a:pPr>
                      <a:r>
                        <a:rPr lang="ru-RU" sz="900" dirty="0">
                          <a:effectLst/>
                        </a:rPr>
                        <a:t> </a:t>
                      </a:r>
                      <a:endParaRPr lang="ru-RU" sz="1000" dirty="0">
                        <a:effectLst/>
                      </a:endParaRPr>
                    </a:p>
                  </a:txBody>
                  <a:tcPr marL="2764" marR="2764" marT="0" marB="0" anchor="ctr"/>
                </a:tc>
                <a:tc rowSpan="2">
                  <a:txBody>
                    <a:bodyPr/>
                    <a:lstStyle/>
                    <a:p>
                      <a:pPr>
                        <a:lnSpc>
                          <a:spcPct val="107000"/>
                        </a:lnSpc>
                        <a:spcAft>
                          <a:spcPts val="800"/>
                        </a:spcAft>
                      </a:pPr>
                      <a:r>
                        <a:rPr lang="ru-RU" sz="900" dirty="0">
                          <a:effectLst/>
                        </a:rPr>
                        <a:t>Учебные курсы</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gridSpan="6">
                  <a:txBody>
                    <a:bodyPr/>
                    <a:lstStyle/>
                    <a:p>
                      <a:pPr>
                        <a:lnSpc>
                          <a:spcPct val="107000"/>
                        </a:lnSpc>
                        <a:spcAft>
                          <a:spcPts val="800"/>
                        </a:spcAft>
                      </a:pPr>
                      <a:r>
                        <a:rPr lang="ru-RU" sz="900" dirty="0">
                          <a:effectLst/>
                        </a:rPr>
                        <a:t> классы</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7328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07000"/>
                        </a:lnSpc>
                        <a:spcAft>
                          <a:spcPts val="800"/>
                        </a:spcAft>
                      </a:pPr>
                      <a:r>
                        <a:rPr lang="ru-RU" sz="900" dirty="0">
                          <a:effectLst/>
                        </a:rPr>
                        <a:t>V</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VI</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VII</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VIII</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IX</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Всего</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20530">
                <a:tc gridSpan="3">
                  <a:txBody>
                    <a:bodyPr/>
                    <a:lstStyle/>
                    <a:p>
                      <a:pPr>
                        <a:lnSpc>
                          <a:spcPct val="107000"/>
                        </a:lnSpc>
                        <a:spcAft>
                          <a:spcPts val="800"/>
                        </a:spcAft>
                      </a:pPr>
                      <a:r>
                        <a:rPr lang="ru-RU" sz="1000" dirty="0">
                          <a:effectLst/>
                        </a:rPr>
                        <a:t>Обязательная часть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hMerge="1">
                  <a:txBody>
                    <a:bodyPr/>
                    <a:lstStyle/>
                    <a:p>
                      <a:endParaRPr lang="ru-RU"/>
                    </a:p>
                  </a:txBody>
                  <a:tcPr/>
                </a:tc>
                <a:tc hMerge="1">
                  <a:txBody>
                    <a:bodyPr/>
                    <a:lstStyle/>
                    <a:p>
                      <a:endParaRPr lang="ru-RU"/>
                    </a:p>
                  </a:txBody>
                  <a:tcPr/>
                </a:tc>
                <a:tc gridSpan="6">
                  <a:txBody>
                    <a:bodyPr/>
                    <a:lstStyle/>
                    <a:p>
                      <a:pPr>
                        <a:lnSpc>
                          <a:spcPct val="107000"/>
                        </a:lnSpc>
                        <a:spcAft>
                          <a:spcPts val="800"/>
                        </a:spcAft>
                      </a:pPr>
                      <a:r>
                        <a:rPr lang="ru-RU" sz="900" dirty="0">
                          <a:effectLst/>
                        </a:rPr>
                        <a:t>Количество часов в неделю</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15369">
                <a:tc rowSpan="2">
                  <a:txBody>
                    <a:bodyPr/>
                    <a:lstStyle/>
                    <a:p>
                      <a:pPr>
                        <a:lnSpc>
                          <a:spcPct val="107000"/>
                        </a:lnSpc>
                        <a:spcAft>
                          <a:spcPts val="800"/>
                        </a:spcAft>
                      </a:pPr>
                      <a:r>
                        <a:rPr lang="ru-RU" sz="900">
                          <a:effectLst/>
                        </a:rPr>
                        <a:t>Русский язык и литература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Русский язык</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latin typeface="+mn-lt"/>
                          <a:ea typeface="+mn-ea"/>
                          <a:cs typeface="+mn-cs"/>
                        </a:rPr>
                        <a:t>5</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latin typeface="+mn-lt"/>
                          <a:ea typeface="+mn-ea"/>
                          <a:cs typeface="+mn-cs"/>
                        </a:rPr>
                        <a:t>5</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3</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3</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smtClean="0">
                          <a:effectLst/>
                        </a:rPr>
                        <a:t>20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5369">
                <a:tc vMerge="1">
                  <a:txBody>
                    <a:bodyPr/>
                    <a:lstStyle/>
                    <a:p>
                      <a:endParaRPr lang="ru-RU"/>
                    </a:p>
                  </a:txBody>
                  <a:tcPr/>
                </a:tc>
                <a:tc>
                  <a:txBody>
                    <a:bodyPr/>
                    <a:lstStyle/>
                    <a:p>
                      <a:pPr>
                        <a:lnSpc>
                          <a:spcPct val="107000"/>
                        </a:lnSpc>
                        <a:spcAft>
                          <a:spcPts val="800"/>
                        </a:spcAft>
                      </a:pPr>
                      <a:r>
                        <a:rPr lang="ru-RU" sz="900">
                          <a:effectLst/>
                        </a:rPr>
                        <a:t>Литература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3</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12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315214">
                <a:tc rowSpan="2">
                  <a:txBody>
                    <a:bodyPr/>
                    <a:lstStyle/>
                    <a:p>
                      <a:pPr>
                        <a:lnSpc>
                          <a:spcPct val="107000"/>
                        </a:lnSpc>
                        <a:spcAft>
                          <a:spcPts val="800"/>
                        </a:spcAft>
                      </a:pPr>
                      <a:r>
                        <a:rPr lang="ru-RU" sz="900" dirty="0">
                          <a:effectLst/>
                        </a:rPr>
                        <a:t>Родной язык и родная литература</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dirty="0">
                          <a:effectLst/>
                        </a:rPr>
                        <a:t>Родной язык (русский)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b"/>
                </a:tc>
                <a:tc>
                  <a:txBody>
                    <a:bodyPr/>
                    <a:lstStyle/>
                    <a:p>
                      <a:pPr>
                        <a:lnSpc>
                          <a:spcPct val="107000"/>
                        </a:lnSpc>
                        <a:spcAft>
                          <a:spcPts val="80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b"/>
                </a:tc>
                <a:tc>
                  <a:txBody>
                    <a:bodyPr/>
                    <a:lstStyle/>
                    <a:p>
                      <a:pPr>
                        <a:lnSpc>
                          <a:spcPct val="107000"/>
                        </a:lnSpc>
                        <a:spcAft>
                          <a:spcPts val="800"/>
                        </a:spcAft>
                      </a:pPr>
                      <a:r>
                        <a:rPr lang="ru-RU" sz="900">
                          <a:effectLst/>
                        </a:rPr>
                        <a:t>0,5</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0,5</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dirty="0">
                          <a:effectLst/>
                        </a:rPr>
                        <a:t>0,5</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dirty="0">
                          <a:effectLst/>
                        </a:rPr>
                        <a:t>0,5</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dirty="0">
                          <a:effectLst/>
                        </a:rPr>
                        <a:t>0,5</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2,5</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r>
              <a:tr h="200858">
                <a:tc vMerge="1">
                  <a:txBody>
                    <a:bodyPr/>
                    <a:lstStyle/>
                    <a:p>
                      <a:endParaRPr lang="ru-RU"/>
                    </a:p>
                  </a:txBody>
                  <a:tcPr/>
                </a:tc>
                <a:tc>
                  <a:txBody>
                    <a:bodyPr/>
                    <a:lstStyle/>
                    <a:p>
                      <a:pPr>
                        <a:lnSpc>
                          <a:spcPct val="107000"/>
                        </a:lnSpc>
                        <a:spcAft>
                          <a:spcPts val="800"/>
                        </a:spcAft>
                      </a:pPr>
                      <a:r>
                        <a:rPr lang="ru-RU" sz="900">
                          <a:effectLst/>
                        </a:rPr>
                        <a:t>Родная литература (русская)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b"/>
                </a:tc>
                <a:tc>
                  <a:txBody>
                    <a:bodyPr/>
                    <a:lstStyle/>
                    <a:p>
                      <a:pPr>
                        <a:lnSpc>
                          <a:spcPct val="107000"/>
                        </a:lnSpc>
                        <a:spcAft>
                          <a:spcPts val="80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b"/>
                </a:tc>
                <a:tc>
                  <a:txBody>
                    <a:bodyPr/>
                    <a:lstStyle/>
                    <a:p>
                      <a:pPr>
                        <a:lnSpc>
                          <a:spcPct val="107000"/>
                        </a:lnSpc>
                        <a:spcAft>
                          <a:spcPts val="800"/>
                        </a:spcAft>
                      </a:pPr>
                      <a:r>
                        <a:rPr lang="ru-RU" sz="900" dirty="0">
                          <a:effectLst/>
                        </a:rPr>
                        <a:t>0,5</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0,5</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0,5</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dirty="0">
                          <a:effectLst/>
                        </a:rPr>
                        <a:t>0,5</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0,5</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2,5</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r>
              <a:tr h="200858">
                <a:tc>
                  <a:txBody>
                    <a:bodyPr/>
                    <a:lstStyle/>
                    <a:p>
                      <a:pPr>
                        <a:lnSpc>
                          <a:spcPct val="107000"/>
                        </a:lnSpc>
                        <a:spcAft>
                          <a:spcPts val="800"/>
                        </a:spcAft>
                      </a:pPr>
                      <a:r>
                        <a:rPr lang="ru-RU" sz="900">
                          <a:effectLst/>
                        </a:rPr>
                        <a:t>Иностранные языки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Иностранный язык (английский язык)</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3</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3</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latin typeface="+mn-lt"/>
                          <a:ea typeface="+mn-ea"/>
                          <a:cs typeface="+mn-cs"/>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latin typeface="+mn-lt"/>
                          <a:ea typeface="+mn-ea"/>
                          <a:cs typeface="+mn-cs"/>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smtClean="0">
                          <a:effectLst/>
                        </a:rPr>
                        <a:t>13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5369">
                <a:tc rowSpan="5">
                  <a:txBody>
                    <a:bodyPr/>
                    <a:lstStyle/>
                    <a:p>
                      <a:pPr>
                        <a:lnSpc>
                          <a:spcPct val="107000"/>
                        </a:lnSpc>
                        <a:spcAft>
                          <a:spcPts val="80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rowSpan="4">
                  <a:txBody>
                    <a:bodyPr/>
                    <a:lstStyle/>
                    <a:p>
                      <a:pPr>
                        <a:lnSpc>
                          <a:spcPct val="107000"/>
                        </a:lnSpc>
                        <a:spcBef>
                          <a:spcPts val="200"/>
                        </a:spcBef>
                        <a:spcAft>
                          <a:spcPts val="0"/>
                        </a:spcAft>
                      </a:pPr>
                      <a:r>
                        <a:rPr lang="ru-RU" sz="900">
                          <a:effectLst/>
                        </a:rPr>
                        <a:t>Математика</a:t>
                      </a:r>
                      <a:endParaRPr lang="ru-RU" sz="1000" b="1">
                        <a:solidFill>
                          <a:srgbClr val="2E74B5"/>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5</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latin typeface="+mn-lt"/>
                          <a:ea typeface="+mn-ea"/>
                          <a:cs typeface="+mn-cs"/>
                        </a:rPr>
                        <a:t>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dirty="0" smtClean="0">
                          <a:effectLst/>
                          <a:latin typeface="+mn-lt"/>
                          <a:ea typeface="+mn-ea"/>
                          <a:cs typeface="+mn-cs"/>
                        </a:rPr>
                        <a:t>9</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5369">
                <a:tc vMerge="1">
                  <a:txBody>
                    <a:bodyPr/>
                    <a:lstStyle/>
                    <a:p>
                      <a:endParaRPr lang="ru-RU"/>
                    </a:p>
                  </a:txBody>
                  <a:tcPr/>
                </a:tc>
                <a:tc vMerge="1">
                  <a:txBody>
                    <a:bodyPr/>
                    <a:lstStyle/>
                    <a:p>
                      <a:endParaRPr lang="ru-RU"/>
                    </a:p>
                  </a:txBody>
                  <a:tcPr/>
                </a:tc>
                <a:tc>
                  <a:txBody>
                    <a:bodyPr/>
                    <a:lstStyle/>
                    <a:p>
                      <a:pPr>
                        <a:lnSpc>
                          <a:spcPct val="107000"/>
                        </a:lnSpc>
                        <a:spcAft>
                          <a:spcPts val="800"/>
                        </a:spcAft>
                      </a:pPr>
                      <a:r>
                        <a:rPr lang="ru-RU" sz="900">
                          <a:effectLst/>
                        </a:rPr>
                        <a:t>Алгебра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6</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6935">
                <a:tc vMerge="1">
                  <a:txBody>
                    <a:bodyPr/>
                    <a:lstStyle/>
                    <a:p>
                      <a:endParaRPr lang="ru-RU"/>
                    </a:p>
                  </a:txBody>
                  <a:tcPr/>
                </a:tc>
                <a:tc vMerge="1">
                  <a:txBody>
                    <a:bodyPr/>
                    <a:lstStyle/>
                    <a:p>
                      <a:endParaRPr lang="ru-RU"/>
                    </a:p>
                  </a:txBody>
                  <a:tcPr/>
                </a:tc>
                <a:tc>
                  <a:txBody>
                    <a:bodyPr/>
                    <a:lstStyle/>
                    <a:p>
                      <a:pPr>
                        <a:lnSpc>
                          <a:spcPct val="107000"/>
                        </a:lnSpc>
                        <a:spcAft>
                          <a:spcPts val="800"/>
                        </a:spcAft>
                      </a:pPr>
                      <a:r>
                        <a:rPr lang="ru-RU" sz="900">
                          <a:effectLst/>
                        </a:rPr>
                        <a:t>Геометрия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6</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200858">
                <a:tc vMerge="1">
                  <a:txBody>
                    <a:bodyPr/>
                    <a:lstStyle/>
                    <a:p>
                      <a:endParaRPr lang="ru-RU"/>
                    </a:p>
                  </a:txBody>
                  <a:tcPr/>
                </a:tc>
                <a:tc vMerge="1">
                  <a:txBody>
                    <a:bodyPr/>
                    <a:lstStyle/>
                    <a:p>
                      <a:endParaRPr lang="ru-RU"/>
                    </a:p>
                  </a:txBody>
                  <a:tcPr/>
                </a:tc>
                <a:tc>
                  <a:txBody>
                    <a:bodyPr/>
                    <a:lstStyle/>
                    <a:p>
                      <a:pPr>
                        <a:lnSpc>
                          <a:spcPct val="107000"/>
                        </a:lnSpc>
                        <a:spcAft>
                          <a:spcPts val="800"/>
                        </a:spcAft>
                      </a:pPr>
                      <a:r>
                        <a:rPr lang="ru-RU" sz="900">
                          <a:effectLst/>
                        </a:rPr>
                        <a:t>Вероятность и статистика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8501">
                <a:tc vMerge="1">
                  <a:txBody>
                    <a:bodyPr/>
                    <a:lstStyle/>
                    <a:p>
                      <a:endParaRPr lang="ru-RU"/>
                    </a:p>
                  </a:txBody>
                  <a:tcPr/>
                </a:tc>
                <a:tc>
                  <a:txBody>
                    <a:bodyPr/>
                    <a:lstStyle/>
                    <a:p>
                      <a:pPr>
                        <a:lnSpc>
                          <a:spcPct val="107000"/>
                        </a:lnSpc>
                        <a:spcAft>
                          <a:spcPts val="800"/>
                        </a:spcAft>
                      </a:pPr>
                      <a:r>
                        <a:rPr lang="ru-RU" sz="900">
                          <a:effectLst/>
                        </a:rPr>
                        <a:t>Информатика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80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dirty="0">
                          <a:effectLst/>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800"/>
                        </a:spcAft>
                      </a:pPr>
                      <a:r>
                        <a:rPr lang="ru-RU" sz="900">
                          <a:effectLst/>
                        </a:rPr>
                        <a:t>3</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32184">
                <a:tc rowSpan="4">
                  <a:txBody>
                    <a:bodyPr/>
                    <a:lstStyle/>
                    <a:p>
                      <a:pPr>
                        <a:lnSpc>
                          <a:spcPct val="94000"/>
                        </a:lnSpc>
                        <a:spcBef>
                          <a:spcPts val="400"/>
                        </a:spcBef>
                        <a:spcAft>
                          <a:spcPts val="0"/>
                        </a:spcAft>
                      </a:pPr>
                      <a:r>
                        <a:rPr lang="ru-RU" sz="900">
                          <a:effectLst/>
                        </a:rPr>
                        <a:t>Общественно-научные предметы</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rowSpan="2">
                  <a:txBody>
                    <a:bodyPr/>
                    <a:lstStyle/>
                    <a:p>
                      <a:pPr>
                        <a:lnSpc>
                          <a:spcPct val="107000"/>
                        </a:lnSpc>
                        <a:spcAft>
                          <a:spcPts val="0"/>
                        </a:spcAft>
                      </a:pPr>
                      <a:r>
                        <a:rPr lang="ru-RU" sz="900">
                          <a:effectLst/>
                        </a:rPr>
                        <a:t>История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История России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65100">
                        <a:lnSpc>
                          <a:spcPct val="107000"/>
                        </a:lnSpc>
                        <a:spcAft>
                          <a:spcPts val="0"/>
                        </a:spcAft>
                      </a:pPr>
                      <a:r>
                        <a:rPr lang="ru-RU" sz="900" dirty="0">
                          <a:effectLst/>
                        </a:rPr>
                        <a:t>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200858">
                <a:tc vMerge="1">
                  <a:txBody>
                    <a:bodyPr/>
                    <a:lstStyle/>
                    <a:p>
                      <a:endParaRPr lang="ru-RU"/>
                    </a:p>
                  </a:txBody>
                  <a:tcPr/>
                </a:tc>
                <a:tc vMerge="1">
                  <a:txBody>
                    <a:bodyPr/>
                    <a:lstStyle/>
                    <a:p>
                      <a:endParaRPr lang="ru-RU"/>
                    </a:p>
                  </a:txBody>
                  <a:tcPr/>
                </a:tc>
                <a:tc>
                  <a:txBody>
                    <a:bodyPr/>
                    <a:lstStyle/>
                    <a:p>
                      <a:pPr>
                        <a:lnSpc>
                          <a:spcPct val="107000"/>
                        </a:lnSpc>
                        <a:spcAft>
                          <a:spcPts val="0"/>
                        </a:spcAft>
                      </a:pPr>
                      <a:r>
                        <a:rPr lang="ru-RU" sz="900">
                          <a:effectLst/>
                        </a:rPr>
                        <a:t>Всеобщая история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65100">
                        <a:lnSpc>
                          <a:spcPct val="107000"/>
                        </a:lnSpc>
                        <a:spcAft>
                          <a:spcPts val="0"/>
                        </a:spcAft>
                      </a:pPr>
                      <a:r>
                        <a:rPr lang="ru-RU" sz="900" dirty="0">
                          <a:effectLst/>
                        </a:rPr>
                        <a:t>6</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3804">
                <a:tc vMerge="1">
                  <a:txBody>
                    <a:bodyPr/>
                    <a:lstStyle/>
                    <a:p>
                      <a:endParaRPr lang="ru-RU"/>
                    </a:p>
                  </a:txBody>
                  <a:tcPr/>
                </a:tc>
                <a:tc>
                  <a:txBody>
                    <a:bodyPr/>
                    <a:lstStyle/>
                    <a:p>
                      <a:pPr>
                        <a:lnSpc>
                          <a:spcPct val="107000"/>
                        </a:lnSpc>
                        <a:spcAft>
                          <a:spcPts val="0"/>
                        </a:spcAft>
                      </a:pPr>
                      <a:r>
                        <a:rPr lang="ru-RU" sz="900" dirty="0">
                          <a:effectLst/>
                        </a:rPr>
                        <a:t>Обществознание</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65100">
                        <a:lnSpc>
                          <a:spcPct val="107000"/>
                        </a:lnSpc>
                        <a:spcAft>
                          <a:spcPts val="0"/>
                        </a:spcAft>
                      </a:pPr>
                      <a:r>
                        <a:rPr lang="ru-RU" sz="900" dirty="0">
                          <a:effectLst/>
                        </a:rPr>
                        <a:t>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2241">
                <a:tc vMerge="1">
                  <a:txBody>
                    <a:bodyPr/>
                    <a:lstStyle/>
                    <a:p>
                      <a:endParaRPr lang="ru-RU"/>
                    </a:p>
                  </a:txBody>
                  <a:tcPr/>
                </a:tc>
                <a:tc>
                  <a:txBody>
                    <a:bodyPr/>
                    <a:lstStyle/>
                    <a:p>
                      <a:pPr>
                        <a:lnSpc>
                          <a:spcPct val="107000"/>
                        </a:lnSpc>
                        <a:spcAft>
                          <a:spcPts val="0"/>
                        </a:spcAft>
                      </a:pPr>
                      <a:r>
                        <a:rPr lang="ru-RU" sz="900">
                          <a:effectLst/>
                        </a:rPr>
                        <a:t>География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65100">
                        <a:lnSpc>
                          <a:spcPct val="107000"/>
                        </a:lnSpc>
                        <a:spcAft>
                          <a:spcPts val="0"/>
                        </a:spcAft>
                      </a:pPr>
                      <a:r>
                        <a:rPr lang="ru-RU" sz="900" dirty="0">
                          <a:effectLst/>
                        </a:rPr>
                        <a:t>8</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2241">
                <a:tc rowSpan="3">
                  <a:txBody>
                    <a:bodyPr/>
                    <a:lstStyle/>
                    <a:p>
                      <a:pPr>
                        <a:lnSpc>
                          <a:spcPct val="94000"/>
                        </a:lnSpc>
                        <a:spcBef>
                          <a:spcPts val="400"/>
                        </a:spcBef>
                        <a:spcAft>
                          <a:spcPts val="0"/>
                        </a:spcAft>
                      </a:pPr>
                      <a:r>
                        <a:rPr lang="ru-RU" sz="900">
                          <a:effectLst/>
                        </a:rPr>
                        <a:t>Естественно-научные предметы</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0"/>
                        </a:spcAft>
                      </a:pPr>
                      <a:r>
                        <a:rPr lang="ru-RU" sz="900">
                          <a:effectLst/>
                        </a:rPr>
                        <a:t>Физика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gn="ctr">
                        <a:lnSpc>
                          <a:spcPct val="107000"/>
                        </a:lnSpc>
                        <a:spcAft>
                          <a:spcPts val="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latin typeface="+mn-lt"/>
                          <a:ea typeface="+mn-ea"/>
                          <a:cs typeface="+mn-cs"/>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6</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2241">
                <a:tc vMerge="1">
                  <a:txBody>
                    <a:bodyPr/>
                    <a:lstStyle/>
                    <a:p>
                      <a:endParaRPr lang="ru-RU"/>
                    </a:p>
                  </a:txBody>
                  <a:tcPr/>
                </a:tc>
                <a:tc>
                  <a:txBody>
                    <a:bodyPr/>
                    <a:lstStyle/>
                    <a:p>
                      <a:pPr>
                        <a:lnSpc>
                          <a:spcPct val="107000"/>
                        </a:lnSpc>
                        <a:spcAft>
                          <a:spcPts val="0"/>
                        </a:spcAft>
                      </a:pPr>
                      <a:r>
                        <a:rPr lang="ru-RU" sz="900">
                          <a:effectLst/>
                        </a:rPr>
                        <a:t>Химия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indent="177800">
                        <a:lnSpc>
                          <a:spcPct val="107000"/>
                        </a:lnSpc>
                        <a:spcAft>
                          <a:spcPts val="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65100">
                        <a:lnSpc>
                          <a:spcPct val="107000"/>
                        </a:lnSpc>
                        <a:spcAft>
                          <a:spcPts val="0"/>
                        </a:spcAft>
                      </a:pPr>
                      <a:r>
                        <a:rPr lang="ru-RU" sz="900" dirty="0">
                          <a:effectLst/>
                        </a:rPr>
                        <a:t>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3804">
                <a:tc vMerge="1">
                  <a:txBody>
                    <a:bodyPr/>
                    <a:lstStyle/>
                    <a:p>
                      <a:endParaRPr lang="ru-RU"/>
                    </a:p>
                  </a:txBody>
                  <a:tcPr/>
                </a:tc>
                <a:tc>
                  <a:txBody>
                    <a:bodyPr/>
                    <a:lstStyle/>
                    <a:p>
                      <a:pPr>
                        <a:lnSpc>
                          <a:spcPct val="107000"/>
                        </a:lnSpc>
                        <a:spcAft>
                          <a:spcPts val="0"/>
                        </a:spcAft>
                      </a:pPr>
                      <a:r>
                        <a:rPr lang="ru-RU" sz="900">
                          <a:effectLst/>
                        </a:rPr>
                        <a:t>Биология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latin typeface="+mn-lt"/>
                          <a:ea typeface="+mn-ea"/>
                          <a:cs typeface="+mn-cs"/>
                        </a:rPr>
                        <a:t>6</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401720">
                <a:tc>
                  <a:txBody>
                    <a:bodyPr/>
                    <a:lstStyle/>
                    <a:p>
                      <a:pPr>
                        <a:lnSpc>
                          <a:spcPct val="107000"/>
                        </a:lnSpc>
                        <a:spcAft>
                          <a:spcPts val="0"/>
                        </a:spcAft>
                      </a:pPr>
                      <a:r>
                        <a:rPr lang="ru-RU" sz="900">
                          <a:effectLst/>
                        </a:rPr>
                        <a:t>Основы духовно-нравственной культуры народов России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0"/>
                        </a:spcAft>
                      </a:pPr>
                      <a:r>
                        <a:rPr lang="ru-RU" sz="900">
                          <a:effectLst/>
                        </a:rPr>
                        <a:t>Основы духовно-нравственной культуры народов России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rPr>
                        <a:t>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200858">
                <a:tc rowSpan="2">
                  <a:txBody>
                    <a:bodyPr/>
                    <a:lstStyle/>
                    <a:p>
                      <a:pPr>
                        <a:lnSpc>
                          <a:spcPct val="107000"/>
                        </a:lnSpc>
                        <a:spcAft>
                          <a:spcPts val="0"/>
                        </a:spcAft>
                      </a:pPr>
                      <a:r>
                        <a:rPr lang="ru-RU" sz="900">
                          <a:effectLst/>
                        </a:rPr>
                        <a:t>Искусство</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0"/>
                        </a:spcAft>
                      </a:pPr>
                      <a:r>
                        <a:rPr lang="ru-RU" sz="900">
                          <a:effectLst/>
                        </a:rPr>
                        <a:t>Изобразительное искусство</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indent="165100">
                        <a:lnSpc>
                          <a:spcPct val="107000"/>
                        </a:lnSpc>
                        <a:spcAft>
                          <a:spcPts val="0"/>
                        </a:spcAft>
                      </a:pPr>
                      <a:r>
                        <a:rPr lang="ru-RU" sz="900" dirty="0">
                          <a:effectLst/>
                        </a:rPr>
                        <a:t>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2241">
                <a:tc vMerge="1">
                  <a:txBody>
                    <a:bodyPr/>
                    <a:lstStyle/>
                    <a:p>
                      <a:endParaRPr lang="ru-RU"/>
                    </a:p>
                  </a:txBody>
                  <a:tcPr/>
                </a:tc>
                <a:tc>
                  <a:txBody>
                    <a:bodyPr/>
                    <a:lstStyle/>
                    <a:p>
                      <a:pPr>
                        <a:lnSpc>
                          <a:spcPct val="107000"/>
                        </a:lnSpc>
                        <a:spcAft>
                          <a:spcPts val="0"/>
                        </a:spcAft>
                      </a:pPr>
                      <a:r>
                        <a:rPr lang="ru-RU" sz="900">
                          <a:effectLst/>
                        </a:rPr>
                        <a:t>Музыка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indent="165100">
                        <a:lnSpc>
                          <a:spcPct val="107000"/>
                        </a:lnSpc>
                        <a:spcAft>
                          <a:spcPts val="0"/>
                        </a:spcAft>
                      </a:pPr>
                      <a:r>
                        <a:rPr lang="ru-RU" sz="900" dirty="0">
                          <a:effectLst/>
                        </a:rPr>
                        <a:t>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2241">
                <a:tc>
                  <a:txBody>
                    <a:bodyPr/>
                    <a:lstStyle/>
                    <a:p>
                      <a:pPr>
                        <a:lnSpc>
                          <a:spcPct val="107000"/>
                        </a:lnSpc>
                        <a:spcAft>
                          <a:spcPts val="0"/>
                        </a:spcAft>
                      </a:pPr>
                      <a:r>
                        <a:rPr lang="ru-RU" sz="900">
                          <a:effectLst/>
                        </a:rPr>
                        <a:t>Технология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Технология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latin typeface="+mn-lt"/>
                          <a:ea typeface="+mn-ea"/>
                          <a:cs typeface="+mn-cs"/>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latin typeface="+mn-lt"/>
                          <a:ea typeface="+mn-ea"/>
                          <a:cs typeface="+mn-cs"/>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65100">
                        <a:lnSpc>
                          <a:spcPct val="107000"/>
                        </a:lnSpc>
                        <a:spcAft>
                          <a:spcPts val="0"/>
                        </a:spcAft>
                      </a:pPr>
                      <a:r>
                        <a:rPr lang="ru-RU" sz="900" dirty="0">
                          <a:effectLst/>
                          <a:latin typeface="+mn-lt"/>
                          <a:ea typeface="+mn-ea"/>
                          <a:cs typeface="+mn-cs"/>
                        </a:rPr>
                        <a:t>7</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200858">
                <a:tc rowSpan="2">
                  <a:txBody>
                    <a:bodyPr/>
                    <a:lstStyle/>
                    <a:p>
                      <a:pPr>
                        <a:lnSpc>
                          <a:spcPct val="107000"/>
                        </a:lnSpc>
                        <a:spcAft>
                          <a:spcPts val="0"/>
                        </a:spcAft>
                      </a:pPr>
                      <a:r>
                        <a:rPr lang="ru-RU" sz="900">
                          <a:effectLst/>
                        </a:rPr>
                        <a:t>Физическая культура и основы безопасности жизнедеятельности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Физическая культура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a:effectLst/>
                        </a:rPr>
                        <a:t>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65100">
                        <a:lnSpc>
                          <a:spcPct val="107000"/>
                        </a:lnSpc>
                        <a:spcAft>
                          <a:spcPts val="0"/>
                        </a:spcAft>
                      </a:pPr>
                      <a:r>
                        <a:rPr lang="ru-RU" sz="900" dirty="0">
                          <a:effectLst/>
                        </a:rPr>
                        <a:t>10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274931">
                <a:tc vMerge="1">
                  <a:txBody>
                    <a:bodyPr/>
                    <a:lstStyle/>
                    <a:p>
                      <a:endParaRPr lang="ru-RU"/>
                    </a:p>
                  </a:txBody>
                  <a:tcPr/>
                </a:tc>
                <a:tc>
                  <a:txBody>
                    <a:bodyPr/>
                    <a:lstStyle/>
                    <a:p>
                      <a:pPr>
                        <a:lnSpc>
                          <a:spcPct val="97000"/>
                        </a:lnSpc>
                        <a:spcAft>
                          <a:spcPts val="0"/>
                        </a:spcAft>
                      </a:pPr>
                      <a:r>
                        <a:rPr lang="ru-RU" sz="900">
                          <a:effectLst/>
                        </a:rPr>
                        <a:t>Основы безопасности жизнедеятельности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9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indent="177800">
                        <a:lnSpc>
                          <a:spcPct val="107000"/>
                        </a:lnSpc>
                        <a:spcBef>
                          <a:spcPts val="400"/>
                        </a:spcBef>
                        <a:spcAft>
                          <a:spcPts val="0"/>
                        </a:spcAft>
                      </a:pPr>
                      <a:r>
                        <a:rPr lang="ru-RU" sz="900">
                          <a:effectLst/>
                        </a:rPr>
                        <a:t>1</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indent="177800">
                        <a:lnSpc>
                          <a:spcPct val="107000"/>
                        </a:lnSpc>
                        <a:spcBef>
                          <a:spcPts val="400"/>
                        </a:spcBef>
                        <a:spcAft>
                          <a:spcPts val="0"/>
                        </a:spcAft>
                      </a:pPr>
                      <a:r>
                        <a:rPr lang="ru-RU" sz="900" dirty="0">
                          <a:effectLst/>
                        </a:rPr>
                        <a:t>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indent="165100">
                        <a:lnSpc>
                          <a:spcPct val="107000"/>
                        </a:lnSpc>
                        <a:spcBef>
                          <a:spcPts val="400"/>
                        </a:spcBef>
                        <a:spcAft>
                          <a:spcPts val="0"/>
                        </a:spcAft>
                      </a:pPr>
                      <a:r>
                        <a:rPr lang="ru-RU" sz="900" dirty="0">
                          <a:effectLst/>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r>
              <a:tr h="179966">
                <a:tc gridSpan="3">
                  <a:txBody>
                    <a:bodyPr/>
                    <a:lstStyle/>
                    <a:p>
                      <a:pPr>
                        <a:lnSpc>
                          <a:spcPct val="107000"/>
                        </a:lnSpc>
                        <a:spcAft>
                          <a:spcPts val="0"/>
                        </a:spcAft>
                      </a:pPr>
                      <a:r>
                        <a:rPr lang="ru-RU" sz="900">
                          <a:effectLst/>
                        </a:rPr>
                        <a:t>Итого</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hMerge="1">
                  <a:txBody>
                    <a:bodyPr/>
                    <a:lstStyle/>
                    <a:p>
                      <a:endParaRPr lang="ru-RU"/>
                    </a:p>
                  </a:txBody>
                  <a:tcPr/>
                </a:tc>
                <a:tc hMerge="1">
                  <a:txBody>
                    <a:bodyPr/>
                    <a:lstStyle/>
                    <a:p>
                      <a:endParaRPr lang="ru-RU"/>
                    </a:p>
                  </a:txBody>
                  <a:tcPr/>
                </a:tc>
                <a:tc>
                  <a:txBody>
                    <a:bodyPr/>
                    <a:lstStyle/>
                    <a:p>
                      <a:pPr indent="139700">
                        <a:lnSpc>
                          <a:spcPct val="107000"/>
                        </a:lnSpc>
                        <a:spcAft>
                          <a:spcPts val="0"/>
                        </a:spcAft>
                      </a:pPr>
                      <a:r>
                        <a:rPr lang="ru-RU" sz="900" dirty="0" smtClean="0">
                          <a:effectLst/>
                        </a:rPr>
                        <a:t>27</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39700">
                        <a:lnSpc>
                          <a:spcPct val="107000"/>
                        </a:lnSpc>
                        <a:spcAft>
                          <a:spcPts val="0"/>
                        </a:spcAft>
                      </a:pPr>
                      <a:r>
                        <a:rPr lang="ru-RU" sz="900" dirty="0" smtClean="0">
                          <a:effectLst/>
                          <a:latin typeface="+mn-lt"/>
                          <a:ea typeface="+mn-ea"/>
                          <a:cs typeface="+mn-cs"/>
                        </a:rPr>
                        <a:t>28</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smtClean="0">
                          <a:effectLst/>
                        </a:rPr>
                        <a:t>30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39700">
                        <a:lnSpc>
                          <a:spcPct val="107000"/>
                        </a:lnSpc>
                        <a:spcAft>
                          <a:spcPts val="0"/>
                        </a:spcAft>
                      </a:pPr>
                      <a:r>
                        <a:rPr lang="ru-RU" sz="900" dirty="0" smtClean="0">
                          <a:effectLst/>
                        </a:rPr>
                        <a:t>30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39700">
                        <a:lnSpc>
                          <a:spcPct val="107000"/>
                        </a:lnSpc>
                        <a:spcAft>
                          <a:spcPts val="0"/>
                        </a:spcAft>
                      </a:pPr>
                      <a:r>
                        <a:rPr lang="ru-RU" sz="900" dirty="0" smtClean="0">
                          <a:effectLst/>
                        </a:rPr>
                        <a:t>30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39700">
                        <a:lnSpc>
                          <a:spcPct val="107000"/>
                        </a:lnSpc>
                        <a:spcAft>
                          <a:spcPts val="0"/>
                        </a:spcAft>
                      </a:pPr>
                      <a:r>
                        <a:rPr lang="ru-RU" sz="900" dirty="0" smtClean="0">
                          <a:effectLst/>
                        </a:rPr>
                        <a:t>145</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241062">
                <a:tc gridSpan="3">
                  <a:txBody>
                    <a:bodyPr/>
                    <a:lstStyle/>
                    <a:p>
                      <a:pPr>
                        <a:lnSpc>
                          <a:spcPct val="107000"/>
                        </a:lnSpc>
                        <a:spcAft>
                          <a:spcPts val="0"/>
                        </a:spcAft>
                      </a:pPr>
                      <a:r>
                        <a:rPr lang="ru-RU" sz="1000">
                          <a:effectLst/>
                        </a:rPr>
                        <a:t>Часть, формируемая участниками образовательных отношений:</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hMerge="1">
                  <a:txBody>
                    <a:bodyPr/>
                    <a:lstStyle/>
                    <a:p>
                      <a:endParaRPr lang="ru-RU"/>
                    </a:p>
                  </a:txBody>
                  <a:tcPr/>
                </a:tc>
                <a:tc hMerge="1">
                  <a:txBody>
                    <a:bodyPr/>
                    <a:lstStyle/>
                    <a:p>
                      <a:endParaRPr lang="ru-RU"/>
                    </a:p>
                  </a:txBody>
                  <a:tcPr/>
                </a:tc>
                <a:tc>
                  <a:txBody>
                    <a:bodyPr/>
                    <a:lstStyle/>
                    <a:p>
                      <a:pPr algn="ct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2241">
                <a:tc gridSpan="3">
                  <a:txBody>
                    <a:bodyPr/>
                    <a:lstStyle/>
                    <a:p>
                      <a:pPr>
                        <a:lnSpc>
                          <a:spcPct val="107000"/>
                        </a:lnSpc>
                        <a:spcAft>
                          <a:spcPts val="0"/>
                        </a:spcAft>
                      </a:pPr>
                      <a:r>
                        <a:rPr lang="ru-RU" sz="900">
                          <a:effectLst/>
                        </a:rPr>
                        <a:t>Учебные курсы</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hMerge="1">
                  <a:txBody>
                    <a:bodyPr/>
                    <a:lstStyle/>
                    <a:p>
                      <a:endParaRPr lang="ru-RU"/>
                    </a:p>
                  </a:txBody>
                  <a:tcPr/>
                </a:tc>
                <a:tc hMerge="1">
                  <a:txBody>
                    <a:bodyPr/>
                    <a:lstStyle/>
                    <a:p>
                      <a:endParaRPr lang="ru-RU"/>
                    </a:p>
                  </a:txBody>
                  <a:tcPr/>
                </a:tc>
                <a:tc>
                  <a:txBody>
                    <a:bodyPr/>
                    <a:lstStyle/>
                    <a:p>
                      <a:pPr algn="ctr">
                        <a:lnSpc>
                          <a:spcPct val="107000"/>
                        </a:lnSpc>
                        <a:spcAft>
                          <a:spcPts val="0"/>
                        </a:spcAft>
                      </a:pPr>
                      <a:r>
                        <a:rPr lang="ru-RU" sz="900" dirty="0">
                          <a:effectLst/>
                          <a:latin typeface="+mn-lt"/>
                          <a:ea typeface="+mn-ea"/>
                          <a:cs typeface="+mn-cs"/>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latin typeface="+mn-lt"/>
                          <a:ea typeface="+mn-ea"/>
                          <a:cs typeface="+mn-cs"/>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latin typeface="+mn-lt"/>
                          <a:ea typeface="+mn-ea"/>
                          <a:cs typeface="+mn-cs"/>
                        </a:rPr>
                        <a:t>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latin typeface="+mn-lt"/>
                          <a:ea typeface="+mn-ea"/>
                          <a:cs typeface="+mn-cs"/>
                        </a:rPr>
                        <a:t>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77800">
                        <a:lnSpc>
                          <a:spcPct val="107000"/>
                        </a:lnSpc>
                        <a:spcAft>
                          <a:spcPts val="0"/>
                        </a:spcAft>
                      </a:pPr>
                      <a:r>
                        <a:rPr lang="ru-RU" sz="900" dirty="0">
                          <a:effectLst/>
                          <a:latin typeface="+mn-lt"/>
                          <a:ea typeface="+mn-ea"/>
                          <a:cs typeface="+mn-cs"/>
                        </a:rPr>
                        <a:t>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12</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2241">
                <a:tc gridSpan="3">
                  <a:txBody>
                    <a:bodyPr/>
                    <a:lstStyle/>
                    <a:p>
                      <a:pPr>
                        <a:lnSpc>
                          <a:spcPct val="107000"/>
                        </a:lnSpc>
                        <a:spcAft>
                          <a:spcPts val="0"/>
                        </a:spcAft>
                      </a:pPr>
                      <a:r>
                        <a:rPr lang="ru-RU" sz="900">
                          <a:effectLst/>
                        </a:rPr>
                        <a:t>Учебные курсы внеурочной деятельности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hMerge="1">
                  <a:txBody>
                    <a:bodyPr/>
                    <a:lstStyle/>
                    <a:p>
                      <a:endParaRPr lang="ru-RU"/>
                    </a:p>
                  </a:txBody>
                  <a:tcPr/>
                </a:tc>
                <a:tc hMerge="1">
                  <a:txBody>
                    <a:bodyPr/>
                    <a:lstStyle/>
                    <a:p>
                      <a:endParaRPr lang="ru-RU"/>
                    </a:p>
                  </a:txBody>
                  <a:tcPr/>
                </a:tc>
                <a:tc>
                  <a:txBody>
                    <a:bodyPr/>
                    <a:lstStyle/>
                    <a:p>
                      <a:pPr algn="ctr">
                        <a:lnSpc>
                          <a:spcPct val="107000"/>
                        </a:lnSpc>
                        <a:spcAft>
                          <a:spcPts val="0"/>
                        </a:spcAft>
                      </a:pPr>
                      <a:r>
                        <a:rPr lang="ru-RU" sz="900">
                          <a:effectLst/>
                        </a:rPr>
                        <a:t>До 10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До 10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До 10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До 10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До 10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rPr>
                        <a:t>До 50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79966">
                <a:tc gridSpan="3">
                  <a:txBody>
                    <a:bodyPr/>
                    <a:lstStyle/>
                    <a:p>
                      <a:pPr>
                        <a:lnSpc>
                          <a:spcPct val="107000"/>
                        </a:lnSpc>
                        <a:spcAft>
                          <a:spcPts val="0"/>
                        </a:spcAft>
                      </a:pPr>
                      <a:r>
                        <a:rPr lang="ru-RU" sz="900">
                          <a:effectLst/>
                        </a:rPr>
                        <a:t>Учебные недели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hMerge="1">
                  <a:txBody>
                    <a:bodyPr/>
                    <a:lstStyle/>
                    <a:p>
                      <a:endParaRPr lang="ru-RU"/>
                    </a:p>
                  </a:txBody>
                  <a:tcPr/>
                </a:tc>
                <a:tc hMerge="1">
                  <a:txBody>
                    <a:bodyPr/>
                    <a:lstStyle/>
                    <a:p>
                      <a:endParaRPr lang="ru-RU"/>
                    </a:p>
                  </a:txBody>
                  <a:tcPr/>
                </a:tc>
                <a:tc>
                  <a:txBody>
                    <a:bodyPr/>
                    <a:lstStyle/>
                    <a:p>
                      <a:pPr indent="139700">
                        <a:lnSpc>
                          <a:spcPct val="107000"/>
                        </a:lnSpc>
                        <a:spcAft>
                          <a:spcPts val="0"/>
                        </a:spcAft>
                      </a:pPr>
                      <a:r>
                        <a:rPr lang="ru-RU" sz="900">
                          <a:effectLst/>
                        </a:rPr>
                        <a:t>34</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39700">
                        <a:lnSpc>
                          <a:spcPct val="107000"/>
                        </a:lnSpc>
                        <a:spcAft>
                          <a:spcPts val="0"/>
                        </a:spcAft>
                      </a:pPr>
                      <a:r>
                        <a:rPr lang="ru-RU" sz="900" dirty="0">
                          <a:effectLst/>
                        </a:rPr>
                        <a:t>34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34</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39700">
                        <a:lnSpc>
                          <a:spcPct val="107000"/>
                        </a:lnSpc>
                        <a:spcAft>
                          <a:spcPts val="0"/>
                        </a:spcAft>
                      </a:pPr>
                      <a:r>
                        <a:rPr lang="ru-RU" sz="900">
                          <a:effectLst/>
                        </a:rPr>
                        <a:t>34</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39700">
                        <a:lnSpc>
                          <a:spcPct val="107000"/>
                        </a:lnSpc>
                        <a:spcAft>
                          <a:spcPts val="0"/>
                        </a:spcAft>
                      </a:pPr>
                      <a:r>
                        <a:rPr lang="ru-RU" sz="900">
                          <a:effectLst/>
                        </a:rPr>
                        <a:t>34</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indent="139700">
                        <a:lnSpc>
                          <a:spcPct val="107000"/>
                        </a:lnSpc>
                        <a:spcAft>
                          <a:spcPts val="0"/>
                        </a:spcAft>
                      </a:pPr>
                      <a:r>
                        <a:rPr lang="ru-RU" sz="900" dirty="0">
                          <a:effectLst/>
                        </a:rPr>
                        <a:t>34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113804">
                <a:tc gridSpan="3">
                  <a:txBody>
                    <a:bodyPr/>
                    <a:lstStyle/>
                    <a:p>
                      <a:pPr>
                        <a:lnSpc>
                          <a:spcPct val="107000"/>
                        </a:lnSpc>
                        <a:spcAft>
                          <a:spcPts val="0"/>
                        </a:spcAft>
                      </a:pPr>
                      <a:r>
                        <a:rPr lang="ru-RU" sz="900">
                          <a:effectLst/>
                        </a:rPr>
                        <a:t>Всего часов (без учета курсов внеурочной деятельности)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hMerge="1">
                  <a:txBody>
                    <a:bodyPr/>
                    <a:lstStyle/>
                    <a:p>
                      <a:endParaRPr lang="ru-RU"/>
                    </a:p>
                  </a:txBody>
                  <a:tcPr/>
                </a:tc>
                <a:tc hMerge="1">
                  <a:txBody>
                    <a:bodyPr/>
                    <a:lstStyle/>
                    <a:p>
                      <a:endParaRPr lang="ru-RU"/>
                    </a:p>
                  </a:txBody>
                  <a:tcPr/>
                </a:tc>
                <a:tc>
                  <a:txBody>
                    <a:bodyPr/>
                    <a:lstStyle/>
                    <a:p>
                      <a:pPr algn="ctr">
                        <a:lnSpc>
                          <a:spcPct val="107000"/>
                        </a:lnSpc>
                        <a:spcAft>
                          <a:spcPts val="0"/>
                        </a:spcAft>
                      </a:pPr>
                      <a:r>
                        <a:rPr lang="ru-RU" sz="900">
                          <a:effectLst/>
                        </a:rPr>
                        <a:t>986</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1020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1088</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a:effectLst/>
                        </a:rPr>
                        <a:t>1122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nSpc>
                          <a:spcPct val="107000"/>
                        </a:lnSpc>
                        <a:spcAft>
                          <a:spcPts val="0"/>
                        </a:spcAft>
                      </a:pPr>
                      <a:r>
                        <a:rPr lang="ru-RU" sz="900">
                          <a:effectLst/>
                        </a:rPr>
                        <a:t>1122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c>
                  <a:txBody>
                    <a:bodyPr/>
                    <a:lstStyle/>
                    <a:p>
                      <a:pPr algn="ctr">
                        <a:lnSpc>
                          <a:spcPct val="107000"/>
                        </a:lnSpc>
                        <a:spcAft>
                          <a:spcPts val="0"/>
                        </a:spcAft>
                      </a:pPr>
                      <a:r>
                        <a:rPr lang="ru-RU" sz="900" dirty="0">
                          <a:effectLst/>
                        </a:rPr>
                        <a:t>5338</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nchor="ctr"/>
                </a:tc>
              </a:tr>
              <a:tr h="326164">
                <a:tc gridSpan="3">
                  <a:txBody>
                    <a:bodyPr/>
                    <a:lstStyle/>
                    <a:p>
                      <a:pPr>
                        <a:lnSpc>
                          <a:spcPct val="107000"/>
                        </a:lnSpc>
                        <a:spcAft>
                          <a:spcPts val="0"/>
                        </a:spcAft>
                      </a:pPr>
                      <a:r>
                        <a:rPr lang="ru-RU" sz="900">
                          <a:effectLst/>
                        </a:rPr>
                        <a:t>Максимально допустимая недельная нагрузка (при 5-дневной неделе) в соответствии с действующими санитарными правилами и нормами (без вн.д.)</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hMerge="1">
                  <a:txBody>
                    <a:bodyPr/>
                    <a:lstStyle/>
                    <a:p>
                      <a:endParaRPr lang="ru-RU"/>
                    </a:p>
                  </a:txBody>
                  <a:tcPr/>
                </a:tc>
                <a:tc hMerge="1">
                  <a:txBody>
                    <a:bodyPr/>
                    <a:lstStyle/>
                    <a:p>
                      <a:endParaRPr lang="ru-RU"/>
                    </a:p>
                  </a:txBody>
                  <a:tcPr/>
                </a:tc>
                <a:tc>
                  <a:txBody>
                    <a:bodyPr/>
                    <a:lstStyle/>
                    <a:p>
                      <a:pPr indent="139700">
                        <a:lnSpc>
                          <a:spcPct val="107000"/>
                        </a:lnSpc>
                        <a:spcBef>
                          <a:spcPts val="400"/>
                        </a:spcBef>
                        <a:spcAft>
                          <a:spcPts val="0"/>
                        </a:spcAft>
                      </a:pPr>
                      <a:r>
                        <a:rPr lang="ru-RU" sz="900" dirty="0">
                          <a:effectLst/>
                        </a:rPr>
                        <a:t>29</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indent="139700">
                        <a:lnSpc>
                          <a:spcPct val="107000"/>
                        </a:lnSpc>
                        <a:spcBef>
                          <a:spcPts val="400"/>
                        </a:spcBef>
                        <a:spcAft>
                          <a:spcPts val="0"/>
                        </a:spcAft>
                      </a:pPr>
                      <a:r>
                        <a:rPr lang="ru-RU" sz="900">
                          <a:effectLst/>
                        </a:rPr>
                        <a:t>30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gn="ctr">
                        <a:lnSpc>
                          <a:spcPct val="107000"/>
                        </a:lnSpc>
                        <a:spcBef>
                          <a:spcPts val="400"/>
                        </a:spcBef>
                        <a:spcAft>
                          <a:spcPts val="0"/>
                        </a:spcAft>
                      </a:pPr>
                      <a:r>
                        <a:rPr lang="ru-RU" sz="900">
                          <a:effectLst/>
                        </a:rPr>
                        <a:t>32</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indent="139700">
                        <a:lnSpc>
                          <a:spcPct val="107000"/>
                        </a:lnSpc>
                        <a:spcBef>
                          <a:spcPts val="400"/>
                        </a:spcBef>
                        <a:spcAft>
                          <a:spcPts val="0"/>
                        </a:spcAft>
                      </a:pPr>
                      <a:r>
                        <a:rPr lang="ru-RU" sz="900">
                          <a:effectLst/>
                        </a:rPr>
                        <a:t>33</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indent="139700">
                        <a:lnSpc>
                          <a:spcPct val="107000"/>
                        </a:lnSpc>
                        <a:spcBef>
                          <a:spcPts val="400"/>
                        </a:spcBef>
                        <a:spcAft>
                          <a:spcPts val="0"/>
                        </a:spcAft>
                      </a:pPr>
                      <a:r>
                        <a:rPr lang="ru-RU" sz="900" dirty="0">
                          <a:effectLst/>
                        </a:rPr>
                        <a:t>33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c>
                  <a:txBody>
                    <a:bodyPr/>
                    <a:lstStyle/>
                    <a:p>
                      <a:pPr algn="ctr">
                        <a:lnSpc>
                          <a:spcPct val="107000"/>
                        </a:lnSpc>
                        <a:spcBef>
                          <a:spcPts val="400"/>
                        </a:spcBef>
                        <a:spcAft>
                          <a:spcPts val="0"/>
                        </a:spcAft>
                      </a:pPr>
                      <a:r>
                        <a:rPr lang="ru-RU" sz="900" dirty="0">
                          <a:effectLst/>
                        </a:rPr>
                        <a:t>157</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64" marR="2764" marT="0" marB="0"/>
                </a:tc>
              </a:tr>
            </a:tbl>
          </a:graphicData>
        </a:graphic>
      </p:graphicFrame>
    </p:spTree>
    <p:extLst>
      <p:ext uri="{BB962C8B-B14F-4D97-AF65-F5344CB8AC3E}">
        <p14:creationId xmlns:p14="http://schemas.microsoft.com/office/powerpoint/2010/main" val="26597449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523220"/>
          </a:xfrm>
          <a:prstGeom prst="rect">
            <a:avLst/>
          </a:prstGeom>
        </p:spPr>
        <p:txBody>
          <a:bodyPr wrap="square">
            <a:spAutoFit/>
          </a:bodyPr>
          <a:lstStyle/>
          <a:p>
            <a:pPr algn="ctr"/>
            <a:r>
              <a:rPr lang="ru-RU" sz="2800" i="1" dirty="0" smtClean="0">
                <a:solidFill>
                  <a:schemeClr val="accent1"/>
                </a:solidFill>
              </a:rPr>
              <a:t>ФГОС ООО (приказ от 31.05.2021 № 287)</a:t>
            </a:r>
            <a:endParaRPr lang="ru-RU" sz="2800" i="1" dirty="0">
              <a:solidFill>
                <a:schemeClr val="accent1"/>
              </a:solidFill>
            </a:endParaRPr>
          </a:p>
        </p:txBody>
      </p:sp>
      <p:sp>
        <p:nvSpPr>
          <p:cNvPr id="2" name="Прямоугольник 1"/>
          <p:cNvSpPr/>
          <p:nvPr/>
        </p:nvSpPr>
        <p:spPr>
          <a:xfrm>
            <a:off x="467544" y="1166843"/>
            <a:ext cx="8280920" cy="4401205"/>
          </a:xfrm>
          <a:prstGeom prst="rect">
            <a:avLst/>
          </a:prstGeom>
        </p:spPr>
        <p:txBody>
          <a:bodyPr wrap="square">
            <a:spAutoFit/>
          </a:bodyPr>
          <a:lstStyle/>
          <a:p>
            <a:pPr algn="just"/>
            <a:r>
              <a:rPr lang="ru-RU" sz="1400" dirty="0">
                <a:latin typeface="Arial" panose="020B0604020202020204" pitchFamily="34" charset="0"/>
              </a:rPr>
              <a:t>Учебный предмет "Математика" предметной области "Математика и информатика" включает в себя учебные курсы "Алгебра", "Геометрия", "Вероятность и статистика".</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Учебный </a:t>
            </a:r>
            <a:r>
              <a:rPr lang="ru-RU" sz="1400" dirty="0">
                <a:latin typeface="Arial" panose="020B0604020202020204" pitchFamily="34" charset="0"/>
              </a:rPr>
              <a:t>предмет "История" предметной области "Общественно-научные предметы" включает в себя учебные курсы "История России" и "Всеобщая история".</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Для </a:t>
            </a:r>
            <a:r>
              <a:rPr lang="ru-RU" sz="1400" dirty="0">
                <a:latin typeface="Arial" panose="020B0604020202020204" pitchFamily="34" charset="0"/>
              </a:rPr>
              <a:t>Организаций, в которых языком образования является русский язык, изучение родного языка и родной литературы из числа языков народов Российской Федерации, государственных языков республик Российской Федерации осуществляется при наличии возможностей Организации и по заявлению обучающихся, родителей (законных представителей) несовершеннолетних обучающихся.</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Изучение </a:t>
            </a:r>
            <a:r>
              <a:rPr lang="ru-RU" sz="1400" dirty="0">
                <a:latin typeface="Arial" panose="020B0604020202020204" pitchFamily="34" charset="0"/>
              </a:rPr>
              <a:t>второго иностранного языка из перечня, предлагаемого Организацией, осуществляется по заявлению обучающихся, родителей (законных представителей) несовершеннолетних обучающихся и при наличии в Организации необходимых условий.</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Изучение </a:t>
            </a:r>
            <a:r>
              <a:rPr lang="ru-RU" sz="1400" dirty="0">
                <a:latin typeface="Arial" panose="020B0604020202020204" pitchFamily="34" charset="0"/>
              </a:rPr>
              <a:t>учебного предмета "Основы духовно-нравственной культуры народов России" вводится поэтапно, учебный предмет преподается с 5 по 9 класс, начиная с 2023/24 учебного года.</a:t>
            </a:r>
          </a:p>
          <a:p>
            <a:pPr algn="just"/>
            <a:endParaRPr lang="ru-RU" sz="1400" dirty="0" smtClean="0">
              <a:latin typeface="Arial" panose="020B0604020202020204" pitchFamily="34" charset="0"/>
            </a:endParaRPr>
          </a:p>
        </p:txBody>
      </p:sp>
    </p:spTree>
    <p:extLst>
      <p:ext uri="{BB962C8B-B14F-4D97-AF65-F5344CB8AC3E}">
        <p14:creationId xmlns:p14="http://schemas.microsoft.com/office/powerpoint/2010/main" val="375180664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47664" y="116632"/>
            <a:ext cx="6480720" cy="369332"/>
          </a:xfrm>
          <a:prstGeom prst="rect">
            <a:avLst/>
          </a:prstGeom>
          <a:noFill/>
        </p:spPr>
        <p:txBody>
          <a:bodyPr wrap="square" rtlCol="0">
            <a:spAutoFit/>
          </a:bodyPr>
          <a:lstStyle/>
          <a:p>
            <a:r>
              <a:rPr lang="ru-RU" dirty="0" smtClean="0"/>
              <a:t>Учебный план (пример)</a:t>
            </a:r>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3933553230"/>
              </p:ext>
            </p:extLst>
          </p:nvPr>
        </p:nvGraphicFramePr>
        <p:xfrm>
          <a:off x="683568" y="471821"/>
          <a:ext cx="7704857" cy="6953604"/>
        </p:xfrm>
        <a:graphic>
          <a:graphicData uri="http://schemas.openxmlformats.org/drawingml/2006/table">
            <a:tbl>
              <a:tblPr>
                <a:tableStyleId>{5C22544A-7EE6-4342-B048-85BDC9FD1C3A}</a:tableStyleId>
              </a:tblPr>
              <a:tblGrid>
                <a:gridCol w="1788983"/>
                <a:gridCol w="1491751"/>
                <a:gridCol w="1240863"/>
                <a:gridCol w="512965"/>
                <a:gridCol w="512965"/>
                <a:gridCol w="512965"/>
                <a:gridCol w="512965"/>
                <a:gridCol w="565700"/>
                <a:gridCol w="565700"/>
              </a:tblGrid>
              <a:tr h="178289">
                <a:tc rowSpan="2">
                  <a:txBody>
                    <a:bodyPr/>
                    <a:lstStyle/>
                    <a:p>
                      <a:pPr>
                        <a:lnSpc>
                          <a:spcPct val="107000"/>
                        </a:lnSpc>
                        <a:spcAft>
                          <a:spcPts val="800"/>
                        </a:spcAft>
                      </a:pPr>
                      <a:r>
                        <a:rPr lang="ru-RU" sz="900" dirty="0">
                          <a:effectLst/>
                        </a:rPr>
                        <a:t>Предметные области</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rowSpan="2">
                  <a:txBody>
                    <a:bodyPr/>
                    <a:lstStyle/>
                    <a:p>
                      <a:pPr>
                        <a:lnSpc>
                          <a:spcPct val="107000"/>
                        </a:lnSpc>
                        <a:spcAft>
                          <a:spcPts val="800"/>
                        </a:spcAft>
                      </a:pPr>
                      <a:r>
                        <a:rPr lang="ru-RU" sz="900" dirty="0">
                          <a:effectLst/>
                        </a:rPr>
                        <a:t>Учебные </a:t>
                      </a:r>
                      <a:r>
                        <a:rPr lang="ru-RU" sz="900" dirty="0" smtClean="0">
                          <a:effectLst/>
                        </a:rPr>
                        <a:t>предметы</a:t>
                      </a:r>
                      <a:endParaRPr lang="ru-RU" sz="900" dirty="0">
                        <a:effectLst/>
                      </a:endParaRPr>
                    </a:p>
                  </a:txBody>
                  <a:tcPr marL="3074" marR="3074" marT="0" marB="0" anchor="ctr"/>
                </a:tc>
                <a:tc rowSpan="2">
                  <a:txBody>
                    <a:bodyPr/>
                    <a:lstStyle/>
                    <a:p>
                      <a:pPr>
                        <a:lnSpc>
                          <a:spcPct val="107000"/>
                        </a:lnSpc>
                        <a:spcAft>
                          <a:spcPts val="800"/>
                        </a:spcAft>
                      </a:pPr>
                      <a:r>
                        <a:rPr lang="ru-RU" sz="900" dirty="0">
                          <a:effectLst/>
                        </a:rPr>
                        <a:t>Учебные </a:t>
                      </a:r>
                      <a:r>
                        <a:rPr lang="ru-RU" sz="900" dirty="0" smtClean="0">
                          <a:effectLst/>
                        </a:rPr>
                        <a:t>курсы, учебные модули</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gridSpan="6">
                  <a:txBody>
                    <a:bodyPr/>
                    <a:lstStyle/>
                    <a:p>
                      <a:pPr>
                        <a:lnSpc>
                          <a:spcPct val="107000"/>
                        </a:lnSpc>
                        <a:spcAft>
                          <a:spcPts val="800"/>
                        </a:spcAft>
                      </a:pPr>
                      <a:r>
                        <a:rPr lang="ru-RU" sz="900">
                          <a:effectLst/>
                        </a:rPr>
                        <a:t> классы</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2998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07000"/>
                        </a:lnSpc>
                        <a:spcAft>
                          <a:spcPts val="800"/>
                        </a:spcAft>
                      </a:pPr>
                      <a:r>
                        <a:rPr lang="ru-RU" sz="900">
                          <a:effectLst/>
                        </a:rPr>
                        <a:t>V</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VI</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VII</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VIII</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IX</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Всего</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4096">
                <a:tc gridSpan="3">
                  <a:txBody>
                    <a:bodyPr/>
                    <a:lstStyle/>
                    <a:p>
                      <a:pPr>
                        <a:lnSpc>
                          <a:spcPct val="107000"/>
                        </a:lnSpc>
                        <a:spcAft>
                          <a:spcPts val="800"/>
                        </a:spcAft>
                      </a:pPr>
                      <a:r>
                        <a:rPr lang="ru-RU" sz="900">
                          <a:effectLst/>
                        </a:rPr>
                        <a:t>Обязательная часть</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hMerge="1">
                  <a:txBody>
                    <a:bodyPr/>
                    <a:lstStyle/>
                    <a:p>
                      <a:endParaRPr lang="ru-RU"/>
                    </a:p>
                  </a:txBody>
                  <a:tcPr/>
                </a:tc>
                <a:tc hMerge="1">
                  <a:txBody>
                    <a:bodyPr/>
                    <a:lstStyle/>
                    <a:p>
                      <a:endParaRPr lang="ru-RU"/>
                    </a:p>
                  </a:txBody>
                  <a:tcPr/>
                </a:tc>
                <a:tc gridSpan="6">
                  <a:txBody>
                    <a:bodyPr/>
                    <a:lstStyle/>
                    <a:p>
                      <a:pPr>
                        <a:lnSpc>
                          <a:spcPct val="107000"/>
                        </a:lnSpc>
                        <a:spcAft>
                          <a:spcPts val="800"/>
                        </a:spcAft>
                      </a:pPr>
                      <a:r>
                        <a:rPr lang="ru-RU" sz="900" dirty="0">
                          <a:effectLst/>
                        </a:rPr>
                        <a:t>Количество часов в неделю</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44096">
                <a:tc rowSpan="2">
                  <a:txBody>
                    <a:bodyPr/>
                    <a:lstStyle/>
                    <a:p>
                      <a:pPr>
                        <a:lnSpc>
                          <a:spcPct val="107000"/>
                        </a:lnSpc>
                        <a:spcAft>
                          <a:spcPts val="800"/>
                        </a:spcAft>
                      </a:pPr>
                      <a:r>
                        <a:rPr lang="ru-RU" sz="900">
                          <a:effectLst/>
                        </a:rPr>
                        <a:t>Русский язык и литература</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Русский язык</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latin typeface="+mn-lt"/>
                          <a:ea typeface="+mn-ea"/>
                          <a:cs typeface="+mn-cs"/>
                        </a:rPr>
                        <a:t>5</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latin typeface="+mn-lt"/>
                          <a:ea typeface="+mn-ea"/>
                          <a:cs typeface="+mn-cs"/>
                        </a:rPr>
                        <a:t>5</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3</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smtClean="0">
                          <a:effectLst/>
                        </a:rPr>
                        <a:t>20</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4096">
                <a:tc vMerge="1">
                  <a:txBody>
                    <a:bodyPr/>
                    <a:lstStyle/>
                    <a:p>
                      <a:endParaRPr lang="ru-RU"/>
                    </a:p>
                  </a:txBody>
                  <a:tcPr/>
                </a:tc>
                <a:tc>
                  <a:txBody>
                    <a:bodyPr/>
                    <a:lstStyle/>
                    <a:p>
                      <a:pPr>
                        <a:lnSpc>
                          <a:spcPct val="107000"/>
                        </a:lnSpc>
                        <a:spcAft>
                          <a:spcPts val="800"/>
                        </a:spcAft>
                      </a:pPr>
                      <a:r>
                        <a:rPr lang="ru-RU" sz="900">
                          <a:effectLst/>
                        </a:rPr>
                        <a:t>Литература</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393699">
                <a:tc rowSpan="2">
                  <a:txBody>
                    <a:bodyPr/>
                    <a:lstStyle/>
                    <a:p>
                      <a:pPr>
                        <a:lnSpc>
                          <a:spcPct val="107000"/>
                        </a:lnSpc>
                        <a:spcAft>
                          <a:spcPts val="800"/>
                        </a:spcAft>
                      </a:pPr>
                      <a:r>
                        <a:rPr lang="ru-RU" sz="900">
                          <a:effectLst/>
                        </a:rPr>
                        <a:t>Родной язык и родная литература</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Родной язык (русский)</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b"/>
                </a:tc>
                <a:tc>
                  <a:txBody>
                    <a:bodyPr/>
                    <a:lstStyle/>
                    <a:p>
                      <a:pPr>
                        <a:lnSpc>
                          <a:spcPct val="107000"/>
                        </a:lnSpc>
                        <a:spcAft>
                          <a:spcPts val="800"/>
                        </a:spcAft>
                      </a:pPr>
                      <a:r>
                        <a:rPr lang="ru-RU" sz="9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b"/>
                </a:tc>
                <a:tc>
                  <a:txBody>
                    <a:bodyPr/>
                    <a:lstStyle/>
                    <a:p>
                      <a:pPr>
                        <a:lnSpc>
                          <a:spcPct val="107000"/>
                        </a:lnSpc>
                        <a:spcAft>
                          <a:spcPts val="800"/>
                        </a:spcAft>
                      </a:pPr>
                      <a:r>
                        <a:rPr lang="ru-RU" sz="900">
                          <a:effectLst/>
                        </a:rPr>
                        <a:t>0,5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0,5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0,5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0,5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a:effectLst/>
                        </a:rPr>
                        <a:t>0,5</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2,5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r>
              <a:tr h="282142">
                <a:tc vMerge="1">
                  <a:txBody>
                    <a:bodyPr/>
                    <a:lstStyle/>
                    <a:p>
                      <a:endParaRPr lang="ru-RU"/>
                    </a:p>
                  </a:txBody>
                  <a:tcPr/>
                </a:tc>
                <a:tc>
                  <a:txBody>
                    <a:bodyPr/>
                    <a:lstStyle/>
                    <a:p>
                      <a:pPr>
                        <a:lnSpc>
                          <a:spcPct val="107000"/>
                        </a:lnSpc>
                        <a:spcAft>
                          <a:spcPts val="800"/>
                        </a:spcAft>
                      </a:pPr>
                      <a:r>
                        <a:rPr lang="ru-RU" sz="900">
                          <a:effectLst/>
                        </a:rPr>
                        <a:t>Родная литература (русская)</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b"/>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b"/>
                </a:tc>
                <a:tc>
                  <a:txBody>
                    <a:bodyPr/>
                    <a:lstStyle/>
                    <a:p>
                      <a:pPr>
                        <a:lnSpc>
                          <a:spcPct val="107000"/>
                        </a:lnSpc>
                        <a:spcAft>
                          <a:spcPts val="800"/>
                        </a:spcAft>
                      </a:pPr>
                      <a:r>
                        <a:rPr lang="ru-RU" sz="900">
                          <a:effectLst/>
                        </a:rPr>
                        <a:t>0,5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a:effectLst/>
                        </a:rPr>
                        <a:t>0,5</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0,5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0,5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a:effectLst/>
                        </a:rPr>
                        <a:t>0,5</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2,5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r>
              <a:tr h="282142">
                <a:tc>
                  <a:txBody>
                    <a:bodyPr/>
                    <a:lstStyle/>
                    <a:p>
                      <a:pPr>
                        <a:lnSpc>
                          <a:spcPct val="107000"/>
                        </a:lnSpc>
                        <a:spcAft>
                          <a:spcPts val="800"/>
                        </a:spcAft>
                      </a:pPr>
                      <a:r>
                        <a:rPr lang="ru-RU" sz="900">
                          <a:effectLst/>
                        </a:rPr>
                        <a:t>Иностранные языки</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solidFill>
                            <a:schemeClr val="tx1"/>
                          </a:solidFill>
                          <a:effectLst/>
                        </a:rPr>
                        <a:t>Иностранный язык (английский язык)</a:t>
                      </a:r>
                      <a:endParaRPr lang="ru-RU"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3</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latin typeface="+mn-lt"/>
                          <a:ea typeface="+mn-ea"/>
                          <a:cs typeface="+mn-cs"/>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latin typeface="+mn-lt"/>
                          <a:ea typeface="+mn-ea"/>
                          <a:cs typeface="+mn-cs"/>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smtClean="0">
                          <a:effectLst/>
                        </a:rPr>
                        <a:t>13</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4096">
                <a:tc rowSpan="5">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rowSpan="4">
                  <a:txBody>
                    <a:bodyPr/>
                    <a:lstStyle/>
                    <a:p>
                      <a:pPr>
                        <a:lnSpc>
                          <a:spcPct val="107000"/>
                        </a:lnSpc>
                        <a:spcAft>
                          <a:spcPts val="800"/>
                        </a:spcAft>
                      </a:pPr>
                      <a:r>
                        <a:rPr lang="ru-RU" sz="900" dirty="0">
                          <a:solidFill>
                            <a:schemeClr val="tx1"/>
                          </a:solidFill>
                          <a:effectLst/>
                        </a:rPr>
                        <a:t>Математика</a:t>
                      </a:r>
                      <a:endParaRPr lang="ru-RU"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latin typeface="+mn-lt"/>
                          <a:ea typeface="+mn-ea"/>
                          <a:cs typeface="+mn-cs"/>
                        </a:rPr>
                        <a:t>4</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smtClean="0">
                          <a:effectLst/>
                          <a:latin typeface="+mn-lt"/>
                          <a:ea typeface="+mn-ea"/>
                          <a:cs typeface="+mn-cs"/>
                        </a:rPr>
                        <a:t>9</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4096">
                <a:tc vMerge="1">
                  <a:txBody>
                    <a:bodyPr/>
                    <a:lstStyle/>
                    <a:p>
                      <a:endParaRPr lang="ru-RU"/>
                    </a:p>
                  </a:txBody>
                  <a:tcPr/>
                </a:tc>
                <a:tc vMerge="1">
                  <a:txBody>
                    <a:bodyPr/>
                    <a:lstStyle/>
                    <a:p>
                      <a:endParaRPr lang="ru-RU"/>
                    </a:p>
                  </a:txBody>
                  <a:tcPr/>
                </a:tc>
                <a:tc>
                  <a:txBody>
                    <a:bodyPr/>
                    <a:lstStyle/>
                    <a:p>
                      <a:pPr>
                        <a:lnSpc>
                          <a:spcPct val="107000"/>
                        </a:lnSpc>
                        <a:spcAft>
                          <a:spcPts val="800"/>
                        </a:spcAft>
                      </a:pPr>
                      <a:r>
                        <a:rPr lang="ru-RU" sz="900" dirty="0" smtClean="0">
                          <a:solidFill>
                            <a:srgbClr val="0000FF"/>
                          </a:solidFill>
                          <a:effectLst/>
                        </a:rPr>
                        <a:t>УК</a:t>
                      </a:r>
                      <a:r>
                        <a:rPr lang="ru-RU" sz="900" baseline="0" dirty="0" smtClean="0">
                          <a:effectLst/>
                        </a:rPr>
                        <a:t> А</a:t>
                      </a:r>
                      <a:r>
                        <a:rPr lang="ru-RU" sz="900" dirty="0" smtClean="0">
                          <a:effectLst/>
                        </a:rPr>
                        <a:t>лгебра</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6050">
                <a:tc vMerge="1">
                  <a:txBody>
                    <a:bodyPr/>
                    <a:lstStyle/>
                    <a:p>
                      <a:endParaRPr lang="ru-RU"/>
                    </a:p>
                  </a:txBody>
                  <a:tcPr/>
                </a:tc>
                <a:tc vMerge="1">
                  <a:txBody>
                    <a:bodyPr/>
                    <a:lstStyle/>
                    <a:p>
                      <a:endParaRPr lang="ru-RU"/>
                    </a:p>
                  </a:txBody>
                  <a:tcPr/>
                </a:tc>
                <a:tc>
                  <a:txBody>
                    <a:bodyPr/>
                    <a:lstStyle/>
                    <a:p>
                      <a:pPr>
                        <a:lnSpc>
                          <a:spcPct val="107000"/>
                        </a:lnSpc>
                        <a:spcAft>
                          <a:spcPts val="800"/>
                        </a:spcAft>
                      </a:pPr>
                      <a:r>
                        <a:rPr lang="ru-RU" sz="900" dirty="0" smtClean="0">
                          <a:solidFill>
                            <a:srgbClr val="0000FF"/>
                          </a:solidFill>
                          <a:effectLst/>
                        </a:rPr>
                        <a:t>УК</a:t>
                      </a:r>
                      <a:r>
                        <a:rPr lang="ru-RU" sz="900" baseline="0" dirty="0" smtClean="0">
                          <a:solidFill>
                            <a:srgbClr val="0000FF"/>
                          </a:solidFill>
                          <a:effectLst/>
                        </a:rPr>
                        <a:t> </a:t>
                      </a:r>
                      <a:r>
                        <a:rPr lang="ru-RU" sz="900" baseline="0" dirty="0" smtClean="0">
                          <a:solidFill>
                            <a:schemeClr val="tx1"/>
                          </a:solidFill>
                          <a:effectLst/>
                        </a:rPr>
                        <a:t>Геометрия</a:t>
                      </a:r>
                      <a:endParaRPr lang="ru-RU"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6</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282142">
                <a:tc vMerge="1">
                  <a:txBody>
                    <a:bodyPr/>
                    <a:lstStyle/>
                    <a:p>
                      <a:endParaRPr lang="ru-RU"/>
                    </a:p>
                  </a:txBody>
                  <a:tcPr/>
                </a:tc>
                <a:tc vMerge="1">
                  <a:txBody>
                    <a:bodyPr/>
                    <a:lstStyle/>
                    <a:p>
                      <a:endParaRPr lang="ru-RU"/>
                    </a:p>
                  </a:txBody>
                  <a:tcPr/>
                </a:tc>
                <a:tc>
                  <a:txBody>
                    <a:bodyPr/>
                    <a:lstStyle/>
                    <a:p>
                      <a:pPr>
                        <a:lnSpc>
                          <a:spcPct val="107000"/>
                        </a:lnSpc>
                        <a:spcAft>
                          <a:spcPts val="800"/>
                        </a:spcAft>
                      </a:pPr>
                      <a:r>
                        <a:rPr lang="ru-RU" sz="900" dirty="0" smtClean="0">
                          <a:solidFill>
                            <a:srgbClr val="0000FF"/>
                          </a:solidFill>
                          <a:effectLst/>
                        </a:rPr>
                        <a:t>УК</a:t>
                      </a:r>
                      <a:r>
                        <a:rPr lang="ru-RU" sz="900" baseline="0" dirty="0" smtClean="0">
                          <a:effectLst/>
                        </a:rPr>
                        <a:t> В</a:t>
                      </a:r>
                      <a:r>
                        <a:rPr lang="ru-RU" sz="900" dirty="0" smtClean="0">
                          <a:effectLst/>
                        </a:rPr>
                        <a:t>ероятность </a:t>
                      </a:r>
                      <a:r>
                        <a:rPr lang="ru-RU" sz="900" dirty="0">
                          <a:effectLst/>
                        </a:rPr>
                        <a:t>и статистика</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1</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3</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8003">
                <a:tc vMerge="1">
                  <a:txBody>
                    <a:bodyPr/>
                    <a:lstStyle/>
                    <a:p>
                      <a:endParaRPr lang="ru-RU"/>
                    </a:p>
                  </a:txBody>
                  <a:tcPr/>
                </a:tc>
                <a:tc>
                  <a:txBody>
                    <a:bodyPr/>
                    <a:lstStyle/>
                    <a:p>
                      <a:pPr>
                        <a:lnSpc>
                          <a:spcPct val="107000"/>
                        </a:lnSpc>
                        <a:spcAft>
                          <a:spcPts val="800"/>
                        </a:spcAft>
                      </a:pPr>
                      <a:r>
                        <a:rPr lang="ru-RU" sz="900">
                          <a:effectLst/>
                        </a:rPr>
                        <a:t>Информатика</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1</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1</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3</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65100">
                <a:tc rowSpan="4">
                  <a:txBody>
                    <a:bodyPr/>
                    <a:lstStyle/>
                    <a:p>
                      <a:pPr>
                        <a:lnSpc>
                          <a:spcPct val="107000"/>
                        </a:lnSpc>
                        <a:spcAft>
                          <a:spcPts val="800"/>
                        </a:spcAft>
                      </a:pPr>
                      <a:r>
                        <a:rPr lang="ru-RU" sz="900">
                          <a:effectLst/>
                        </a:rPr>
                        <a:t>Общественно-научные предметы</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rowSpan="2">
                  <a:txBody>
                    <a:bodyPr/>
                    <a:lstStyle/>
                    <a:p>
                      <a:pPr>
                        <a:lnSpc>
                          <a:spcPct val="107000"/>
                        </a:lnSpc>
                        <a:spcAft>
                          <a:spcPts val="800"/>
                        </a:spcAft>
                      </a:pPr>
                      <a:r>
                        <a:rPr lang="ru-RU" sz="900">
                          <a:effectLst/>
                        </a:rPr>
                        <a:t>История</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smtClean="0">
                          <a:solidFill>
                            <a:srgbClr val="0000FF"/>
                          </a:solidFill>
                          <a:effectLst/>
                        </a:rPr>
                        <a:t>УК</a:t>
                      </a:r>
                      <a:r>
                        <a:rPr lang="ru-RU" sz="900" dirty="0" smtClean="0">
                          <a:effectLst/>
                        </a:rPr>
                        <a:t> История </a:t>
                      </a:r>
                      <a:r>
                        <a:rPr lang="ru-RU" sz="900" dirty="0">
                          <a:effectLst/>
                        </a:rPr>
                        <a:t>России</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1</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275980">
                <a:tc vMerge="1">
                  <a:txBody>
                    <a:bodyPr/>
                    <a:lstStyle/>
                    <a:p>
                      <a:endParaRPr lang="ru-RU"/>
                    </a:p>
                  </a:txBody>
                  <a:tcPr/>
                </a:tc>
                <a:tc vMerge="1">
                  <a:txBody>
                    <a:bodyPr/>
                    <a:lstStyle/>
                    <a:p>
                      <a:endParaRPr lang="ru-RU"/>
                    </a:p>
                  </a:txBody>
                  <a:tcPr/>
                </a:tc>
                <a:tc>
                  <a:txBody>
                    <a:bodyPr/>
                    <a:lstStyle/>
                    <a:p>
                      <a:pPr>
                        <a:lnSpc>
                          <a:spcPct val="107000"/>
                        </a:lnSpc>
                        <a:spcAft>
                          <a:spcPts val="800"/>
                        </a:spcAft>
                      </a:pPr>
                      <a:r>
                        <a:rPr lang="ru-RU" sz="900" dirty="0" smtClean="0">
                          <a:solidFill>
                            <a:srgbClr val="0000FF"/>
                          </a:solidFill>
                          <a:effectLst/>
                        </a:rPr>
                        <a:t>УК</a:t>
                      </a:r>
                      <a:r>
                        <a:rPr lang="ru-RU" sz="900" baseline="0" dirty="0" smtClean="0">
                          <a:effectLst/>
                        </a:rPr>
                        <a:t> Вс</a:t>
                      </a:r>
                      <a:r>
                        <a:rPr lang="ru-RU" sz="900" dirty="0" smtClean="0">
                          <a:effectLst/>
                        </a:rPr>
                        <a:t>еобщая </a:t>
                      </a:r>
                      <a:r>
                        <a:rPr lang="ru-RU" sz="900" dirty="0">
                          <a:effectLst/>
                        </a:rPr>
                        <a:t>история</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6</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2142">
                <a:tc vMerge="1">
                  <a:txBody>
                    <a:bodyPr/>
                    <a:lstStyle/>
                    <a:p>
                      <a:endParaRPr lang="ru-RU"/>
                    </a:p>
                  </a:txBody>
                  <a:tcPr/>
                </a:tc>
                <a:tc>
                  <a:txBody>
                    <a:bodyPr/>
                    <a:lstStyle/>
                    <a:p>
                      <a:pPr>
                        <a:lnSpc>
                          <a:spcPct val="107000"/>
                        </a:lnSpc>
                        <a:spcAft>
                          <a:spcPts val="800"/>
                        </a:spcAft>
                      </a:pPr>
                      <a:r>
                        <a:rPr lang="ru-RU" sz="900">
                          <a:effectLst/>
                        </a:rPr>
                        <a:t>Обществознание</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1</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1</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4</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0187">
                <a:tc vMerge="1">
                  <a:txBody>
                    <a:bodyPr/>
                    <a:lstStyle/>
                    <a:p>
                      <a:endParaRPr lang="ru-RU"/>
                    </a:p>
                  </a:txBody>
                  <a:tcPr/>
                </a:tc>
                <a:tc>
                  <a:txBody>
                    <a:bodyPr/>
                    <a:lstStyle/>
                    <a:p>
                      <a:pPr>
                        <a:lnSpc>
                          <a:spcPct val="107000"/>
                        </a:lnSpc>
                        <a:spcAft>
                          <a:spcPts val="800"/>
                        </a:spcAft>
                      </a:pPr>
                      <a:r>
                        <a:rPr lang="ru-RU" sz="900">
                          <a:effectLst/>
                        </a:rPr>
                        <a:t>География</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0187">
                <a:tc rowSpan="3">
                  <a:txBody>
                    <a:bodyPr/>
                    <a:lstStyle/>
                    <a:p>
                      <a:pPr>
                        <a:lnSpc>
                          <a:spcPct val="107000"/>
                        </a:lnSpc>
                        <a:spcAft>
                          <a:spcPts val="800"/>
                        </a:spcAft>
                      </a:pPr>
                      <a:r>
                        <a:rPr lang="ru-RU" sz="900">
                          <a:effectLst/>
                        </a:rPr>
                        <a:t>Естественно-научные предметы</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Физика</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latin typeface="+mn-lt"/>
                          <a:ea typeface="+mn-ea"/>
                          <a:cs typeface="+mn-cs"/>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latin typeface="+mn-lt"/>
                          <a:ea typeface="+mn-ea"/>
                          <a:cs typeface="+mn-cs"/>
                        </a:rPr>
                        <a:t>6</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0187">
                <a:tc vMerge="1">
                  <a:txBody>
                    <a:bodyPr/>
                    <a:lstStyle/>
                    <a:p>
                      <a:endParaRPr lang="ru-RU"/>
                    </a:p>
                  </a:txBody>
                  <a:tcPr/>
                </a:tc>
                <a:tc>
                  <a:txBody>
                    <a:bodyPr/>
                    <a:lstStyle/>
                    <a:p>
                      <a:pPr>
                        <a:lnSpc>
                          <a:spcPct val="107000"/>
                        </a:lnSpc>
                        <a:spcAft>
                          <a:spcPts val="800"/>
                        </a:spcAft>
                      </a:pPr>
                      <a:r>
                        <a:rPr lang="ru-RU" sz="900">
                          <a:effectLst/>
                        </a:rPr>
                        <a:t>Химия</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2142">
                <a:tc vMerge="1">
                  <a:txBody>
                    <a:bodyPr/>
                    <a:lstStyle/>
                    <a:p>
                      <a:endParaRPr lang="ru-RU"/>
                    </a:p>
                  </a:txBody>
                  <a:tcPr/>
                </a:tc>
                <a:tc>
                  <a:txBody>
                    <a:bodyPr/>
                    <a:lstStyle/>
                    <a:p>
                      <a:pPr>
                        <a:lnSpc>
                          <a:spcPct val="107000"/>
                        </a:lnSpc>
                        <a:spcAft>
                          <a:spcPts val="800"/>
                        </a:spcAft>
                      </a:pPr>
                      <a:r>
                        <a:rPr lang="ru-RU" sz="900">
                          <a:effectLst/>
                        </a:rPr>
                        <a:t>Биология</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latin typeface="+mn-lt"/>
                          <a:ea typeface="+mn-ea"/>
                          <a:cs typeface="+mn-cs"/>
                        </a:rPr>
                        <a:t>1</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smtClean="0">
                          <a:effectLst/>
                          <a:latin typeface="Calibri" panose="020F0502020204030204" pitchFamily="34" charset="0"/>
                          <a:ea typeface="Calibri" panose="020F0502020204030204" pitchFamily="34" charset="0"/>
                          <a:cs typeface="Times New Roman" panose="02020603050405020304" pitchFamily="18" charset="0"/>
                        </a:rPr>
                        <a:t>6</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551961">
                <a:tc>
                  <a:txBody>
                    <a:bodyPr/>
                    <a:lstStyle/>
                    <a:p>
                      <a:pPr>
                        <a:lnSpc>
                          <a:spcPct val="107000"/>
                        </a:lnSpc>
                        <a:spcAft>
                          <a:spcPts val="800"/>
                        </a:spcAft>
                      </a:pPr>
                      <a:r>
                        <a:rPr lang="ru-RU" sz="900">
                          <a:effectLst/>
                        </a:rPr>
                        <a:t>Основы духовно-нравственной культуры народов России</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Основы духовно-нравственной культуры народов России</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1</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4</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275980">
                <a:tc rowSpan="2">
                  <a:txBody>
                    <a:bodyPr/>
                    <a:lstStyle/>
                    <a:p>
                      <a:pPr>
                        <a:lnSpc>
                          <a:spcPct val="107000"/>
                        </a:lnSpc>
                        <a:spcAft>
                          <a:spcPts val="800"/>
                        </a:spcAft>
                      </a:pPr>
                      <a:r>
                        <a:rPr lang="ru-RU" sz="900">
                          <a:effectLst/>
                        </a:rPr>
                        <a:t>Искусство</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a:solidFill>
                            <a:srgbClr val="FF0000"/>
                          </a:solidFill>
                          <a:effectLst/>
                        </a:rPr>
                        <a:t>Изобразительное искусство</a:t>
                      </a:r>
                      <a:endParaRPr lang="ru-RU" sz="9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1</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a:effectLst/>
                        </a:rPr>
                        <a:t>3</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0187">
                <a:tc vMerge="1">
                  <a:txBody>
                    <a:bodyPr/>
                    <a:lstStyle/>
                    <a:p>
                      <a:endParaRPr lang="ru-RU"/>
                    </a:p>
                  </a:txBody>
                  <a:tcPr/>
                </a:tc>
                <a:tc>
                  <a:txBody>
                    <a:bodyPr/>
                    <a:lstStyle/>
                    <a:p>
                      <a:pPr>
                        <a:lnSpc>
                          <a:spcPct val="107000"/>
                        </a:lnSpc>
                        <a:spcAft>
                          <a:spcPts val="800"/>
                        </a:spcAft>
                      </a:pPr>
                      <a:r>
                        <a:rPr lang="ru-RU" sz="900" dirty="0">
                          <a:solidFill>
                            <a:srgbClr val="FF0000"/>
                          </a:solidFill>
                          <a:effectLst/>
                        </a:rPr>
                        <a:t>Музыка</a:t>
                      </a:r>
                      <a:endParaRPr lang="ru-RU" sz="9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a:effectLst/>
                        </a:rPr>
                        <a:t>4</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40187">
                <a:tc>
                  <a:txBody>
                    <a:bodyPr/>
                    <a:lstStyle/>
                    <a:p>
                      <a:pPr>
                        <a:lnSpc>
                          <a:spcPct val="107000"/>
                        </a:lnSpc>
                        <a:spcAft>
                          <a:spcPts val="800"/>
                        </a:spcAft>
                      </a:pPr>
                      <a:r>
                        <a:rPr lang="ru-RU" sz="900">
                          <a:effectLst/>
                        </a:rPr>
                        <a:t>Технология</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solidFill>
                            <a:srgbClr val="FF0000"/>
                          </a:solidFill>
                          <a:effectLst/>
                        </a:rPr>
                        <a:t>Технология</a:t>
                      </a:r>
                      <a:endParaRPr lang="ru-RU" sz="9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latin typeface="+mn-lt"/>
                          <a:ea typeface="+mn-ea"/>
                          <a:cs typeface="+mn-cs"/>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smtClean="0">
                          <a:effectLst/>
                          <a:latin typeface="+mn-lt"/>
                          <a:ea typeface="+mn-ea"/>
                          <a:cs typeface="+mn-cs"/>
                        </a:rPr>
                        <a:t>1</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latin typeface="+mn-lt"/>
                          <a:ea typeface="+mn-ea"/>
                          <a:cs typeface="+mn-cs"/>
                        </a:rPr>
                        <a:t>7</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29540">
                <a:tc rowSpan="4">
                  <a:txBody>
                    <a:bodyPr/>
                    <a:lstStyle/>
                    <a:p>
                      <a:pPr>
                        <a:lnSpc>
                          <a:spcPct val="107000"/>
                        </a:lnSpc>
                        <a:spcAft>
                          <a:spcPts val="800"/>
                        </a:spcAft>
                      </a:pPr>
                      <a:r>
                        <a:rPr lang="ru-RU" sz="900">
                          <a:effectLst/>
                        </a:rPr>
                        <a:t>Физическая культура и основы безопасности жизнедеятельности</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rowSpan="3">
                  <a:txBody>
                    <a:bodyPr/>
                    <a:lstStyle/>
                    <a:p>
                      <a:pPr>
                        <a:lnSpc>
                          <a:spcPct val="107000"/>
                        </a:lnSpc>
                        <a:spcAft>
                          <a:spcPts val="800"/>
                        </a:spcAft>
                      </a:pPr>
                      <a:r>
                        <a:rPr lang="ru-RU" sz="900" dirty="0">
                          <a:solidFill>
                            <a:srgbClr val="FF0000"/>
                          </a:solidFill>
                          <a:effectLst/>
                        </a:rPr>
                        <a:t>Физическая культура</a:t>
                      </a:r>
                      <a:endParaRPr lang="ru-RU" sz="9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lang="ru-RU" sz="900" dirty="0" smtClean="0">
                          <a:effectLst/>
                        </a:rPr>
                        <a:t>2</a:t>
                      </a:r>
                      <a:endParaRPr lang="ru-RU" sz="9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10</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265557">
                <a:tc vMerge="1">
                  <a:txBody>
                    <a:bodyPr/>
                    <a:lstStyle/>
                    <a:p>
                      <a:endParaRPr lang="ru-RU"/>
                    </a:p>
                  </a:txBody>
                  <a:tcPr/>
                </a:tc>
                <a:tc vMerge="1">
                  <a:txBody>
                    <a:bodyPr/>
                    <a:lstStyle/>
                    <a:p>
                      <a:endParaRPr lang="ru-RU"/>
                    </a:p>
                  </a:txBody>
                  <a:tcPr/>
                </a:tc>
                <a:tc>
                  <a:txBody>
                    <a:bodyPr/>
                    <a:lstStyle/>
                    <a:p>
                      <a:pPr>
                        <a:lnSpc>
                          <a:spcPct val="107000"/>
                        </a:lnSpc>
                        <a:spcAft>
                          <a:spcPts val="800"/>
                        </a:spcAft>
                      </a:pPr>
                      <a:r>
                        <a:rPr lang="ru-RU" sz="9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УМ</a:t>
                      </a:r>
                      <a:r>
                        <a:rPr lang="ru-RU" sz="900" baseline="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Гимнастика</a:t>
                      </a:r>
                      <a:endParaRPr lang="ru-RU" sz="9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129540">
                <a:tc vMerge="1">
                  <a:txBody>
                    <a:bodyPr/>
                    <a:lstStyle/>
                    <a:p>
                      <a:endParaRPr lang="ru-RU"/>
                    </a:p>
                  </a:txBody>
                  <a:tcPr/>
                </a:tc>
                <a:tc vMerge="1">
                  <a:txBody>
                    <a:bodyPr/>
                    <a:lstStyle/>
                    <a:p>
                      <a:endParaRPr lang="ru-RU"/>
                    </a:p>
                  </a:txBody>
                  <a:tcPr/>
                </a:tc>
                <a:tc>
                  <a:txBody>
                    <a:bodyPr/>
                    <a:lstStyle/>
                    <a:p>
                      <a:pPr>
                        <a:lnSpc>
                          <a:spcPct val="107000"/>
                        </a:lnSpc>
                        <a:spcAft>
                          <a:spcPts val="800"/>
                        </a:spcAft>
                      </a:pPr>
                      <a:r>
                        <a:rPr lang="ru-RU" sz="9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УМ Спортивные игры и др.</a:t>
                      </a:r>
                      <a:endParaRPr lang="ru-RU" sz="9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r h="551961">
                <a:tc vMerge="1">
                  <a:txBody>
                    <a:bodyPr/>
                    <a:lstStyle/>
                    <a:p>
                      <a:endParaRPr lang="ru-RU"/>
                    </a:p>
                  </a:txBody>
                  <a:tcPr/>
                </a:tc>
                <a:tc>
                  <a:txBody>
                    <a:bodyPr/>
                    <a:lstStyle/>
                    <a:p>
                      <a:pPr>
                        <a:lnSpc>
                          <a:spcPct val="107000"/>
                        </a:lnSpc>
                        <a:spcAft>
                          <a:spcPts val="800"/>
                        </a:spcAft>
                      </a:pPr>
                      <a:r>
                        <a:rPr lang="ru-RU" sz="900" dirty="0">
                          <a:solidFill>
                            <a:srgbClr val="FF0000"/>
                          </a:solidFill>
                          <a:effectLst/>
                        </a:rPr>
                        <a:t>Основы безопасности жизнедеятельности</a:t>
                      </a:r>
                      <a:endParaRPr lang="ru-RU" sz="9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a:effectLst/>
                        </a:rPr>
                        <a:t>1</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c>
                  <a:txBody>
                    <a:bodyPr/>
                    <a:lstStyle/>
                    <a:p>
                      <a:pPr>
                        <a:lnSpc>
                          <a:spcPct val="107000"/>
                        </a:lnSpc>
                        <a:spcAft>
                          <a:spcPts val="800"/>
                        </a:spcAft>
                      </a:pPr>
                      <a:r>
                        <a:rPr lang="ru-RU" sz="900" dirty="0">
                          <a:effectLst/>
                        </a:rPr>
                        <a:t>2</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tc>
              </a:tr>
              <a:tr h="138285">
                <a:tc gridSpan="3">
                  <a:txBody>
                    <a:bodyPr/>
                    <a:lstStyle/>
                    <a:p>
                      <a:pPr>
                        <a:lnSpc>
                          <a:spcPct val="107000"/>
                        </a:lnSpc>
                        <a:spcAft>
                          <a:spcPts val="800"/>
                        </a:spcAft>
                      </a:pPr>
                      <a:r>
                        <a:rPr lang="ru-RU" sz="900" dirty="0">
                          <a:effectLst/>
                        </a:rPr>
                        <a:t>Итого</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hMerge="1">
                  <a:txBody>
                    <a:bodyPr/>
                    <a:lstStyle/>
                    <a:p>
                      <a:endParaRPr lang="ru-RU"/>
                    </a:p>
                  </a:txBody>
                  <a:tcPr/>
                </a:tc>
                <a:tc hMerge="1">
                  <a:txBody>
                    <a:bodyPr/>
                    <a:lstStyle/>
                    <a:p>
                      <a:endParaRPr lang="ru-RU"/>
                    </a:p>
                  </a:txBody>
                  <a:tcPr/>
                </a:tc>
                <a:tc>
                  <a:txBody>
                    <a:bodyPr/>
                    <a:lstStyle/>
                    <a:p>
                      <a:pPr>
                        <a:lnSpc>
                          <a:spcPct val="107000"/>
                        </a:lnSpc>
                        <a:spcAft>
                          <a:spcPts val="800"/>
                        </a:spcAft>
                      </a:pPr>
                      <a:r>
                        <a:rPr lang="ru-RU" sz="900" dirty="0" smtClean="0">
                          <a:effectLst/>
                        </a:rPr>
                        <a:t>27</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smtClean="0">
                          <a:effectLst/>
                          <a:latin typeface="Calibri" panose="020F0502020204030204" pitchFamily="34" charset="0"/>
                          <a:ea typeface="Calibri" panose="020F0502020204030204" pitchFamily="34" charset="0"/>
                          <a:cs typeface="Times New Roman" panose="02020603050405020304" pitchFamily="18" charset="0"/>
                        </a:rPr>
                        <a:t>28</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smtClean="0">
                          <a:effectLst/>
                          <a:latin typeface="+mn-lt"/>
                          <a:ea typeface="+mn-ea"/>
                          <a:cs typeface="+mn-cs"/>
                        </a:rPr>
                        <a:t>30</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smtClean="0">
                          <a:effectLst/>
                        </a:rPr>
                        <a:t>30</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smtClean="0">
                          <a:effectLst/>
                        </a:rPr>
                        <a:t>30</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c>
                  <a:txBody>
                    <a:bodyPr/>
                    <a:lstStyle/>
                    <a:p>
                      <a:pPr>
                        <a:lnSpc>
                          <a:spcPct val="107000"/>
                        </a:lnSpc>
                        <a:spcAft>
                          <a:spcPts val="800"/>
                        </a:spcAft>
                      </a:pPr>
                      <a:r>
                        <a:rPr lang="ru-RU" sz="900" dirty="0" smtClean="0">
                          <a:effectLst/>
                        </a:rPr>
                        <a:t>145</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074" marR="3074" marT="0" marB="0" anchor="ctr"/>
                </a:tc>
              </a:tr>
            </a:tbl>
          </a:graphicData>
        </a:graphic>
      </p:graphicFrame>
    </p:spTree>
    <p:extLst>
      <p:ext uri="{BB962C8B-B14F-4D97-AF65-F5344CB8AC3E}">
        <p14:creationId xmlns:p14="http://schemas.microsoft.com/office/powerpoint/2010/main" val="37481206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523220"/>
          </a:xfrm>
          <a:prstGeom prst="rect">
            <a:avLst/>
          </a:prstGeom>
        </p:spPr>
        <p:txBody>
          <a:bodyPr wrap="square">
            <a:spAutoFit/>
          </a:bodyPr>
          <a:lstStyle/>
          <a:p>
            <a:pPr algn="ctr"/>
            <a:r>
              <a:rPr lang="ru-RU" sz="2800" i="1" dirty="0" err="1" smtClean="0">
                <a:solidFill>
                  <a:schemeClr val="accent1"/>
                </a:solidFill>
              </a:rPr>
              <a:t>СаНПин</a:t>
            </a:r>
            <a:endParaRPr lang="ru-RU" sz="2800" i="1" dirty="0">
              <a:solidFill>
                <a:schemeClr val="accent1"/>
              </a:solidFill>
            </a:endParaRPr>
          </a:p>
        </p:txBody>
      </p:sp>
      <p:sp>
        <p:nvSpPr>
          <p:cNvPr id="2" name="Прямоугольник 1"/>
          <p:cNvSpPr/>
          <p:nvPr/>
        </p:nvSpPr>
        <p:spPr>
          <a:xfrm>
            <a:off x="467544" y="1166843"/>
            <a:ext cx="8280920" cy="3847207"/>
          </a:xfrm>
          <a:prstGeom prst="rect">
            <a:avLst/>
          </a:prstGeom>
        </p:spPr>
        <p:txBody>
          <a:bodyPr wrap="square">
            <a:spAutoFit/>
          </a:bodyPr>
          <a:lstStyle/>
          <a:p>
            <a:pPr algn="just"/>
            <a:endParaRPr lang="ru-RU" sz="2400" dirty="0">
              <a:latin typeface="Arial" panose="020B0604020202020204" pitchFamily="34" charset="0"/>
            </a:endParaRPr>
          </a:p>
          <a:p>
            <a:pPr algn="just"/>
            <a:r>
              <a:rPr lang="ru-RU" sz="2400" dirty="0" smtClean="0">
                <a:latin typeface="Arial" panose="020B0604020202020204" pitchFamily="34" charset="0"/>
              </a:rPr>
              <a:t>Нагрузка при 6-дневной учебной неделе:</a:t>
            </a:r>
          </a:p>
          <a:p>
            <a:pPr algn="just"/>
            <a:endParaRPr lang="ru-RU" sz="2400" dirty="0">
              <a:latin typeface="Arial" panose="020B0604020202020204" pitchFamily="34" charset="0"/>
            </a:endParaRPr>
          </a:p>
          <a:p>
            <a:pPr algn="just"/>
            <a:r>
              <a:rPr lang="ru-RU" sz="2400" dirty="0" smtClean="0">
                <a:latin typeface="Arial" panose="020B0604020202020204" pitchFamily="34" charset="0"/>
              </a:rPr>
              <a:t>5 класс- не более 32 часов;</a:t>
            </a:r>
          </a:p>
          <a:p>
            <a:pPr algn="just"/>
            <a:r>
              <a:rPr lang="ru-RU" sz="2400" dirty="0" smtClean="0">
                <a:latin typeface="Arial" panose="020B0604020202020204" pitchFamily="34" charset="0"/>
              </a:rPr>
              <a:t>6 класс – не более 33 часов;</a:t>
            </a:r>
          </a:p>
          <a:p>
            <a:pPr algn="just"/>
            <a:r>
              <a:rPr lang="ru-RU" sz="2400" dirty="0" smtClean="0">
                <a:latin typeface="Arial" panose="020B0604020202020204" pitchFamily="34" charset="0"/>
              </a:rPr>
              <a:t>7 класс – не более 35 часов;</a:t>
            </a:r>
          </a:p>
          <a:p>
            <a:pPr algn="just"/>
            <a:r>
              <a:rPr lang="ru-RU" sz="2400" dirty="0" smtClean="0">
                <a:latin typeface="Arial" panose="020B0604020202020204" pitchFamily="34" charset="0"/>
              </a:rPr>
              <a:t>8-9 классы – не более 36 часов.</a:t>
            </a:r>
          </a:p>
          <a:p>
            <a:pPr algn="just"/>
            <a:endParaRPr lang="ru-RU" sz="2400" dirty="0" smtClean="0">
              <a:latin typeface="Arial" panose="020B0604020202020204" pitchFamily="34" charset="0"/>
            </a:endParaRPr>
          </a:p>
          <a:p>
            <a:pPr algn="just"/>
            <a:endParaRPr lang="ru-RU" sz="2400" dirty="0">
              <a:latin typeface="Arial" panose="020B0604020202020204" pitchFamily="34" charset="0"/>
            </a:endParaRPr>
          </a:p>
          <a:p>
            <a:endParaRPr lang="ru-RU" sz="2800" dirty="0"/>
          </a:p>
        </p:txBody>
      </p:sp>
    </p:spTree>
    <p:extLst>
      <p:ext uri="{BB962C8B-B14F-4D97-AF65-F5344CB8AC3E}">
        <p14:creationId xmlns:p14="http://schemas.microsoft.com/office/powerpoint/2010/main" val="263641639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523220"/>
          </a:xfrm>
          <a:prstGeom prst="rect">
            <a:avLst/>
          </a:prstGeom>
        </p:spPr>
        <p:txBody>
          <a:bodyPr wrap="square">
            <a:spAutoFit/>
          </a:bodyPr>
          <a:lstStyle/>
          <a:p>
            <a:pPr algn="ctr"/>
            <a:r>
              <a:rPr lang="ru-RU" sz="2800" i="1" dirty="0" smtClean="0">
                <a:solidFill>
                  <a:schemeClr val="accent1"/>
                </a:solidFill>
              </a:rPr>
              <a:t>ФГОС ООО (приказ от 31.05.2021 № 287)</a:t>
            </a:r>
            <a:endParaRPr lang="ru-RU" sz="2800" i="1" dirty="0">
              <a:solidFill>
                <a:schemeClr val="accent1"/>
              </a:solidFill>
            </a:endParaRPr>
          </a:p>
        </p:txBody>
      </p:sp>
      <p:sp>
        <p:nvSpPr>
          <p:cNvPr id="2" name="Прямоугольник 1"/>
          <p:cNvSpPr/>
          <p:nvPr/>
        </p:nvSpPr>
        <p:spPr>
          <a:xfrm>
            <a:off x="467544" y="1166843"/>
            <a:ext cx="8280920" cy="4616648"/>
          </a:xfrm>
          <a:prstGeom prst="rect">
            <a:avLst/>
          </a:prstGeom>
        </p:spPr>
        <p:txBody>
          <a:bodyPr wrap="square">
            <a:spAutoFit/>
          </a:bodyPr>
          <a:lstStyle/>
          <a:p>
            <a:pPr algn="just"/>
            <a:r>
              <a:rPr lang="ru-RU" sz="1400" dirty="0">
                <a:latin typeface="Arial" panose="020B0604020202020204" pitchFamily="34" charset="0"/>
              </a:rPr>
              <a:t>Учебный предмет "Математика" предметной области "Математика и информатика" включает в себя учебные курсы "Алгебра", "Геометрия", "Вероятность и статистика".</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Учебный </a:t>
            </a:r>
            <a:r>
              <a:rPr lang="ru-RU" sz="1400" dirty="0">
                <a:latin typeface="Arial" panose="020B0604020202020204" pitchFamily="34" charset="0"/>
              </a:rPr>
              <a:t>предмет "История" предметной области "Общественно-научные предметы" включает в себя учебные курсы "История России" и "Всеобщая история".</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Для </a:t>
            </a:r>
            <a:r>
              <a:rPr lang="ru-RU" sz="1400" dirty="0">
                <a:latin typeface="Arial" panose="020B0604020202020204" pitchFamily="34" charset="0"/>
              </a:rPr>
              <a:t>Организаций, в которых языком образования является русский язык, изучение родного языка и родной литературы из числа языков народов Российской Федерации, государственных языков республик Российской Федерации осуществляется при наличии возможностей Организации и по заявлению обучающихся, родителей (законных представителей) несовершеннолетних обучающихся.</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Изучение </a:t>
            </a:r>
            <a:r>
              <a:rPr lang="ru-RU" sz="1400" dirty="0">
                <a:latin typeface="Arial" panose="020B0604020202020204" pitchFamily="34" charset="0"/>
              </a:rPr>
              <a:t>второго иностранного языка из перечня, предлагаемого Организацией, осуществляется по заявлению обучающихся, родителей (законных представителей) несовершеннолетних обучающихся и при наличии в Организации необходимых условий.</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Изучение </a:t>
            </a:r>
            <a:r>
              <a:rPr lang="ru-RU" sz="1400" dirty="0">
                <a:latin typeface="Arial" panose="020B0604020202020204" pitchFamily="34" charset="0"/>
              </a:rPr>
              <a:t>учебного предмета "Основы духовно-нравственной культуры народов России" вводится поэтапно, учебный предмет преподается с 5 по 9 класс, начиная с 2023/24 учебного года.</a:t>
            </a:r>
          </a:p>
          <a:p>
            <a:pPr algn="just"/>
            <a:endParaRPr lang="ru-RU" sz="1400" dirty="0" smtClean="0">
              <a:latin typeface="Arial" panose="020B0604020202020204" pitchFamily="34" charset="0"/>
            </a:endParaRPr>
          </a:p>
          <a:p>
            <a:r>
              <a:rPr lang="ru-RU" sz="1400" dirty="0" smtClean="0">
                <a:solidFill>
                  <a:schemeClr val="accent5">
                    <a:lumMod val="75000"/>
                  </a:schemeClr>
                </a:solidFill>
              </a:rPr>
              <a:t>.</a:t>
            </a:r>
            <a:endParaRPr lang="ru-RU" sz="1400" dirty="0"/>
          </a:p>
        </p:txBody>
      </p:sp>
    </p:spTree>
    <p:extLst>
      <p:ext uri="{BB962C8B-B14F-4D97-AF65-F5344CB8AC3E}">
        <p14:creationId xmlns:p14="http://schemas.microsoft.com/office/powerpoint/2010/main" val="96514684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47664" y="116632"/>
            <a:ext cx="6480720" cy="369332"/>
          </a:xfrm>
          <a:prstGeom prst="rect">
            <a:avLst/>
          </a:prstGeom>
          <a:noFill/>
        </p:spPr>
        <p:txBody>
          <a:bodyPr wrap="square" rtlCol="0">
            <a:spAutoFit/>
          </a:bodyPr>
          <a:lstStyle/>
          <a:p>
            <a:r>
              <a:rPr lang="ru-RU" dirty="0" smtClean="0"/>
              <a:t>Учебный план (пример)</a:t>
            </a:r>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1186795599"/>
              </p:ext>
            </p:extLst>
          </p:nvPr>
        </p:nvGraphicFramePr>
        <p:xfrm>
          <a:off x="755576" y="836712"/>
          <a:ext cx="7920880" cy="5400602"/>
        </p:xfrm>
        <a:graphic>
          <a:graphicData uri="http://schemas.openxmlformats.org/drawingml/2006/table">
            <a:tbl>
              <a:tblPr>
                <a:tableStyleId>{5C22544A-7EE6-4342-B048-85BDC9FD1C3A}</a:tableStyleId>
              </a:tblPr>
              <a:tblGrid>
                <a:gridCol w="4684321"/>
                <a:gridCol w="528113"/>
                <a:gridCol w="531425"/>
                <a:gridCol w="531425"/>
                <a:gridCol w="531425"/>
                <a:gridCol w="528113"/>
                <a:gridCol w="586058"/>
              </a:tblGrid>
              <a:tr h="1063785">
                <a:tc>
                  <a:txBody>
                    <a:bodyPr/>
                    <a:lstStyle/>
                    <a:p>
                      <a:pPr>
                        <a:lnSpc>
                          <a:spcPct val="107000"/>
                        </a:lnSpc>
                        <a:spcAft>
                          <a:spcPts val="800"/>
                        </a:spcAft>
                      </a:pPr>
                      <a:r>
                        <a:rPr lang="ru-RU" sz="1600" dirty="0">
                          <a:effectLst/>
                        </a:rPr>
                        <a:t>Часть, формируемая участниками образовательных отношений:</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554195">
                <a:tc>
                  <a:txBody>
                    <a:bodyPr/>
                    <a:lstStyle/>
                    <a:p>
                      <a:pPr>
                        <a:lnSpc>
                          <a:spcPct val="107000"/>
                        </a:lnSpc>
                        <a:spcAft>
                          <a:spcPts val="800"/>
                        </a:spcAft>
                      </a:pPr>
                      <a:r>
                        <a:rPr lang="ru-RU" sz="1600" dirty="0">
                          <a:effectLst/>
                        </a:rPr>
                        <a:t>Учебные курсы</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dirty="0">
                          <a:effectLst/>
                          <a:latin typeface="+mn-lt"/>
                          <a:ea typeface="+mn-ea"/>
                          <a:cs typeface="+mn-cs"/>
                        </a:rPr>
                        <a:t>2</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dirty="0">
                          <a:effectLst/>
                          <a:latin typeface="+mn-lt"/>
                          <a:ea typeface="+mn-ea"/>
                          <a:cs typeface="+mn-cs"/>
                        </a:rPr>
                        <a:t>2</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dirty="0">
                          <a:effectLst/>
                          <a:latin typeface="+mn-lt"/>
                          <a:ea typeface="+mn-ea"/>
                          <a:cs typeface="+mn-cs"/>
                        </a:rPr>
                        <a:t>2</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dirty="0">
                          <a:effectLst/>
                          <a:latin typeface="+mn-lt"/>
                          <a:ea typeface="+mn-ea"/>
                          <a:cs typeface="+mn-cs"/>
                        </a:rPr>
                        <a:t>3</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dirty="0">
                          <a:effectLst/>
                          <a:latin typeface="+mn-lt"/>
                          <a:ea typeface="+mn-ea"/>
                          <a:cs typeface="+mn-cs"/>
                        </a:rPr>
                        <a:t>3</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dirty="0" smtClean="0">
                          <a:effectLst/>
                          <a:latin typeface="+mn-lt"/>
                          <a:ea typeface="+mn-ea"/>
                          <a:cs typeface="+mn-cs"/>
                        </a:rPr>
                        <a:t>12</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554195">
                <a:tc>
                  <a:txBody>
                    <a:bodyPr/>
                    <a:lstStyle/>
                    <a:p>
                      <a:pPr>
                        <a:lnSpc>
                          <a:spcPct val="107000"/>
                        </a:lnSpc>
                        <a:spcAft>
                          <a:spcPts val="800"/>
                        </a:spcAft>
                      </a:pPr>
                      <a:r>
                        <a:rPr lang="ru-RU" sz="1600">
                          <a:effectLst/>
                        </a:rPr>
                        <a:t>Учебные курсы внеурочной деятельности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До 10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До 10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До 10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dirty="0">
                          <a:effectLst/>
                        </a:rPr>
                        <a:t>До 10</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До 10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До 50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554195">
                <a:tc>
                  <a:txBody>
                    <a:bodyPr/>
                    <a:lstStyle/>
                    <a:p>
                      <a:pPr>
                        <a:lnSpc>
                          <a:spcPct val="107000"/>
                        </a:lnSpc>
                        <a:spcAft>
                          <a:spcPts val="800"/>
                        </a:spcAft>
                      </a:pPr>
                      <a:r>
                        <a:rPr lang="ru-RU" sz="1600">
                          <a:effectLst/>
                        </a:rPr>
                        <a:t>Учебные недели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34</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34</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34</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34</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dirty="0">
                          <a:effectLst/>
                        </a:rPr>
                        <a:t>34</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dirty="0">
                          <a:effectLst/>
                        </a:rPr>
                        <a:t>34</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1063785">
                <a:tc>
                  <a:txBody>
                    <a:bodyPr/>
                    <a:lstStyle/>
                    <a:p>
                      <a:pPr>
                        <a:lnSpc>
                          <a:spcPct val="107000"/>
                        </a:lnSpc>
                        <a:spcAft>
                          <a:spcPts val="800"/>
                        </a:spcAft>
                      </a:pPr>
                      <a:r>
                        <a:rPr lang="ru-RU" sz="1600">
                          <a:effectLst/>
                        </a:rPr>
                        <a:t>Всего часов (без учета курсов внеурочной деятельности)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986</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1020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1088</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1122</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a:effectLst/>
                        </a:rPr>
                        <a:t>1122</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600" dirty="0">
                          <a:effectLst/>
                        </a:rPr>
                        <a:t>5338</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1610447">
                <a:tc>
                  <a:txBody>
                    <a:bodyPr/>
                    <a:lstStyle/>
                    <a:p>
                      <a:pPr>
                        <a:lnSpc>
                          <a:spcPct val="107000"/>
                        </a:lnSpc>
                        <a:spcAft>
                          <a:spcPts val="800"/>
                        </a:spcAft>
                      </a:pPr>
                      <a:r>
                        <a:rPr lang="ru-RU" sz="1600">
                          <a:effectLst/>
                        </a:rPr>
                        <a:t>Максимально допустимая недельная нагрузка (при 5-дневной неделе) в соответствии с действующими санитарными правилами и нормами (без вн.д.)</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600">
                          <a:effectLst/>
                        </a:rPr>
                        <a:t>29</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600">
                          <a:effectLst/>
                        </a:rPr>
                        <a:t>30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600">
                          <a:effectLst/>
                        </a:rPr>
                        <a:t>32</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600">
                          <a:effectLst/>
                        </a:rPr>
                        <a:t>33</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600">
                          <a:effectLst/>
                        </a:rPr>
                        <a:t>33</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600" dirty="0">
                          <a:effectLst/>
                        </a:rPr>
                        <a:t>157</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r>
            </a:tbl>
          </a:graphicData>
        </a:graphic>
      </p:graphicFrame>
    </p:spTree>
    <p:extLst>
      <p:ext uri="{BB962C8B-B14F-4D97-AF65-F5344CB8AC3E}">
        <p14:creationId xmlns:p14="http://schemas.microsoft.com/office/powerpoint/2010/main" val="33972160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954107"/>
          </a:xfrm>
          <a:prstGeom prst="rect">
            <a:avLst/>
          </a:prstGeom>
        </p:spPr>
        <p:txBody>
          <a:bodyPr wrap="square">
            <a:spAutoFit/>
          </a:bodyPr>
          <a:lstStyle/>
          <a:p>
            <a:pPr algn="ctr"/>
            <a:r>
              <a:rPr lang="ru-RU" sz="2800" i="1" dirty="0" smtClean="0">
                <a:solidFill>
                  <a:schemeClr val="accent1"/>
                </a:solidFill>
              </a:rPr>
              <a:t>Письма </a:t>
            </a:r>
            <a:r>
              <a:rPr lang="ru-RU" sz="2800" i="1" dirty="0" err="1" smtClean="0">
                <a:solidFill>
                  <a:schemeClr val="accent1"/>
                </a:solidFill>
              </a:rPr>
              <a:t>Минпросвщения</a:t>
            </a:r>
            <a:r>
              <a:rPr lang="ru-RU" sz="2800" i="1" dirty="0" smtClean="0">
                <a:solidFill>
                  <a:schemeClr val="accent1"/>
                </a:solidFill>
              </a:rPr>
              <a:t> РФ</a:t>
            </a:r>
          </a:p>
          <a:p>
            <a:pPr algn="ctr"/>
            <a:r>
              <a:rPr lang="ru-RU" sz="2800" i="1" dirty="0" smtClean="0">
                <a:solidFill>
                  <a:schemeClr val="accent1"/>
                </a:solidFill>
              </a:rPr>
              <a:t> по организации внеурочной деятельности</a:t>
            </a:r>
            <a:endParaRPr lang="ru-RU" sz="2800" i="1" dirty="0">
              <a:solidFill>
                <a:schemeClr val="accent1"/>
              </a:solidFill>
            </a:endParaRPr>
          </a:p>
        </p:txBody>
      </p:sp>
      <p:sp>
        <p:nvSpPr>
          <p:cNvPr id="2" name="Прямоугольник 1"/>
          <p:cNvSpPr/>
          <p:nvPr/>
        </p:nvSpPr>
        <p:spPr>
          <a:xfrm>
            <a:off x="467544" y="1772816"/>
            <a:ext cx="8280920" cy="3693319"/>
          </a:xfrm>
          <a:prstGeom prst="rect">
            <a:avLst/>
          </a:prstGeom>
        </p:spPr>
        <p:txBody>
          <a:bodyPr wrap="square">
            <a:spAutoFit/>
          </a:bodyPr>
          <a:lstStyle/>
          <a:p>
            <a:pPr algn="just"/>
            <a:r>
              <a:rPr lang="ru-RU" sz="2000" dirty="0" smtClean="0">
                <a:latin typeface="Arial" panose="020B0604020202020204" pitchFamily="34" charset="0"/>
              </a:rPr>
              <a:t>Письмо </a:t>
            </a:r>
            <a:r>
              <a:rPr lang="ru-RU" sz="2000" dirty="0" err="1" smtClean="0">
                <a:latin typeface="Arial" panose="020B0604020202020204" pitchFamily="34" charset="0"/>
              </a:rPr>
              <a:t>Минпросвещения</a:t>
            </a:r>
            <a:r>
              <a:rPr lang="ru-RU" sz="2000" dirty="0" smtClean="0">
                <a:latin typeface="Arial" panose="020B0604020202020204" pitchFamily="34" charset="0"/>
              </a:rPr>
              <a:t> РФ от 05.07.2022 № ТВ 1290/03 «О направлении методических рекомендаций» (Информационно-методическое письмо об организации внеурочной деятельности в рамках реализации обновленных федеральных государственных образовательных стандартов начального общего и основного общего образования);</a:t>
            </a:r>
          </a:p>
          <a:p>
            <a:pPr algn="just"/>
            <a:endParaRPr lang="ru-RU" sz="2000" dirty="0">
              <a:latin typeface="Arial" panose="020B0604020202020204" pitchFamily="34" charset="0"/>
            </a:endParaRPr>
          </a:p>
          <a:p>
            <a:pPr algn="just"/>
            <a:r>
              <a:rPr lang="ru-RU" sz="2000" dirty="0" smtClean="0">
                <a:latin typeface="Arial" panose="020B0604020202020204" pitchFamily="34" charset="0"/>
              </a:rPr>
              <a:t>Письмо </a:t>
            </a:r>
            <a:r>
              <a:rPr lang="ru-RU" sz="2000" dirty="0" err="1" smtClean="0">
                <a:latin typeface="Arial" panose="020B0604020202020204" pitchFamily="34" charset="0"/>
              </a:rPr>
              <a:t>Минпросвещения</a:t>
            </a:r>
            <a:r>
              <a:rPr lang="ru-RU" sz="2000" dirty="0" smtClean="0">
                <a:latin typeface="Arial" panose="020B0604020202020204" pitchFamily="34" charset="0"/>
              </a:rPr>
              <a:t> РФ от 15.08.2022 № 03-1190 «О направлении методических рекомендаций (Методические рекомендации по реализации цикла внеурочных занятий «Разговоры о важном» </a:t>
            </a:r>
          </a:p>
          <a:p>
            <a:endParaRPr lang="ru-RU" sz="1400" dirty="0"/>
          </a:p>
        </p:txBody>
      </p:sp>
    </p:spTree>
    <p:extLst>
      <p:ext uri="{BB962C8B-B14F-4D97-AF65-F5344CB8AC3E}">
        <p14:creationId xmlns:p14="http://schemas.microsoft.com/office/powerpoint/2010/main" val="105432212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954107"/>
          </a:xfrm>
          <a:prstGeom prst="rect">
            <a:avLst/>
          </a:prstGeom>
        </p:spPr>
        <p:txBody>
          <a:bodyPr wrap="square">
            <a:spAutoFit/>
          </a:bodyPr>
          <a:lstStyle/>
          <a:p>
            <a:pPr lvl="0" algn="ctr"/>
            <a:r>
              <a:rPr lang="ru-RU" sz="2800" i="1" dirty="0" smtClean="0">
                <a:solidFill>
                  <a:schemeClr val="accent1"/>
                </a:solidFill>
              </a:rPr>
              <a:t>ФГОС </a:t>
            </a:r>
            <a:r>
              <a:rPr lang="ru-RU" sz="2800" i="1" dirty="0" smtClean="0">
                <a:solidFill>
                  <a:srgbClr val="90C226"/>
                </a:solidFill>
              </a:rPr>
              <a:t>(</a:t>
            </a:r>
            <a:r>
              <a:rPr lang="ru-RU" sz="2800" i="1" dirty="0">
                <a:solidFill>
                  <a:srgbClr val="90C226"/>
                </a:solidFill>
              </a:rPr>
              <a:t>приказ от 31.05.2021 № 287)</a:t>
            </a:r>
          </a:p>
          <a:p>
            <a:pPr algn="ctr"/>
            <a:endParaRPr lang="ru-RU" sz="2800" i="1" dirty="0">
              <a:solidFill>
                <a:schemeClr val="accent1"/>
              </a:solidFill>
            </a:endParaRPr>
          </a:p>
        </p:txBody>
      </p:sp>
      <p:sp>
        <p:nvSpPr>
          <p:cNvPr id="2" name="Прямоугольник 1"/>
          <p:cNvSpPr/>
          <p:nvPr/>
        </p:nvSpPr>
        <p:spPr>
          <a:xfrm>
            <a:off x="467544" y="1772816"/>
            <a:ext cx="8280920" cy="4555093"/>
          </a:xfrm>
          <a:prstGeom prst="rect">
            <a:avLst/>
          </a:prstGeom>
        </p:spPr>
        <p:txBody>
          <a:bodyPr wrap="square">
            <a:spAutoFit/>
          </a:bodyPr>
          <a:lstStyle/>
          <a:p>
            <a:pPr algn="just"/>
            <a:r>
              <a:rPr lang="ru-RU" sz="1600" dirty="0">
                <a:latin typeface="Arial" panose="020B0604020202020204" pitchFamily="34" charset="0"/>
              </a:rPr>
              <a:t>Объем обязательной части программы основного общего образования составляет 70%, а объем части, формируемой участниками образовательных отношений из перечня, предлагаемого Организацией, - 30% от общего объема программы основного общего образования, реализуемой в соответствии с требованиями к организации образовательного процесса к учебной нагрузке при 5-дневной (или 6-дневной) учебной неделе, </a:t>
            </a:r>
            <a:r>
              <a:rPr lang="ru-RU" sz="1600" dirty="0" smtClean="0">
                <a:latin typeface="Arial" panose="020B0604020202020204" pitchFamily="34" charset="0"/>
              </a:rPr>
              <a:t>предусмотренными </a:t>
            </a:r>
            <a:r>
              <a:rPr lang="ru-RU" sz="1600" dirty="0" err="1" smtClean="0">
                <a:latin typeface="Arial" panose="020B0604020202020204" pitchFamily="34" charset="0"/>
              </a:rPr>
              <a:t>СаНПин</a:t>
            </a:r>
            <a:r>
              <a:rPr lang="ru-RU" sz="1600" dirty="0" smtClean="0">
                <a:latin typeface="Arial" panose="020B0604020202020204" pitchFamily="34" charset="0"/>
              </a:rPr>
              <a:t>.</a:t>
            </a:r>
          </a:p>
          <a:p>
            <a:pPr algn="just"/>
            <a:endParaRPr lang="ru-RU" sz="1600" dirty="0">
              <a:latin typeface="Arial" panose="020B0604020202020204" pitchFamily="34" charset="0"/>
            </a:endParaRPr>
          </a:p>
          <a:p>
            <a:pPr algn="just"/>
            <a:r>
              <a:rPr lang="ru-RU" sz="1600" dirty="0">
                <a:latin typeface="Arial" panose="020B0604020202020204" pitchFamily="34" charset="0"/>
              </a:rPr>
              <a:t>В целях обеспечения индивидуальных потребностей обучающихся часть учебного плана, формируемая участниками образовательных отношений из перечня, предлагаемого Организацией, включает учебные предметы, учебные курсы (в том числе внеурочной деятельности), учебные модули по выбору обучающихся, родителей (законных представителей) несовершеннолетних обучающихся, в том числе предусматривающие углубленное изучение учебных предметов, с целью удовлетворения различных интересов обучающихся, потребностей в физическом развитии и совершенствовании, а также учитывающие этнокультурные интересы, особые образовательные потребности обучающихся с ОВЗ.</a:t>
            </a:r>
          </a:p>
          <a:p>
            <a:pPr algn="just"/>
            <a:endParaRPr lang="ru-RU" sz="2000" dirty="0">
              <a:latin typeface="Arial" panose="020B0604020202020204" pitchFamily="34" charset="0"/>
            </a:endParaRPr>
          </a:p>
          <a:p>
            <a:endParaRPr lang="ru-RU" sz="1400" dirty="0"/>
          </a:p>
        </p:txBody>
      </p:sp>
    </p:spTree>
    <p:extLst>
      <p:ext uri="{BB962C8B-B14F-4D97-AF65-F5344CB8AC3E}">
        <p14:creationId xmlns:p14="http://schemas.microsoft.com/office/powerpoint/2010/main" val="24208995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47664" y="116632"/>
            <a:ext cx="6480720" cy="369332"/>
          </a:xfrm>
          <a:prstGeom prst="rect">
            <a:avLst/>
          </a:prstGeom>
          <a:noFill/>
        </p:spPr>
        <p:txBody>
          <a:bodyPr wrap="square" rtlCol="0">
            <a:spAutoFit/>
          </a:bodyPr>
          <a:lstStyle/>
          <a:p>
            <a:r>
              <a:rPr lang="ru-RU" dirty="0" smtClean="0"/>
              <a:t>Учебный план (пример)</a:t>
            </a:r>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1364776840"/>
              </p:ext>
            </p:extLst>
          </p:nvPr>
        </p:nvGraphicFramePr>
        <p:xfrm>
          <a:off x="611560" y="485964"/>
          <a:ext cx="7992888" cy="6255407"/>
        </p:xfrm>
        <a:graphic>
          <a:graphicData uri="http://schemas.openxmlformats.org/drawingml/2006/table">
            <a:tbl>
              <a:tblPr>
                <a:tableStyleId>{5C22544A-7EE6-4342-B048-85BDC9FD1C3A}</a:tableStyleId>
              </a:tblPr>
              <a:tblGrid>
                <a:gridCol w="4726905"/>
                <a:gridCol w="532915"/>
                <a:gridCol w="536256"/>
                <a:gridCol w="536256"/>
                <a:gridCol w="536256"/>
                <a:gridCol w="532915"/>
                <a:gridCol w="591385"/>
              </a:tblGrid>
              <a:tr h="717072">
                <a:tc>
                  <a:txBody>
                    <a:bodyPr/>
                    <a:lstStyle/>
                    <a:p>
                      <a:pPr>
                        <a:lnSpc>
                          <a:spcPct val="107000"/>
                        </a:lnSpc>
                        <a:spcAft>
                          <a:spcPts val="800"/>
                        </a:spcAft>
                      </a:pPr>
                      <a:r>
                        <a:rPr lang="ru-RU" sz="1400" dirty="0">
                          <a:effectLst/>
                        </a:rPr>
                        <a:t>Часть, формируемая участниками образовательных отношений:</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373570">
                <a:tc>
                  <a:txBody>
                    <a:bodyPr/>
                    <a:lstStyle/>
                    <a:p>
                      <a:pPr>
                        <a:lnSpc>
                          <a:spcPct val="107000"/>
                        </a:lnSpc>
                        <a:spcAft>
                          <a:spcPts val="800"/>
                        </a:spcAft>
                      </a:pPr>
                      <a:r>
                        <a:rPr lang="ru-RU" sz="1400" dirty="0">
                          <a:effectLst/>
                        </a:rPr>
                        <a:t>Учебные курсы:</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latin typeface="+mn-lt"/>
                          <a:ea typeface="+mn-ea"/>
                          <a:cs typeface="+mn-cs"/>
                        </a:rPr>
                        <a:t>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latin typeface="+mn-lt"/>
                          <a:ea typeface="+mn-ea"/>
                          <a:cs typeface="+mn-cs"/>
                        </a:rPr>
                        <a:t>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latin typeface="+mn-lt"/>
                          <a:ea typeface="+mn-ea"/>
                          <a:cs typeface="+mn-cs"/>
                        </a:rPr>
                        <a:t>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smtClean="0">
                          <a:effectLst/>
                          <a:latin typeface="Calibri" panose="020F0502020204030204" pitchFamily="34" charset="0"/>
                          <a:ea typeface="Calibri" panose="020F0502020204030204" pitchFamily="34" charset="0"/>
                          <a:cs typeface="Times New Roman" panose="02020603050405020304" pitchFamily="18" charset="0"/>
                        </a:rPr>
                        <a:t>3</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latin typeface="+mn-lt"/>
                          <a:ea typeface="+mn-ea"/>
                          <a:cs typeface="+mn-cs"/>
                        </a:rPr>
                        <a:t>3</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smtClean="0">
                          <a:effectLst/>
                          <a:latin typeface="Calibri" panose="020F0502020204030204" pitchFamily="34" charset="0"/>
                          <a:ea typeface="Calibri" panose="020F0502020204030204" pitchFamily="34" charset="0"/>
                          <a:cs typeface="Times New Roman" panose="02020603050405020304" pitchFamily="18" charset="0"/>
                        </a:rPr>
                        <a:t>12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373570">
                <a:tc>
                  <a:txBody>
                    <a:bodyPr/>
                    <a:lstStyle/>
                    <a:p>
                      <a:pPr marL="342900" lvl="0" indent="-342900">
                        <a:lnSpc>
                          <a:spcPct val="107000"/>
                        </a:lnSpc>
                        <a:spcAft>
                          <a:spcPts val="800"/>
                        </a:spcAft>
                        <a:buFont typeface="+mj-lt"/>
                        <a:buAutoNum type="arabicParenR"/>
                      </a:pPr>
                      <a:r>
                        <a:rPr lang="ru-RU" sz="1400" baseline="0" dirty="0" smtClean="0">
                          <a:effectLst/>
                          <a:latin typeface="Calibri" panose="020F0502020204030204" pitchFamily="34" charset="0"/>
                          <a:ea typeface="Calibri" panose="020F0502020204030204" pitchFamily="34" charset="0"/>
                          <a:cs typeface="Times New Roman" panose="02020603050405020304" pitchFamily="18" charset="0"/>
                        </a:rPr>
                        <a:t>Орфография </a:t>
                      </a:r>
                      <a:r>
                        <a:rPr lang="ru-RU" sz="1100" baseline="0" dirty="0" smtClean="0">
                          <a:effectLst/>
                          <a:latin typeface="Calibri" panose="020F0502020204030204" pitchFamily="34" charset="0"/>
                          <a:ea typeface="Calibri" panose="020F0502020204030204" pitchFamily="34" charset="0"/>
                          <a:cs typeface="Times New Roman" panose="02020603050405020304" pitchFamily="18" charset="0"/>
                        </a:rPr>
                        <a:t>(учебный предмет «Русский язык)</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latin typeface="+mn-lt"/>
                          <a:ea typeface="+mn-ea"/>
                          <a:cs typeface="+mn-cs"/>
                        </a:rPr>
                        <a:t>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373570">
                <a:tc>
                  <a:txBody>
                    <a:bodyPr/>
                    <a:lstStyle/>
                    <a:p>
                      <a:pPr>
                        <a:lnSpc>
                          <a:spcPct val="107000"/>
                        </a:lnSpc>
                        <a:spcAft>
                          <a:spcPts val="800"/>
                        </a:spcAft>
                      </a:pPr>
                      <a:r>
                        <a:rPr lang="ru-RU" sz="1400" dirty="0" smtClean="0">
                          <a:effectLst/>
                        </a:rPr>
                        <a:t>Учебные </a:t>
                      </a:r>
                      <a:r>
                        <a:rPr lang="ru-RU" sz="1400" dirty="0">
                          <a:effectLst/>
                        </a:rPr>
                        <a:t>курсы внеурочной деятельности: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До 10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До 10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До 10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До 10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До 10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До 50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373570">
                <a:tc>
                  <a:txBody>
                    <a:bodyPr/>
                    <a:lstStyle/>
                    <a:p>
                      <a:pPr marL="342900" lvl="0" indent="-342900">
                        <a:lnSpc>
                          <a:spcPct val="107000"/>
                        </a:lnSpc>
                        <a:spcAft>
                          <a:spcPts val="800"/>
                        </a:spcAft>
                        <a:buFont typeface="+mj-lt"/>
                        <a:buAutoNum type="arabicParenR"/>
                      </a:pPr>
                      <a:r>
                        <a:rPr lang="ru-RU" sz="1400">
                          <a:effectLst/>
                        </a:rPr>
                        <a:t>Разговоры о важном</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5</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373570">
                <a:tc>
                  <a:txBody>
                    <a:bodyPr/>
                    <a:lstStyle/>
                    <a:p>
                      <a:pPr marL="342900" lvl="0" indent="-342900">
                        <a:lnSpc>
                          <a:spcPct val="107000"/>
                        </a:lnSpc>
                        <a:spcAft>
                          <a:spcPts val="800"/>
                        </a:spcAft>
                        <a:buFont typeface="+mj-lt"/>
                        <a:buAutoNum type="arabicParenR"/>
                      </a:pPr>
                      <a:r>
                        <a:rPr lang="ru-RU" sz="1400" dirty="0">
                          <a:effectLst/>
                        </a:rPr>
                        <a:t>Юный эколог</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latin typeface="+mn-lt"/>
                          <a:ea typeface="+mn-ea"/>
                          <a:cs typeface="+mn-cs"/>
                        </a:rPr>
                        <a:t>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373570">
                <a:tc>
                  <a:txBody>
                    <a:bodyPr/>
                    <a:lstStyle/>
                    <a:p>
                      <a:pPr marL="342900" lvl="0" indent="-342900">
                        <a:lnSpc>
                          <a:spcPct val="107000"/>
                        </a:lnSpc>
                        <a:spcAft>
                          <a:spcPts val="800"/>
                        </a:spcAft>
                        <a:buFont typeface="+mj-lt"/>
                        <a:buAutoNum type="arabicParenR"/>
                      </a:pPr>
                      <a:r>
                        <a:rPr lang="ru-RU" sz="1400" dirty="0">
                          <a:effectLst/>
                        </a:rPr>
                        <a:t>Основы предпринимательства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latin typeface="+mn-lt"/>
                          <a:ea typeface="+mn-ea"/>
                          <a:cs typeface="+mn-cs"/>
                        </a:rPr>
                        <a:t>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373570">
                <a:tc>
                  <a:txBody>
                    <a:bodyPr/>
                    <a:lstStyle/>
                    <a:p>
                      <a:pPr marL="342900" lvl="0" indent="-342900">
                        <a:lnSpc>
                          <a:spcPct val="107000"/>
                        </a:lnSpc>
                        <a:spcAft>
                          <a:spcPts val="800"/>
                        </a:spcAft>
                        <a:buFont typeface="+mj-lt"/>
                        <a:buAutoNum type="arabicParenR"/>
                      </a:pPr>
                      <a:r>
                        <a:rPr lang="ru-RU" sz="1400">
                          <a:effectLst/>
                        </a:rPr>
                        <a:t>Финансовая грамотность</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latin typeface="+mn-lt"/>
                          <a:ea typeface="+mn-ea"/>
                          <a:cs typeface="+mn-cs"/>
                        </a:rPr>
                        <a:t>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latin typeface="+mn-lt"/>
                          <a:ea typeface="+mn-ea"/>
                          <a:cs typeface="+mn-cs"/>
                        </a:rPr>
                        <a:t>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373570">
                <a:tc>
                  <a:txBody>
                    <a:bodyPr/>
                    <a:lstStyle/>
                    <a:p>
                      <a:pPr marL="342900" lvl="0" indent="-342900">
                        <a:lnSpc>
                          <a:spcPct val="107000"/>
                        </a:lnSpc>
                        <a:spcAft>
                          <a:spcPts val="800"/>
                        </a:spcAft>
                        <a:buFont typeface="+mj-lt"/>
                        <a:buAutoNum type="arabicParenR"/>
                      </a:pPr>
                      <a:r>
                        <a:rPr lang="ru-RU" sz="1400">
                          <a:effectLst/>
                        </a:rPr>
                        <a:t>Музыкальный театр</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373570">
                <a:tc>
                  <a:txBody>
                    <a:bodyPr/>
                    <a:lstStyle/>
                    <a:p>
                      <a:pPr marL="342900" lvl="0" indent="-342900">
                        <a:lnSpc>
                          <a:spcPct val="107000"/>
                        </a:lnSpc>
                        <a:spcAft>
                          <a:spcPts val="800"/>
                        </a:spcAft>
                        <a:buFont typeface="+mj-lt"/>
                        <a:buAutoNum type="arabicParenR"/>
                      </a:pPr>
                      <a:r>
                        <a:rPr lang="ru-RU" sz="1400">
                          <a:effectLst/>
                        </a:rPr>
                        <a:t>Юнармеец</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373570">
                <a:tc>
                  <a:txBody>
                    <a:bodyPr/>
                    <a:lstStyle/>
                    <a:p>
                      <a:pPr>
                        <a:lnSpc>
                          <a:spcPct val="107000"/>
                        </a:lnSpc>
                        <a:spcAft>
                          <a:spcPts val="800"/>
                        </a:spcAft>
                      </a:pPr>
                      <a:r>
                        <a:rPr lang="ru-RU" sz="1400">
                          <a:effectLst/>
                        </a:rPr>
                        <a:t>Учебные недели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34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34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34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34</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34</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34</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717072">
                <a:tc>
                  <a:txBody>
                    <a:bodyPr/>
                    <a:lstStyle/>
                    <a:p>
                      <a:pPr>
                        <a:lnSpc>
                          <a:spcPct val="107000"/>
                        </a:lnSpc>
                        <a:spcAft>
                          <a:spcPts val="800"/>
                        </a:spcAft>
                      </a:pPr>
                      <a:r>
                        <a:rPr lang="ru-RU" sz="1400">
                          <a:effectLst/>
                        </a:rPr>
                        <a:t>Всего часов (без учета курсов внеурочной деятельности)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986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1020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1088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a:effectLst/>
                        </a:rPr>
                        <a:t>1122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1122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nSpc>
                          <a:spcPct val="107000"/>
                        </a:lnSpc>
                        <a:spcAft>
                          <a:spcPts val="800"/>
                        </a:spcAft>
                      </a:pPr>
                      <a:r>
                        <a:rPr lang="ru-RU" sz="1400" dirty="0">
                          <a:effectLst/>
                        </a:rPr>
                        <a:t>5338</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r>
              <a:tr h="1085563">
                <a:tc>
                  <a:txBody>
                    <a:bodyPr/>
                    <a:lstStyle/>
                    <a:p>
                      <a:pPr>
                        <a:lnSpc>
                          <a:spcPct val="107000"/>
                        </a:lnSpc>
                        <a:spcAft>
                          <a:spcPts val="800"/>
                        </a:spcAft>
                      </a:pPr>
                      <a:r>
                        <a:rPr lang="ru-RU" sz="1400">
                          <a:effectLst/>
                        </a:rPr>
                        <a:t>Максимально допустимая недельная нагрузка (при 5-дневной неделе) в соответствии с действующими санитарными правилами и нормами (без вн.д.)</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400" dirty="0">
                          <a:effectLst/>
                        </a:rPr>
                        <a:t>29</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400">
                          <a:effectLst/>
                        </a:rPr>
                        <a:t>30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400">
                          <a:effectLst/>
                        </a:rPr>
                        <a:t>32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400">
                          <a:effectLst/>
                        </a:rPr>
                        <a:t>33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400" dirty="0">
                          <a:effectLst/>
                        </a:rPr>
                        <a:t>33</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nSpc>
                          <a:spcPct val="107000"/>
                        </a:lnSpc>
                        <a:spcAft>
                          <a:spcPts val="800"/>
                        </a:spcAft>
                      </a:pPr>
                      <a:r>
                        <a:rPr lang="ru-RU" sz="1400" dirty="0">
                          <a:effectLst/>
                        </a:rPr>
                        <a:t>157</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r>
            </a:tbl>
          </a:graphicData>
        </a:graphic>
      </p:graphicFrame>
    </p:spTree>
    <p:extLst>
      <p:ext uri="{BB962C8B-B14F-4D97-AF65-F5344CB8AC3E}">
        <p14:creationId xmlns:p14="http://schemas.microsoft.com/office/powerpoint/2010/main" val="1509633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НПА</a:t>
            </a:r>
            <a:endParaRPr lang="ru-RU" dirty="0"/>
          </a:p>
        </p:txBody>
      </p:sp>
      <p:sp>
        <p:nvSpPr>
          <p:cNvPr id="3" name="Содержимое 2"/>
          <p:cNvSpPr>
            <a:spLocks noGrp="1"/>
          </p:cNvSpPr>
          <p:nvPr>
            <p:ph idx="1"/>
          </p:nvPr>
        </p:nvSpPr>
        <p:spPr>
          <a:xfrm>
            <a:off x="609599" y="1484784"/>
            <a:ext cx="6347714" cy="4556579"/>
          </a:xfrm>
        </p:spPr>
        <p:txBody>
          <a:bodyPr>
            <a:normAutofit fontScale="85000" lnSpcReduction="10000"/>
          </a:bodyPr>
          <a:lstStyle/>
          <a:p>
            <a:pPr marL="304747" indent="-304747" algn="just" defTabSz="1218987">
              <a:spcBef>
                <a:spcPts val="1866"/>
              </a:spcBef>
              <a:defRPr/>
            </a:pPr>
            <a:r>
              <a:rPr lang="ru-RU" b="1" dirty="0" smtClean="0">
                <a:solidFill>
                  <a:schemeClr val="tx1">
                    <a:lumMod val="50000"/>
                  </a:schemeClr>
                </a:solidFill>
                <a:latin typeface="Times New Roman" panose="02020603050405020304" pitchFamily="18" charset="0"/>
                <a:cs typeface="Times New Roman" panose="02020603050405020304" pitchFamily="18" charset="0"/>
              </a:rPr>
              <a:t>Федеральный государственный образовательный стандарт основного  общего образования, утвержденный приказом Министерства просвещения Российской Федерации от 31 мая 2021 года № 287;</a:t>
            </a:r>
          </a:p>
          <a:p>
            <a:pPr marL="304747" indent="-304747" algn="just" defTabSz="1218987">
              <a:spcBef>
                <a:spcPts val="1866"/>
              </a:spcBef>
              <a:defRPr/>
            </a:pPr>
            <a:r>
              <a:rPr lang="ru-RU" b="1" dirty="0">
                <a:solidFill>
                  <a:schemeClr val="tx1">
                    <a:lumMod val="50000"/>
                  </a:schemeClr>
                </a:solidFill>
                <a:latin typeface="Times New Roman" panose="02020603050405020304" pitchFamily="18" charset="0"/>
                <a:cs typeface="Times New Roman" panose="02020603050405020304" pitchFamily="18" charset="0"/>
              </a:rPr>
              <a:t>Постановление Главного государственного санитарного врача РФ от 28.09.2020 N 28 "Об утверждении санитарных правил СП 2.4.3648-20 "Санитарно-эпидемиологические требования к организациям воспитания и обучения, отдыха и оздоровления детей и молодежи" (вместе с "СП 2.4.3648-20. Санитарные правила...") </a:t>
            </a:r>
            <a:r>
              <a:rPr lang="ru-RU" b="1" dirty="0" smtClean="0">
                <a:solidFill>
                  <a:schemeClr val="tx1">
                    <a:lumMod val="50000"/>
                  </a:schemeClr>
                </a:solidFill>
                <a:latin typeface="Times New Roman" panose="02020603050405020304" pitchFamily="18" charset="0"/>
                <a:cs typeface="Times New Roman" panose="02020603050405020304" pitchFamily="18" charset="0"/>
              </a:rPr>
              <a:t>; </a:t>
            </a:r>
            <a:r>
              <a:rPr lang="ru-RU" b="1" dirty="0">
                <a:solidFill>
                  <a:schemeClr val="tx1">
                    <a:lumMod val="50000"/>
                  </a:schemeClr>
                </a:solidFill>
                <a:latin typeface="Times New Roman" panose="02020603050405020304" pitchFamily="18" charset="0"/>
                <a:cs typeface="Times New Roman" panose="02020603050405020304" pitchFamily="18" charset="0"/>
              </a:rPr>
              <a:t>Постановление Главного государственного санитарного врача РФ от 28.01.2021 N 2 "Об утверждении санитарных правил и норм СанПиН 1.2.3685-21 "Гигиенические нормативы и требования к обеспечению безопасности и (или) безвредности для человека факторов среды обитания" (вместе с "СанПиН 1.2.3685-21. Санитарные правила и нормы</a:t>
            </a:r>
            <a:r>
              <a:rPr lang="ru-RU" b="1" dirty="0" smtClean="0">
                <a:solidFill>
                  <a:schemeClr val="tx1">
                    <a:lumMod val="50000"/>
                  </a:schemeClr>
                </a:solidFill>
                <a:latin typeface="Times New Roman" panose="02020603050405020304" pitchFamily="18" charset="0"/>
                <a:cs typeface="Times New Roman" panose="02020603050405020304" pitchFamily="18" charset="0"/>
              </a:rPr>
              <a:t>...");</a:t>
            </a:r>
          </a:p>
          <a:p>
            <a:pPr marL="304747" indent="-304747" algn="just" defTabSz="1218987">
              <a:spcBef>
                <a:spcPts val="1866"/>
              </a:spcBef>
              <a:defRPr/>
            </a:pPr>
            <a:r>
              <a:rPr lang="ru-RU" b="1" dirty="0" smtClean="0">
                <a:solidFill>
                  <a:schemeClr val="tx1">
                    <a:lumMod val="50000"/>
                  </a:schemeClr>
                </a:solidFill>
                <a:latin typeface="Times New Roman" panose="02020603050405020304" pitchFamily="18" charset="0"/>
                <a:cs typeface="Times New Roman" panose="02020603050405020304" pitchFamily="18" charset="0"/>
              </a:rPr>
              <a:t>Примерная основная образовательная программа основного общего образования, одобренная решением федерального учебно-методического объединения по общему образованию от 18.03.2022, протокол №1/22 </a:t>
            </a:r>
            <a:r>
              <a:rPr lang="ru-RU" b="1" dirty="0" smtClean="0">
                <a:solidFill>
                  <a:srgbClr val="FF0000"/>
                </a:solidFill>
                <a:latin typeface="Times New Roman" panose="02020603050405020304" pitchFamily="18" charset="0"/>
                <a:cs typeface="Times New Roman" panose="02020603050405020304" pitchFamily="18" charset="0"/>
              </a:rPr>
              <a:t>(размещена на </a:t>
            </a:r>
            <a:r>
              <a:rPr lang="en-US" b="1" dirty="0" smtClean="0">
                <a:solidFill>
                  <a:srgbClr val="FF0000"/>
                </a:solidFill>
                <a:latin typeface="Times New Roman" panose="02020603050405020304" pitchFamily="18" charset="0"/>
                <a:cs typeface="Times New Roman" panose="02020603050405020304" pitchFamily="18" charset="0"/>
              </a:rPr>
              <a:t>fgosreestr.ru</a:t>
            </a:r>
            <a:r>
              <a:rPr lang="ru-RU" b="1" dirty="0" smtClean="0">
                <a:solidFill>
                  <a:srgbClr val="FF0000"/>
                </a:solidFill>
                <a:latin typeface="Times New Roman" panose="02020603050405020304" pitchFamily="18" charset="0"/>
                <a:cs typeface="Times New Roman" panose="02020603050405020304" pitchFamily="18" charset="0"/>
              </a:rPr>
              <a:t>)</a:t>
            </a:r>
            <a:endParaRPr lang="en-US" b="1" dirty="0" smtClean="0">
              <a:solidFill>
                <a:srgbClr val="FF0000"/>
              </a:solidFill>
              <a:latin typeface="Times New Roman" panose="02020603050405020304" pitchFamily="18" charset="0"/>
              <a:cs typeface="Times New Roman" panose="02020603050405020304" pitchFamily="18" charset="0"/>
            </a:endParaRPr>
          </a:p>
          <a:p>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954107"/>
          </a:xfrm>
          <a:prstGeom prst="rect">
            <a:avLst/>
          </a:prstGeom>
        </p:spPr>
        <p:txBody>
          <a:bodyPr wrap="square">
            <a:spAutoFit/>
          </a:bodyPr>
          <a:lstStyle/>
          <a:p>
            <a:pPr lvl="0" algn="ctr"/>
            <a:r>
              <a:rPr lang="ru-RU" sz="2800" i="1" dirty="0" smtClean="0">
                <a:solidFill>
                  <a:schemeClr val="accent1"/>
                </a:solidFill>
              </a:rPr>
              <a:t>ФГОС </a:t>
            </a:r>
            <a:r>
              <a:rPr lang="ru-RU" sz="2800" i="1" dirty="0" smtClean="0">
                <a:solidFill>
                  <a:srgbClr val="90C226"/>
                </a:solidFill>
              </a:rPr>
              <a:t>(</a:t>
            </a:r>
            <a:r>
              <a:rPr lang="ru-RU" sz="2800" i="1" dirty="0">
                <a:solidFill>
                  <a:srgbClr val="90C226"/>
                </a:solidFill>
              </a:rPr>
              <a:t>приказ от 31.05.2021 № 287)</a:t>
            </a:r>
          </a:p>
          <a:p>
            <a:pPr algn="ctr"/>
            <a:r>
              <a:rPr lang="ru-RU" sz="2800" i="1" dirty="0" smtClean="0">
                <a:solidFill>
                  <a:schemeClr val="accent1"/>
                </a:solidFill>
              </a:rPr>
              <a:t> </a:t>
            </a:r>
            <a:endParaRPr lang="ru-RU" sz="2800" i="1" dirty="0">
              <a:solidFill>
                <a:schemeClr val="accent1"/>
              </a:solidFill>
            </a:endParaRPr>
          </a:p>
        </p:txBody>
      </p:sp>
      <p:sp>
        <p:nvSpPr>
          <p:cNvPr id="2" name="Прямоугольник 1"/>
          <p:cNvSpPr/>
          <p:nvPr/>
        </p:nvSpPr>
        <p:spPr>
          <a:xfrm>
            <a:off x="467544" y="1772816"/>
            <a:ext cx="8280920" cy="3539430"/>
          </a:xfrm>
          <a:prstGeom prst="rect">
            <a:avLst/>
          </a:prstGeom>
        </p:spPr>
        <p:txBody>
          <a:bodyPr wrap="square">
            <a:spAutoFit/>
          </a:bodyPr>
          <a:lstStyle/>
          <a:p>
            <a:pPr algn="just"/>
            <a:r>
              <a:rPr lang="ru-RU" sz="1400" dirty="0">
                <a:latin typeface="Arial" panose="020B0604020202020204" pitchFamily="34" charset="0"/>
              </a:rPr>
              <a:t>Общий объем аудиторной работы обучающихся за пять учебных лет не может составлять менее 5058 академических часов и более 5848 академических часов в соответствии с требованиями к организации образовательного процесса к учебной нагрузке при 5-дневной (или 6-дневной) учебной неделе, предусмотренными Гигиеническими </a:t>
            </a:r>
            <a:r>
              <a:rPr lang="ru-RU" sz="1400" dirty="0">
                <a:solidFill>
                  <a:srgbClr val="0000FF"/>
                </a:solidFill>
                <a:latin typeface="Arial" panose="020B0604020202020204" pitchFamily="34" charset="0"/>
                <a:hlinkClick r:id="rId2"/>
              </a:rPr>
              <a:t>нормативами и Санитарно-эпидемиологическими </a:t>
            </a:r>
            <a:r>
              <a:rPr lang="ru-RU" sz="1400" dirty="0">
                <a:solidFill>
                  <a:srgbClr val="0000FF"/>
                </a:solidFill>
                <a:latin typeface="Arial" panose="020B0604020202020204" pitchFamily="34" charset="0"/>
                <a:hlinkClick r:id="rId3"/>
              </a:rPr>
              <a:t>требованиями.</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Общий </a:t>
            </a:r>
            <a:r>
              <a:rPr lang="ru-RU" sz="1400" dirty="0">
                <a:latin typeface="Arial" panose="020B0604020202020204" pitchFamily="34" charset="0"/>
              </a:rPr>
              <a:t>объем аудиторной работы обучающихся с ОВЗ в случае увеличения срока обучения на один год не может составлять менее 6018 академических часов за шесть учебных лет.</a:t>
            </a:r>
          </a:p>
          <a:p>
            <a:pPr algn="just"/>
            <a:endParaRPr lang="ru-RU" sz="1400" dirty="0" smtClean="0">
              <a:latin typeface="Arial" panose="020B0604020202020204" pitchFamily="34" charset="0"/>
            </a:endParaRPr>
          </a:p>
          <a:p>
            <a:pPr algn="just"/>
            <a:endParaRPr lang="ru-RU" sz="1400" dirty="0">
              <a:latin typeface="Arial" panose="020B0604020202020204" pitchFamily="34" charset="0"/>
            </a:endParaRPr>
          </a:p>
          <a:p>
            <a:pPr algn="just"/>
            <a:r>
              <a:rPr lang="ru-RU" sz="1400" dirty="0" smtClean="0">
                <a:latin typeface="Arial" panose="020B0604020202020204" pitchFamily="34" charset="0"/>
              </a:rPr>
              <a:t>Внеурочная </a:t>
            </a:r>
            <a:r>
              <a:rPr lang="ru-RU" sz="1400" dirty="0">
                <a:latin typeface="Arial" panose="020B0604020202020204" pitchFamily="34" charset="0"/>
              </a:rPr>
              <a:t>деятельность обучающихся с ОВЗ дополняется </a:t>
            </a:r>
            <a:r>
              <a:rPr lang="ru-RU" sz="1400" dirty="0">
                <a:solidFill>
                  <a:srgbClr val="FF0000"/>
                </a:solidFill>
                <a:latin typeface="Arial" panose="020B0604020202020204" pitchFamily="34" charset="0"/>
              </a:rPr>
              <a:t>коррекционными учебными курсами внеурочной деятельности</a:t>
            </a:r>
            <a:r>
              <a:rPr lang="ru-RU" sz="1400" dirty="0" smtClean="0">
                <a:latin typeface="Arial" panose="020B0604020202020204" pitchFamily="34" charset="0"/>
              </a:rPr>
              <a:t>.</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В одном классе может быть несколько учебных планов, как для группы обучающихся, так и индивидуальных.</a:t>
            </a:r>
            <a:endParaRPr lang="ru-RU" sz="1400" dirty="0">
              <a:latin typeface="Arial" panose="020B0604020202020204" pitchFamily="34" charset="0"/>
            </a:endParaRPr>
          </a:p>
          <a:p>
            <a:pPr algn="just"/>
            <a:endParaRPr lang="ru-RU" sz="1400" dirty="0">
              <a:latin typeface="Arial" panose="020B0604020202020204" pitchFamily="34" charset="0"/>
            </a:endParaRPr>
          </a:p>
        </p:txBody>
      </p:sp>
    </p:spTree>
    <p:extLst>
      <p:ext uri="{BB962C8B-B14F-4D97-AF65-F5344CB8AC3E}">
        <p14:creationId xmlns:p14="http://schemas.microsoft.com/office/powerpoint/2010/main" val="12770951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954107"/>
          </a:xfrm>
          <a:prstGeom prst="rect">
            <a:avLst/>
          </a:prstGeom>
        </p:spPr>
        <p:txBody>
          <a:bodyPr wrap="square">
            <a:spAutoFit/>
          </a:bodyPr>
          <a:lstStyle/>
          <a:p>
            <a:pPr lvl="0" algn="ctr"/>
            <a:r>
              <a:rPr lang="ru-RU" sz="2800" i="1" dirty="0" smtClean="0">
                <a:solidFill>
                  <a:schemeClr val="accent1"/>
                </a:solidFill>
              </a:rPr>
              <a:t>ФГОС </a:t>
            </a:r>
            <a:r>
              <a:rPr lang="ru-RU" sz="2800" i="1" dirty="0" smtClean="0">
                <a:solidFill>
                  <a:srgbClr val="90C226"/>
                </a:solidFill>
              </a:rPr>
              <a:t>(</a:t>
            </a:r>
            <a:r>
              <a:rPr lang="ru-RU" sz="2800" i="1" dirty="0">
                <a:solidFill>
                  <a:srgbClr val="90C226"/>
                </a:solidFill>
              </a:rPr>
              <a:t>приказ от 31.05.2021 № 287)</a:t>
            </a:r>
          </a:p>
          <a:p>
            <a:pPr algn="ctr"/>
            <a:r>
              <a:rPr lang="ru-RU" sz="2800" i="1" dirty="0" smtClean="0">
                <a:solidFill>
                  <a:schemeClr val="accent1"/>
                </a:solidFill>
              </a:rPr>
              <a:t> </a:t>
            </a:r>
            <a:endParaRPr lang="ru-RU" sz="2800" i="1" dirty="0">
              <a:solidFill>
                <a:schemeClr val="accent1"/>
              </a:solidFill>
            </a:endParaRPr>
          </a:p>
        </p:txBody>
      </p:sp>
      <p:sp>
        <p:nvSpPr>
          <p:cNvPr id="2" name="Прямоугольник 1"/>
          <p:cNvSpPr/>
          <p:nvPr/>
        </p:nvSpPr>
        <p:spPr>
          <a:xfrm>
            <a:off x="467544" y="1772816"/>
            <a:ext cx="8280920" cy="3970318"/>
          </a:xfrm>
          <a:prstGeom prst="rect">
            <a:avLst/>
          </a:prstGeom>
        </p:spPr>
        <p:txBody>
          <a:bodyPr wrap="square">
            <a:spAutoFit/>
          </a:bodyPr>
          <a:lstStyle/>
          <a:p>
            <a:pPr algn="just"/>
            <a:r>
              <a:rPr lang="ru-RU" sz="1400" dirty="0" smtClean="0">
                <a:latin typeface="Arial" panose="020B0604020202020204" pitchFamily="34" charset="0"/>
              </a:rPr>
              <a:t>Требования к предметным результатам:</a:t>
            </a:r>
          </a:p>
          <a:p>
            <a:pPr algn="just"/>
            <a:r>
              <a:rPr lang="ru-RU" sz="1400" dirty="0" smtClean="0">
                <a:latin typeface="Arial" panose="020B0604020202020204" pitchFamily="34" charset="0"/>
              </a:rPr>
              <a:t>- определяют </a:t>
            </a:r>
            <a:r>
              <a:rPr lang="ru-RU" sz="1400" dirty="0">
                <a:latin typeface="Arial" panose="020B0604020202020204" pitchFamily="34" charset="0"/>
              </a:rPr>
              <a:t>требования к результатам освоения программ основного общего образования по учебным предметам "Математика", "Информатика", "Физика", "Химия", "Биология" на базовом и углубленном </a:t>
            </a:r>
            <a:r>
              <a:rPr lang="ru-RU" sz="1400" dirty="0" smtClean="0">
                <a:latin typeface="Arial" panose="020B0604020202020204" pitchFamily="34" charset="0"/>
              </a:rPr>
              <a:t>уровнях;</a:t>
            </a:r>
            <a:endParaRPr lang="ru-RU" sz="1400" dirty="0">
              <a:latin typeface="Arial" panose="020B0604020202020204" pitchFamily="34" charset="0"/>
            </a:endParaRPr>
          </a:p>
          <a:p>
            <a:pPr marL="285750" indent="-285750" algn="just">
              <a:buFontTx/>
              <a:buChar char="-"/>
            </a:pPr>
            <a:r>
              <a:rPr lang="ru-RU" sz="1400" dirty="0" smtClean="0">
                <a:latin typeface="Arial" panose="020B0604020202020204" pitchFamily="34" charset="0"/>
              </a:rPr>
              <a:t>учитывают </a:t>
            </a:r>
            <a:r>
              <a:rPr lang="ru-RU" sz="1400" dirty="0">
                <a:latin typeface="Arial" panose="020B0604020202020204" pitchFamily="34" charset="0"/>
              </a:rPr>
              <a:t>особенности реализации адаптированных программ основного общего образования обучающихся с ОВЗ различных нозологических </a:t>
            </a:r>
            <a:r>
              <a:rPr lang="ru-RU" sz="1400" dirty="0" smtClean="0">
                <a:latin typeface="Arial" panose="020B0604020202020204" pitchFamily="34" charset="0"/>
              </a:rPr>
              <a:t>групп.</a:t>
            </a:r>
          </a:p>
          <a:p>
            <a:pPr marL="285750" indent="-285750" algn="just">
              <a:buFontTx/>
              <a:buChar char="-"/>
            </a:pPr>
            <a:endParaRPr lang="ru-RU" sz="1400" dirty="0">
              <a:latin typeface="Arial" panose="020B0604020202020204" pitchFamily="34" charset="0"/>
            </a:endParaRPr>
          </a:p>
          <a:p>
            <a:pPr algn="just"/>
            <a:r>
              <a:rPr lang="ru-RU" sz="1400" dirty="0">
                <a:latin typeface="Arial" panose="020B0604020202020204" pitchFamily="34" charset="0"/>
              </a:rPr>
              <a:t>При обучении обучающихся с ОВЗ Организация разрабатывает адаптированную программу основного общего образования (одну или несколько) в соответствии со ФГОС с учетом соответствующих примерных адаптированных программ основного общего </a:t>
            </a:r>
            <a:r>
              <a:rPr lang="ru-RU" sz="1400" dirty="0" smtClean="0">
                <a:latin typeface="Arial" panose="020B0604020202020204" pitchFamily="34" charset="0"/>
              </a:rPr>
              <a:t>образования.</a:t>
            </a:r>
          </a:p>
          <a:p>
            <a:pPr algn="just"/>
            <a:endParaRPr lang="ru-RU" sz="1400" dirty="0">
              <a:latin typeface="Arial" panose="020B0604020202020204" pitchFamily="34" charset="0"/>
            </a:endParaRPr>
          </a:p>
          <a:p>
            <a:pPr algn="just"/>
            <a:r>
              <a:rPr lang="ru-RU" sz="1400" dirty="0" smtClean="0">
                <a:latin typeface="Arial" panose="020B0604020202020204" pitchFamily="34" charset="0"/>
              </a:rPr>
              <a:t>Адаптированная </a:t>
            </a:r>
            <a:r>
              <a:rPr lang="ru-RU" sz="1400" dirty="0">
                <a:latin typeface="Arial" panose="020B0604020202020204" pitchFamily="34" charset="0"/>
              </a:rPr>
              <a:t>программа основного общего образования направлена на коррекцию нарушений развития обучающихся, реализацию их особых образовательных потребностей</a:t>
            </a:r>
            <a:r>
              <a:rPr lang="ru-RU" sz="1400" dirty="0" smtClean="0">
                <a:latin typeface="Arial" panose="020B0604020202020204" pitchFamily="34" charset="0"/>
              </a:rPr>
              <a:t>.</a:t>
            </a:r>
          </a:p>
          <a:p>
            <a:pPr algn="just"/>
            <a:endParaRPr lang="ru-RU" sz="1400" dirty="0">
              <a:latin typeface="Arial" panose="020B0604020202020204" pitchFamily="34" charset="0"/>
            </a:endParaRPr>
          </a:p>
          <a:p>
            <a:pPr algn="just"/>
            <a:r>
              <a:rPr lang="ru-RU" sz="1400" dirty="0">
                <a:latin typeface="Arial" panose="020B0604020202020204" pitchFamily="34" charset="0"/>
              </a:rPr>
              <a:t>Для обучающихся с ОВЗ при обучении по адаптированным программам основного общего образования, независимо от применяемых образовательных технологий, срок получения основного общего образования может быть увеличен, но не более чем до шести лет.</a:t>
            </a:r>
          </a:p>
          <a:p>
            <a:endParaRPr lang="ru-RU" sz="1400" dirty="0" smtClean="0">
              <a:solidFill>
                <a:srgbClr val="FF0000"/>
              </a:solidFill>
            </a:endParaRPr>
          </a:p>
        </p:txBody>
      </p:sp>
    </p:spTree>
    <p:extLst>
      <p:ext uri="{BB962C8B-B14F-4D97-AF65-F5344CB8AC3E}">
        <p14:creationId xmlns:p14="http://schemas.microsoft.com/office/powerpoint/2010/main" val="428747673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954107"/>
          </a:xfrm>
          <a:prstGeom prst="rect">
            <a:avLst/>
          </a:prstGeom>
        </p:spPr>
        <p:txBody>
          <a:bodyPr wrap="square">
            <a:spAutoFit/>
          </a:bodyPr>
          <a:lstStyle/>
          <a:p>
            <a:pPr lvl="0" algn="ctr"/>
            <a:r>
              <a:rPr lang="ru-RU" sz="2800" i="1" dirty="0" smtClean="0">
                <a:solidFill>
                  <a:schemeClr val="accent1"/>
                </a:solidFill>
              </a:rPr>
              <a:t>ФГОС </a:t>
            </a:r>
            <a:r>
              <a:rPr lang="ru-RU" sz="2800" i="1" dirty="0" smtClean="0">
                <a:solidFill>
                  <a:srgbClr val="90C226"/>
                </a:solidFill>
              </a:rPr>
              <a:t>(</a:t>
            </a:r>
            <a:r>
              <a:rPr lang="ru-RU" sz="2800" i="1" dirty="0">
                <a:solidFill>
                  <a:srgbClr val="90C226"/>
                </a:solidFill>
              </a:rPr>
              <a:t>приказ от 31.05.2021 № 287)</a:t>
            </a:r>
          </a:p>
          <a:p>
            <a:pPr algn="ctr"/>
            <a:r>
              <a:rPr lang="ru-RU" sz="2800" i="1" dirty="0" smtClean="0">
                <a:solidFill>
                  <a:schemeClr val="accent1"/>
                </a:solidFill>
              </a:rPr>
              <a:t> </a:t>
            </a:r>
            <a:endParaRPr lang="ru-RU" sz="2800" i="1" dirty="0">
              <a:solidFill>
                <a:schemeClr val="accent1"/>
              </a:solidFill>
            </a:endParaRPr>
          </a:p>
        </p:txBody>
      </p:sp>
      <p:sp>
        <p:nvSpPr>
          <p:cNvPr id="2" name="Прямоугольник 1"/>
          <p:cNvSpPr/>
          <p:nvPr/>
        </p:nvSpPr>
        <p:spPr>
          <a:xfrm>
            <a:off x="683568" y="980728"/>
            <a:ext cx="8064896" cy="4616648"/>
          </a:xfrm>
          <a:prstGeom prst="rect">
            <a:avLst/>
          </a:prstGeom>
        </p:spPr>
        <p:txBody>
          <a:bodyPr wrap="square">
            <a:spAutoFit/>
          </a:bodyPr>
          <a:lstStyle/>
          <a:p>
            <a:pPr algn="just"/>
            <a:r>
              <a:rPr lang="ru-RU" sz="1400" dirty="0">
                <a:latin typeface="Arial" panose="020B0604020202020204" pitchFamily="34" charset="0"/>
              </a:rPr>
              <a:t>При реализации адаптированных программ основного общего образования обучающихся с ОВЗ в учебный план могут быть внесены следующие изменения:</a:t>
            </a:r>
          </a:p>
          <a:p>
            <a:pPr algn="just"/>
            <a:r>
              <a:rPr lang="ru-RU" sz="1400" dirty="0">
                <a:latin typeface="Arial" panose="020B0604020202020204" pitchFamily="34" charset="0"/>
              </a:rPr>
              <a:t>для глухих и слабослышащих обучающихся исключение из обязательных для изучения учебных предметов учебного предмета "Музыка";</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для </a:t>
            </a:r>
            <a:r>
              <a:rPr lang="ru-RU" sz="1400" dirty="0">
                <a:latin typeface="Arial" panose="020B0604020202020204" pitchFamily="34" charset="0"/>
              </a:rPr>
              <a:t>глухих и слабослышащих обучающихся, обучающихся с тяжелыми нарушениями речи включение в предметную область "Русский язык и литература" обязательного для изучения учебного предмета "Развитие речи", предметные результаты по которому определяются Организацией самостоятельно с учетом состояния здоровья обучающихся с ОВЗ, их особых образовательных потребностей, в том числе с учетом примерных адаптированных программ основного общего образования;</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для </a:t>
            </a:r>
            <a:r>
              <a:rPr lang="ru-RU" sz="1400" dirty="0">
                <a:latin typeface="Arial" panose="020B0604020202020204" pitchFamily="34" charset="0"/>
              </a:rPr>
              <a:t>глухих, слабослышащих обучающихся, обучающихся с тяжелыми нарушениями речи, обучающихся с нарушениями опорно-двигательного аппарата изменение сроков и продолжительности изучения иностранного языка;</a:t>
            </a:r>
          </a:p>
          <a:p>
            <a:pPr algn="just"/>
            <a:endParaRPr lang="ru-RU" sz="1400" dirty="0" smtClean="0">
              <a:latin typeface="Arial" panose="020B0604020202020204" pitchFamily="34" charset="0"/>
            </a:endParaRPr>
          </a:p>
          <a:p>
            <a:pPr algn="just"/>
            <a:r>
              <a:rPr lang="ru-RU" sz="1400" dirty="0" smtClean="0">
                <a:latin typeface="Arial" panose="020B0604020202020204" pitchFamily="34" charset="0"/>
              </a:rPr>
              <a:t>для </a:t>
            </a:r>
            <a:r>
              <a:rPr lang="ru-RU" sz="1400" dirty="0">
                <a:latin typeface="Arial" panose="020B0604020202020204" pitchFamily="34" charset="0"/>
              </a:rPr>
              <a:t>всех обучающихся с ОВЗ исключение учебного предмета "Физическая культура" и включение учебного предмета "Адаптивная физическая культура", предметные результаты по которому определяются Организацией самостоятельно с учетом состояния здоровья обучающихся с ОВЗ, их особых образовательных потребностей, в том числе с учетом примерных адаптированных программ основного общего образования.</a:t>
            </a:r>
          </a:p>
        </p:txBody>
      </p:sp>
    </p:spTree>
    <p:extLst>
      <p:ext uri="{BB962C8B-B14F-4D97-AF65-F5344CB8AC3E}">
        <p14:creationId xmlns:p14="http://schemas.microsoft.com/office/powerpoint/2010/main" val="93245110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523220"/>
          </a:xfrm>
          <a:prstGeom prst="rect">
            <a:avLst/>
          </a:prstGeom>
        </p:spPr>
        <p:txBody>
          <a:bodyPr wrap="square">
            <a:spAutoFit/>
          </a:bodyPr>
          <a:lstStyle/>
          <a:p>
            <a:pPr algn="ctr"/>
            <a:r>
              <a:rPr lang="ru-RU" sz="2800" i="1" dirty="0" smtClean="0">
                <a:solidFill>
                  <a:schemeClr val="accent1"/>
                </a:solidFill>
              </a:rPr>
              <a:t>СаНПин </a:t>
            </a:r>
            <a:endParaRPr lang="ru-RU" sz="2800" i="1" dirty="0">
              <a:solidFill>
                <a:schemeClr val="accent1"/>
              </a:solidFill>
            </a:endParaRPr>
          </a:p>
        </p:txBody>
      </p:sp>
      <p:sp>
        <p:nvSpPr>
          <p:cNvPr id="2" name="Прямоугольник 1"/>
          <p:cNvSpPr/>
          <p:nvPr/>
        </p:nvSpPr>
        <p:spPr>
          <a:xfrm>
            <a:off x="467544" y="1772816"/>
            <a:ext cx="8280920" cy="2246769"/>
          </a:xfrm>
          <a:prstGeom prst="rect">
            <a:avLst/>
          </a:prstGeom>
        </p:spPr>
        <p:txBody>
          <a:bodyPr wrap="square">
            <a:spAutoFit/>
          </a:bodyPr>
          <a:lstStyle/>
          <a:p>
            <a:r>
              <a:rPr lang="ru-RU" sz="1400" dirty="0" smtClean="0">
                <a:solidFill>
                  <a:srgbClr val="FF0000"/>
                </a:solidFill>
              </a:rPr>
              <a:t>Продолжительность учебного занятия в 5-9 классах – не более 45 минут.</a:t>
            </a:r>
          </a:p>
          <a:p>
            <a:endParaRPr lang="ru-RU" sz="1400" dirty="0">
              <a:solidFill>
                <a:srgbClr val="FF0000"/>
              </a:solidFill>
            </a:endParaRPr>
          </a:p>
          <a:p>
            <a:r>
              <a:rPr lang="ru-RU" sz="1400" dirty="0" smtClean="0">
                <a:solidFill>
                  <a:srgbClr val="FF0000"/>
                </a:solidFill>
              </a:rPr>
              <a:t>Продолжительность учебного занятия в классах, где обучаются дети с ОВЗ – не более 40 минут.</a:t>
            </a:r>
          </a:p>
          <a:p>
            <a:endParaRPr lang="ru-RU" sz="1400" dirty="0">
              <a:solidFill>
                <a:srgbClr val="FF0000"/>
              </a:solidFill>
            </a:endParaRPr>
          </a:p>
          <a:p>
            <a:r>
              <a:rPr lang="ru-RU" sz="1400" dirty="0" smtClean="0">
                <a:solidFill>
                  <a:srgbClr val="FF0000"/>
                </a:solidFill>
              </a:rPr>
              <a:t>Продолжительность перерывов между занятиями не менее 10 минут.</a:t>
            </a:r>
          </a:p>
          <a:p>
            <a:endParaRPr lang="ru-RU" sz="1400" dirty="0">
              <a:solidFill>
                <a:srgbClr val="FF0000"/>
              </a:solidFill>
            </a:endParaRPr>
          </a:p>
          <a:p>
            <a:r>
              <a:rPr lang="ru-RU" sz="1400" dirty="0" smtClean="0">
                <a:solidFill>
                  <a:srgbClr val="FF0000"/>
                </a:solidFill>
              </a:rPr>
              <a:t>Количество уроков в день: 5-6 классы- 6 уроков;</a:t>
            </a:r>
          </a:p>
          <a:p>
            <a:r>
              <a:rPr lang="ru-RU" sz="1400" dirty="0">
                <a:solidFill>
                  <a:srgbClr val="FF0000"/>
                </a:solidFill>
              </a:rPr>
              <a:t> </a:t>
            </a:r>
            <a:r>
              <a:rPr lang="ru-RU" sz="1400" dirty="0" smtClean="0">
                <a:solidFill>
                  <a:srgbClr val="FF0000"/>
                </a:solidFill>
              </a:rPr>
              <a:t>                                          7-9 классы – 7 уроков.</a:t>
            </a:r>
          </a:p>
          <a:p>
            <a:endParaRPr lang="ru-RU" sz="1400" dirty="0">
              <a:solidFill>
                <a:srgbClr val="FF0000"/>
              </a:solidFill>
            </a:endParaRPr>
          </a:p>
          <a:p>
            <a:r>
              <a:rPr lang="ru-RU" sz="1400" dirty="0" smtClean="0">
                <a:solidFill>
                  <a:srgbClr val="FF0000"/>
                </a:solidFill>
              </a:rPr>
              <a:t>Количество уроков в день в 5-9 классах, в которых обучаются дети с ОВЗ – 6 уроков. </a:t>
            </a:r>
            <a:endParaRPr lang="ru-RU" sz="1400" dirty="0">
              <a:solidFill>
                <a:srgbClr val="FF0000"/>
              </a:solidFill>
            </a:endParaRPr>
          </a:p>
        </p:txBody>
      </p:sp>
    </p:spTree>
    <p:extLst>
      <p:ext uri="{BB962C8B-B14F-4D97-AF65-F5344CB8AC3E}">
        <p14:creationId xmlns:p14="http://schemas.microsoft.com/office/powerpoint/2010/main" val="335200715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55576" y="1340768"/>
            <a:ext cx="6347714" cy="4536504"/>
          </a:xfrm>
        </p:spPr>
        <p:txBody>
          <a:bodyPr>
            <a:normAutofit/>
          </a:bodyPr>
          <a:lstStyle/>
          <a:p>
            <a:pPr marL="0" indent="0" algn="ctr">
              <a:buNone/>
            </a:pPr>
            <a:endParaRPr lang="ru-RU" sz="4000" b="1" dirty="0" smtClean="0">
              <a:solidFill>
                <a:schemeClr val="accent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a:p>
            <a:pPr marL="0" indent="0" algn="ctr">
              <a:buNone/>
            </a:pPr>
            <a:r>
              <a:rPr lang="ru-RU" sz="4000" b="1" dirty="0" smtClean="0">
                <a:solidFill>
                  <a:schemeClr val="accent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Спасибо за внимание!</a:t>
            </a:r>
          </a:p>
          <a:p>
            <a:pPr marL="0" indent="0" algn="ctr">
              <a:buNone/>
            </a:pPr>
            <a:endParaRPr lang="ru-RU" sz="4000" b="1" dirty="0">
              <a:solidFill>
                <a:schemeClr val="accent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a:p>
            <a:pPr marL="0" indent="0" algn="ctr">
              <a:buNone/>
            </a:pPr>
            <a:r>
              <a:rPr lang="ru-RU" sz="2000" b="1" dirty="0" smtClean="0">
                <a:solidFill>
                  <a:schemeClr val="tx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тел. 43-00-68 Дозмолина Александра Анатольевна</a:t>
            </a:r>
          </a:p>
        </p:txBody>
      </p:sp>
    </p:spTree>
    <p:extLst>
      <p:ext uri="{BB962C8B-B14F-4D97-AF65-F5344CB8AC3E}">
        <p14:creationId xmlns:p14="http://schemas.microsoft.com/office/powerpoint/2010/main" val="24922309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954107"/>
          </a:xfrm>
          <a:prstGeom prst="rect">
            <a:avLst/>
          </a:prstGeom>
        </p:spPr>
        <p:txBody>
          <a:bodyPr wrap="square">
            <a:spAutoFit/>
          </a:bodyPr>
          <a:lstStyle/>
          <a:p>
            <a:pPr algn="ctr"/>
            <a:r>
              <a:rPr lang="ru-RU" sz="2800" b="1" dirty="0" smtClean="0">
                <a:solidFill>
                  <a:schemeClr val="accent1"/>
                </a:solidFill>
                <a:latin typeface="Arial Black" panose="020B0A04020102020204" pitchFamily="34" charset="0"/>
              </a:rPr>
              <a:t>Федеральный закон №273 </a:t>
            </a:r>
          </a:p>
          <a:p>
            <a:pPr algn="ctr"/>
            <a:r>
              <a:rPr lang="ru-RU" sz="2800" b="1" dirty="0" smtClean="0">
                <a:solidFill>
                  <a:schemeClr val="accent1"/>
                </a:solidFill>
                <a:latin typeface="Arial Black" panose="020B0A04020102020204" pitchFamily="34" charset="0"/>
              </a:rPr>
              <a:t>"Об </a:t>
            </a:r>
            <a:r>
              <a:rPr lang="ru-RU" sz="2800" b="1" dirty="0">
                <a:solidFill>
                  <a:schemeClr val="accent1"/>
                </a:solidFill>
                <a:latin typeface="Arial Black" panose="020B0A04020102020204" pitchFamily="34" charset="0"/>
              </a:rPr>
              <a:t>образовании в РФ</a:t>
            </a:r>
            <a:r>
              <a:rPr lang="ru-RU" sz="2800" b="1" dirty="0" smtClean="0">
                <a:solidFill>
                  <a:schemeClr val="accent1"/>
                </a:solidFill>
                <a:latin typeface="Arial Black" panose="020B0A04020102020204" pitchFamily="34" charset="0"/>
              </a:rPr>
              <a:t>»</a:t>
            </a:r>
            <a:endParaRPr lang="ru-RU" sz="2800" i="1" dirty="0">
              <a:solidFill>
                <a:schemeClr val="accent1"/>
              </a:solidFill>
            </a:endParaRPr>
          </a:p>
        </p:txBody>
      </p:sp>
      <p:sp>
        <p:nvSpPr>
          <p:cNvPr id="2" name="Прямоугольник 1"/>
          <p:cNvSpPr/>
          <p:nvPr/>
        </p:nvSpPr>
        <p:spPr>
          <a:xfrm>
            <a:off x="467544" y="1166843"/>
            <a:ext cx="8280920" cy="4216539"/>
          </a:xfrm>
          <a:prstGeom prst="rect">
            <a:avLst/>
          </a:prstGeom>
        </p:spPr>
        <p:txBody>
          <a:bodyPr wrap="square">
            <a:spAutoFit/>
          </a:bodyPr>
          <a:lstStyle/>
          <a:p>
            <a:pPr algn="just"/>
            <a:r>
              <a:rPr lang="ru-RU" sz="2400" dirty="0" smtClean="0">
                <a:latin typeface="Arial" panose="020B0604020202020204" pitchFamily="34" charset="0"/>
              </a:rPr>
              <a:t>Часть 2 статья 66. Основное </a:t>
            </a:r>
            <a:r>
              <a:rPr lang="ru-RU" sz="2400" dirty="0">
                <a:latin typeface="Arial" panose="020B0604020202020204" pitchFamily="34" charset="0"/>
              </a:rPr>
              <a:t>общее образование направлено на становление и формирование личности обучающегося (формирование нравственных убеждений, эстетического вкуса и здорового образа жизни, высокой культуры межличностного и межэтнического общения, овладение основами наук, государственным языком Российской Федерации, навыками умственного и физического труда, развитие склонностей, интересов, способности к социальному </a:t>
            </a:r>
            <a:r>
              <a:rPr lang="ru-RU" sz="2400" dirty="0" smtClean="0">
                <a:latin typeface="Arial" panose="020B0604020202020204" pitchFamily="34" charset="0"/>
              </a:rPr>
              <a:t>самоопределению).</a:t>
            </a:r>
            <a:endParaRPr lang="ru-RU" sz="2400" dirty="0">
              <a:latin typeface="Arial" panose="020B0604020202020204" pitchFamily="34" charset="0"/>
            </a:endParaRPr>
          </a:p>
          <a:p>
            <a:endParaRPr lang="ru-RU" sz="2800" dirty="0"/>
          </a:p>
        </p:txBody>
      </p:sp>
    </p:spTree>
    <p:extLst>
      <p:ext uri="{BB962C8B-B14F-4D97-AF65-F5344CB8AC3E}">
        <p14:creationId xmlns:p14="http://schemas.microsoft.com/office/powerpoint/2010/main" val="416243404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954107"/>
          </a:xfrm>
          <a:prstGeom prst="rect">
            <a:avLst/>
          </a:prstGeom>
        </p:spPr>
        <p:txBody>
          <a:bodyPr wrap="square">
            <a:spAutoFit/>
          </a:bodyPr>
          <a:lstStyle/>
          <a:p>
            <a:pPr algn="ctr"/>
            <a:r>
              <a:rPr lang="ru-RU" sz="2800" b="1" dirty="0" smtClean="0">
                <a:solidFill>
                  <a:schemeClr val="accent1"/>
                </a:solidFill>
                <a:latin typeface="Arial Black" panose="020B0A04020102020204" pitchFamily="34" charset="0"/>
              </a:rPr>
              <a:t>Федеральный закон №273 </a:t>
            </a:r>
          </a:p>
          <a:p>
            <a:pPr algn="ctr"/>
            <a:r>
              <a:rPr lang="ru-RU" sz="2800" b="1" dirty="0" smtClean="0">
                <a:solidFill>
                  <a:schemeClr val="accent1"/>
                </a:solidFill>
                <a:latin typeface="Arial Black" panose="020B0A04020102020204" pitchFamily="34" charset="0"/>
              </a:rPr>
              <a:t>"Об </a:t>
            </a:r>
            <a:r>
              <a:rPr lang="ru-RU" sz="2800" b="1" dirty="0">
                <a:solidFill>
                  <a:schemeClr val="accent1"/>
                </a:solidFill>
                <a:latin typeface="Arial Black" panose="020B0A04020102020204" pitchFamily="34" charset="0"/>
              </a:rPr>
              <a:t>образовании в РФ</a:t>
            </a:r>
            <a:r>
              <a:rPr lang="ru-RU" sz="2800" b="1" dirty="0" smtClean="0">
                <a:solidFill>
                  <a:schemeClr val="accent1"/>
                </a:solidFill>
                <a:latin typeface="Arial Black" panose="020B0A04020102020204" pitchFamily="34" charset="0"/>
              </a:rPr>
              <a:t>»</a:t>
            </a:r>
            <a:endParaRPr lang="ru-RU" sz="2800" i="1" dirty="0">
              <a:solidFill>
                <a:schemeClr val="accent1"/>
              </a:solidFill>
            </a:endParaRPr>
          </a:p>
        </p:txBody>
      </p:sp>
      <p:sp>
        <p:nvSpPr>
          <p:cNvPr id="2" name="Прямоугольник 1"/>
          <p:cNvSpPr/>
          <p:nvPr/>
        </p:nvSpPr>
        <p:spPr>
          <a:xfrm>
            <a:off x="467544" y="1166843"/>
            <a:ext cx="8280920" cy="3847207"/>
          </a:xfrm>
          <a:prstGeom prst="rect">
            <a:avLst/>
          </a:prstGeom>
        </p:spPr>
        <p:txBody>
          <a:bodyPr wrap="square">
            <a:spAutoFit/>
          </a:bodyPr>
          <a:lstStyle/>
          <a:p>
            <a:pPr algn="just"/>
            <a:r>
              <a:rPr lang="ru-RU" sz="2400" dirty="0" smtClean="0">
                <a:latin typeface="Arial" panose="020B0604020202020204" pitchFamily="34" charset="0"/>
              </a:rPr>
              <a:t>Пункт 22 статья 2. Учебный </a:t>
            </a:r>
            <a:r>
              <a:rPr lang="ru-RU" sz="2400" dirty="0">
                <a:latin typeface="Arial" panose="020B0604020202020204" pitchFamily="34" charset="0"/>
              </a:rPr>
              <a:t>план - документ, который определяет перечень, трудоемкость, последовательность и распределение по периодам обучения учебных предметов, курсов, дисциплин (модулей), практики, иных видов учебной деятельности и, если иное не установлено настоящим Федеральным законом, </a:t>
            </a:r>
            <a:r>
              <a:rPr lang="ru-RU" sz="2400" dirty="0">
                <a:solidFill>
                  <a:srgbClr val="FF0000"/>
                </a:solidFill>
                <a:latin typeface="Arial" panose="020B0604020202020204" pitchFamily="34" charset="0"/>
              </a:rPr>
              <a:t>формы промежуточной аттестации </a:t>
            </a:r>
            <a:r>
              <a:rPr lang="ru-RU" sz="2400" dirty="0" smtClean="0">
                <a:solidFill>
                  <a:srgbClr val="FF0000"/>
                </a:solidFill>
                <a:latin typeface="Arial" panose="020B0604020202020204" pitchFamily="34" charset="0"/>
              </a:rPr>
              <a:t>обучающихся.</a:t>
            </a:r>
            <a:endParaRPr lang="ru-RU" sz="2400" dirty="0">
              <a:solidFill>
                <a:srgbClr val="FF0000"/>
              </a:solidFill>
              <a:latin typeface="Arial" panose="020B0604020202020204" pitchFamily="34" charset="0"/>
            </a:endParaRPr>
          </a:p>
          <a:p>
            <a:pPr algn="just"/>
            <a:endParaRPr lang="ru-RU" sz="2400" dirty="0" smtClean="0">
              <a:latin typeface="Arial" panose="020B0604020202020204" pitchFamily="34" charset="0"/>
            </a:endParaRPr>
          </a:p>
          <a:p>
            <a:endParaRPr lang="ru-RU" sz="2800" dirty="0"/>
          </a:p>
        </p:txBody>
      </p:sp>
    </p:spTree>
    <p:extLst>
      <p:ext uri="{BB962C8B-B14F-4D97-AF65-F5344CB8AC3E}">
        <p14:creationId xmlns:p14="http://schemas.microsoft.com/office/powerpoint/2010/main" val="118104878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954107"/>
          </a:xfrm>
          <a:prstGeom prst="rect">
            <a:avLst/>
          </a:prstGeom>
        </p:spPr>
        <p:txBody>
          <a:bodyPr wrap="square">
            <a:spAutoFit/>
          </a:bodyPr>
          <a:lstStyle/>
          <a:p>
            <a:pPr algn="ctr"/>
            <a:r>
              <a:rPr lang="ru-RU" sz="2800" b="1" dirty="0" smtClean="0">
                <a:solidFill>
                  <a:schemeClr val="accent1"/>
                </a:solidFill>
                <a:latin typeface="Arial Black" panose="020B0A04020102020204" pitchFamily="34" charset="0"/>
              </a:rPr>
              <a:t>Федеральный закон №273 </a:t>
            </a:r>
          </a:p>
          <a:p>
            <a:pPr algn="ctr"/>
            <a:r>
              <a:rPr lang="ru-RU" sz="2800" b="1" dirty="0" smtClean="0">
                <a:solidFill>
                  <a:schemeClr val="accent1"/>
                </a:solidFill>
                <a:latin typeface="Arial Black" panose="020B0A04020102020204" pitchFamily="34" charset="0"/>
              </a:rPr>
              <a:t>"Об </a:t>
            </a:r>
            <a:r>
              <a:rPr lang="ru-RU" sz="2800" b="1" dirty="0">
                <a:solidFill>
                  <a:schemeClr val="accent1"/>
                </a:solidFill>
                <a:latin typeface="Arial Black" panose="020B0A04020102020204" pitchFamily="34" charset="0"/>
              </a:rPr>
              <a:t>образовании в РФ</a:t>
            </a:r>
            <a:r>
              <a:rPr lang="ru-RU" sz="2800" b="1" dirty="0" smtClean="0">
                <a:solidFill>
                  <a:schemeClr val="accent1"/>
                </a:solidFill>
                <a:latin typeface="Arial Black" panose="020B0A04020102020204" pitchFamily="34" charset="0"/>
              </a:rPr>
              <a:t>»</a:t>
            </a:r>
            <a:endParaRPr lang="ru-RU" sz="2800" i="1" dirty="0">
              <a:solidFill>
                <a:schemeClr val="accent1"/>
              </a:solidFill>
            </a:endParaRPr>
          </a:p>
        </p:txBody>
      </p:sp>
      <p:sp>
        <p:nvSpPr>
          <p:cNvPr id="2" name="Прямоугольник 1"/>
          <p:cNvSpPr/>
          <p:nvPr/>
        </p:nvSpPr>
        <p:spPr>
          <a:xfrm>
            <a:off x="467544" y="1166843"/>
            <a:ext cx="8280920" cy="5324535"/>
          </a:xfrm>
          <a:prstGeom prst="rect">
            <a:avLst/>
          </a:prstGeom>
        </p:spPr>
        <p:txBody>
          <a:bodyPr wrap="square">
            <a:spAutoFit/>
          </a:bodyPr>
          <a:lstStyle/>
          <a:p>
            <a:pPr algn="just"/>
            <a:r>
              <a:rPr lang="ru-RU" sz="2400" dirty="0" smtClean="0">
                <a:latin typeface="Arial" panose="020B0604020202020204" pitchFamily="34" charset="0"/>
              </a:rPr>
              <a:t>Часть 7.2. статьи 12. </a:t>
            </a:r>
            <a:r>
              <a:rPr lang="ru-RU" sz="2400" dirty="0">
                <a:latin typeface="Arial" panose="020B0604020202020204" pitchFamily="34" charset="0"/>
              </a:rPr>
              <a:t>При разработке основной общеобразовательной программы организация, осуществляющая образовательную деятельность, </a:t>
            </a:r>
            <a:r>
              <a:rPr lang="ru-RU" sz="2400" b="1" dirty="0">
                <a:latin typeface="Arial" panose="020B0604020202020204" pitchFamily="34" charset="0"/>
              </a:rPr>
              <a:t>вправе предусмотреть применение при реализации соответствующей образовательной программы примерного учебного плана </a:t>
            </a:r>
            <a:r>
              <a:rPr lang="ru-RU" sz="2400" dirty="0">
                <a:latin typeface="Arial" panose="020B0604020202020204" pitchFamily="34" charset="0"/>
              </a:rPr>
              <a:t>и (или) примерного календарного учебного графика, и (или) примерных рабочих программ учебных предметов, курсов, дисциплин (модулей), включенных в соответствующую примерную основную общеобразовательную программу. В этом случае такая учебно-методическая документация не разрабатывается</a:t>
            </a:r>
            <a:r>
              <a:rPr lang="ru-RU" sz="2400" dirty="0" smtClean="0">
                <a:latin typeface="Arial" panose="020B0604020202020204" pitchFamily="34" charset="0"/>
              </a:rPr>
              <a:t>.</a:t>
            </a:r>
            <a:endParaRPr lang="ru-RU" sz="2400" dirty="0">
              <a:latin typeface="Arial" panose="020B0604020202020204" pitchFamily="34" charset="0"/>
            </a:endParaRPr>
          </a:p>
          <a:p>
            <a:pPr algn="just"/>
            <a:endParaRPr lang="ru-RU" sz="2400" dirty="0" smtClean="0">
              <a:latin typeface="Arial" panose="020B0604020202020204" pitchFamily="34" charset="0"/>
            </a:endParaRPr>
          </a:p>
          <a:p>
            <a:r>
              <a:rPr lang="ru-RU" sz="2800" dirty="0" smtClean="0">
                <a:solidFill>
                  <a:schemeClr val="accent5">
                    <a:lumMod val="75000"/>
                  </a:schemeClr>
                </a:solidFill>
              </a:rPr>
              <a:t>.</a:t>
            </a:r>
            <a:endParaRPr lang="ru-RU" sz="2800" dirty="0"/>
          </a:p>
        </p:txBody>
      </p:sp>
    </p:spTree>
    <p:extLst>
      <p:ext uri="{BB962C8B-B14F-4D97-AF65-F5344CB8AC3E}">
        <p14:creationId xmlns:p14="http://schemas.microsoft.com/office/powerpoint/2010/main" val="256849107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523220"/>
          </a:xfrm>
          <a:prstGeom prst="rect">
            <a:avLst/>
          </a:prstGeom>
        </p:spPr>
        <p:txBody>
          <a:bodyPr wrap="square">
            <a:spAutoFit/>
          </a:bodyPr>
          <a:lstStyle/>
          <a:p>
            <a:pPr algn="ctr"/>
            <a:r>
              <a:rPr lang="ru-RU" sz="2800" i="1" dirty="0" smtClean="0">
                <a:solidFill>
                  <a:schemeClr val="accent1"/>
                </a:solidFill>
              </a:rPr>
              <a:t>ФГОС ООО (приказ от 31.05.2021 № 287)</a:t>
            </a:r>
            <a:endParaRPr lang="ru-RU" sz="2800" i="1" dirty="0">
              <a:solidFill>
                <a:schemeClr val="accent1"/>
              </a:solidFill>
            </a:endParaRPr>
          </a:p>
        </p:txBody>
      </p:sp>
      <p:sp>
        <p:nvSpPr>
          <p:cNvPr id="2" name="Прямоугольник 1"/>
          <p:cNvSpPr/>
          <p:nvPr/>
        </p:nvSpPr>
        <p:spPr>
          <a:xfrm>
            <a:off x="467544" y="1166843"/>
            <a:ext cx="8280920" cy="4585871"/>
          </a:xfrm>
          <a:prstGeom prst="rect">
            <a:avLst/>
          </a:prstGeom>
        </p:spPr>
        <p:txBody>
          <a:bodyPr wrap="square">
            <a:spAutoFit/>
          </a:bodyPr>
          <a:lstStyle/>
          <a:p>
            <a:pPr algn="just"/>
            <a:r>
              <a:rPr lang="ru-RU" sz="2400" dirty="0" smtClean="0">
                <a:latin typeface="Arial" panose="020B0604020202020204" pitchFamily="34" charset="0"/>
              </a:rPr>
              <a:t>Пункт 1.</a:t>
            </a:r>
          </a:p>
          <a:p>
            <a:pPr algn="just"/>
            <a:r>
              <a:rPr lang="ru-RU" sz="2400" dirty="0" smtClean="0">
                <a:latin typeface="Arial" panose="020B0604020202020204" pitchFamily="34" charset="0"/>
              </a:rPr>
              <a:t>ФГОС ООО обеспечивает в том числе</a:t>
            </a:r>
            <a:endParaRPr lang="ru-RU" sz="2400" dirty="0">
              <a:latin typeface="Arial" panose="020B0604020202020204" pitchFamily="34" charset="0"/>
            </a:endParaRPr>
          </a:p>
          <a:p>
            <a:pPr algn="just"/>
            <a:r>
              <a:rPr lang="ru-RU" sz="2400" dirty="0">
                <a:latin typeface="Arial" panose="020B0604020202020204" pitchFamily="34" charset="0"/>
              </a:rPr>
              <a:t>расширение возможностей индивидуального развития обучающихся </a:t>
            </a:r>
            <a:r>
              <a:rPr lang="ru-RU" sz="2400" b="1" dirty="0">
                <a:latin typeface="Arial" panose="020B0604020202020204" pitchFamily="34" charset="0"/>
              </a:rPr>
              <a:t>посредством реализации индивидуальных учебных планов </a:t>
            </a:r>
            <a:r>
              <a:rPr lang="ru-RU" sz="2400" dirty="0">
                <a:latin typeface="Arial" panose="020B0604020202020204" pitchFamily="34" charset="0"/>
              </a:rPr>
              <a:t>с учетом получения предпрофессиональных знаний и представлений, направленных на осуществление осознанного выбора образовательной программы следующего уровня образования и (или) направленности</a:t>
            </a:r>
          </a:p>
          <a:p>
            <a:pPr algn="just"/>
            <a:endParaRPr lang="ru-RU" sz="2400" dirty="0" smtClean="0">
              <a:latin typeface="Arial" panose="020B0604020202020204" pitchFamily="34" charset="0"/>
            </a:endParaRPr>
          </a:p>
          <a:p>
            <a:r>
              <a:rPr lang="ru-RU" sz="2800" dirty="0" smtClean="0">
                <a:solidFill>
                  <a:schemeClr val="accent5">
                    <a:lumMod val="75000"/>
                  </a:schemeClr>
                </a:solidFill>
              </a:rPr>
              <a:t>.</a:t>
            </a:r>
            <a:endParaRPr lang="ru-RU" sz="2800" dirty="0"/>
          </a:p>
        </p:txBody>
      </p:sp>
    </p:spTree>
    <p:extLst>
      <p:ext uri="{BB962C8B-B14F-4D97-AF65-F5344CB8AC3E}">
        <p14:creationId xmlns:p14="http://schemas.microsoft.com/office/powerpoint/2010/main" val="325202537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523220"/>
          </a:xfrm>
          <a:prstGeom prst="rect">
            <a:avLst/>
          </a:prstGeom>
        </p:spPr>
        <p:txBody>
          <a:bodyPr wrap="square">
            <a:spAutoFit/>
          </a:bodyPr>
          <a:lstStyle/>
          <a:p>
            <a:pPr algn="ctr"/>
            <a:r>
              <a:rPr lang="ru-RU" sz="2800" i="1" dirty="0" smtClean="0">
                <a:solidFill>
                  <a:schemeClr val="accent1"/>
                </a:solidFill>
              </a:rPr>
              <a:t>ФГОС ООО (приказ от 31.05.2021 № 287)</a:t>
            </a:r>
            <a:endParaRPr lang="ru-RU" sz="2800" i="1" dirty="0">
              <a:solidFill>
                <a:schemeClr val="accent1"/>
              </a:solidFill>
            </a:endParaRPr>
          </a:p>
        </p:txBody>
      </p:sp>
      <p:sp>
        <p:nvSpPr>
          <p:cNvPr id="2" name="Прямоугольник 1"/>
          <p:cNvSpPr/>
          <p:nvPr/>
        </p:nvSpPr>
        <p:spPr>
          <a:xfrm>
            <a:off x="467544" y="1166843"/>
            <a:ext cx="8280920" cy="3477875"/>
          </a:xfrm>
          <a:prstGeom prst="rect">
            <a:avLst/>
          </a:prstGeom>
        </p:spPr>
        <p:txBody>
          <a:bodyPr wrap="square">
            <a:spAutoFit/>
          </a:bodyPr>
          <a:lstStyle/>
          <a:p>
            <a:pPr algn="just"/>
            <a:r>
              <a:rPr lang="ru-RU" sz="2400" dirty="0" smtClean="0">
                <a:latin typeface="Arial" panose="020B0604020202020204" pitchFamily="34" charset="0"/>
              </a:rPr>
              <a:t>Пункт </a:t>
            </a:r>
            <a:r>
              <a:rPr lang="ru-RU" sz="2400" dirty="0">
                <a:latin typeface="Arial" panose="020B0604020202020204" pitchFamily="34" charset="0"/>
              </a:rPr>
              <a:t>5. Вариативность содержания программ основного общего образования обеспечивается во ФГОС </a:t>
            </a:r>
            <a:r>
              <a:rPr lang="ru-RU" sz="2400" dirty="0" smtClean="0">
                <a:latin typeface="Arial" panose="020B0604020202020204" pitchFamily="34" charset="0"/>
              </a:rPr>
              <a:t>в том числе за счет возможности </a:t>
            </a:r>
            <a:r>
              <a:rPr lang="ru-RU" sz="2400" dirty="0">
                <a:latin typeface="Arial" panose="020B0604020202020204" pitchFamily="34" charset="0"/>
              </a:rPr>
              <a:t>разработки и реализации Организацией </a:t>
            </a:r>
            <a:r>
              <a:rPr lang="ru-RU" sz="2400" b="1" dirty="0">
                <a:latin typeface="Arial" panose="020B0604020202020204" pitchFamily="34" charset="0"/>
              </a:rPr>
              <a:t>индивидуальных учебных планов,</a:t>
            </a:r>
            <a:r>
              <a:rPr lang="ru-RU" sz="2400" dirty="0">
                <a:latin typeface="Arial" panose="020B0604020202020204" pitchFamily="34" charset="0"/>
              </a:rPr>
              <a:t> </a:t>
            </a:r>
            <a:r>
              <a:rPr lang="ru-RU" sz="2400" b="1" dirty="0">
                <a:latin typeface="Arial" panose="020B0604020202020204" pitchFamily="34" charset="0"/>
              </a:rPr>
              <a:t>соответствующих образовательным потребностям и интересам </a:t>
            </a:r>
            <a:r>
              <a:rPr lang="ru-RU" sz="2400" b="1" dirty="0" smtClean="0">
                <a:latin typeface="Arial" panose="020B0604020202020204" pitchFamily="34" charset="0"/>
              </a:rPr>
              <a:t>обучающихся</a:t>
            </a:r>
            <a:r>
              <a:rPr lang="ru-RU" sz="2400" dirty="0" smtClean="0">
                <a:latin typeface="Arial" panose="020B0604020202020204" pitchFamily="34" charset="0"/>
              </a:rPr>
              <a:t>.</a:t>
            </a:r>
            <a:endParaRPr lang="ru-RU" sz="2400" dirty="0">
              <a:latin typeface="Arial" panose="020B0604020202020204" pitchFamily="34" charset="0"/>
            </a:endParaRPr>
          </a:p>
          <a:p>
            <a:pPr algn="just"/>
            <a:endParaRPr lang="ru-RU" sz="2400" dirty="0">
              <a:latin typeface="Arial" panose="020B0604020202020204" pitchFamily="34" charset="0"/>
            </a:endParaRPr>
          </a:p>
          <a:p>
            <a:pPr algn="just"/>
            <a:endParaRPr lang="ru-RU" sz="2400" dirty="0" smtClean="0">
              <a:latin typeface="Arial" panose="020B0604020202020204" pitchFamily="34" charset="0"/>
            </a:endParaRPr>
          </a:p>
          <a:p>
            <a:r>
              <a:rPr lang="ru-RU" sz="2800" dirty="0" smtClean="0">
                <a:solidFill>
                  <a:schemeClr val="accent5">
                    <a:lumMod val="75000"/>
                  </a:schemeClr>
                </a:solidFill>
              </a:rPr>
              <a:t>.</a:t>
            </a:r>
            <a:endParaRPr lang="ru-RU" sz="2800" dirty="0"/>
          </a:p>
        </p:txBody>
      </p:sp>
    </p:spTree>
    <p:extLst>
      <p:ext uri="{BB962C8B-B14F-4D97-AF65-F5344CB8AC3E}">
        <p14:creationId xmlns:p14="http://schemas.microsoft.com/office/powerpoint/2010/main" val="268796645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523220"/>
          </a:xfrm>
          <a:prstGeom prst="rect">
            <a:avLst/>
          </a:prstGeom>
        </p:spPr>
        <p:txBody>
          <a:bodyPr wrap="square">
            <a:spAutoFit/>
          </a:bodyPr>
          <a:lstStyle/>
          <a:p>
            <a:pPr algn="ctr"/>
            <a:r>
              <a:rPr lang="ru-RU" sz="2800" i="1" dirty="0" smtClean="0">
                <a:solidFill>
                  <a:schemeClr val="accent1"/>
                </a:solidFill>
              </a:rPr>
              <a:t>ФГОС ООО (приказ от 31.05.2021 № 287)</a:t>
            </a:r>
            <a:endParaRPr lang="ru-RU" sz="2800" i="1" dirty="0">
              <a:solidFill>
                <a:schemeClr val="accent1"/>
              </a:solidFill>
            </a:endParaRPr>
          </a:p>
        </p:txBody>
      </p:sp>
      <p:sp>
        <p:nvSpPr>
          <p:cNvPr id="2" name="Прямоугольник 1"/>
          <p:cNvSpPr/>
          <p:nvPr/>
        </p:nvSpPr>
        <p:spPr>
          <a:xfrm>
            <a:off x="467544" y="1166843"/>
            <a:ext cx="8280920" cy="4585871"/>
          </a:xfrm>
          <a:prstGeom prst="rect">
            <a:avLst/>
          </a:prstGeom>
        </p:spPr>
        <p:txBody>
          <a:bodyPr wrap="square">
            <a:spAutoFit/>
          </a:bodyPr>
          <a:lstStyle/>
          <a:p>
            <a:pPr algn="just"/>
            <a:r>
              <a:rPr lang="ru-RU" sz="2400" dirty="0" smtClean="0">
                <a:latin typeface="Arial" panose="020B0604020202020204" pitchFamily="34" charset="0"/>
              </a:rPr>
              <a:t>Пункт 25</a:t>
            </a:r>
            <a:r>
              <a:rPr lang="ru-RU" sz="2400" dirty="0">
                <a:latin typeface="Arial" panose="020B0604020202020204" pitchFamily="34" charset="0"/>
              </a:rPr>
              <a:t>. Структура программы основного общего образования, в том числе адаптированной, включает </a:t>
            </a:r>
            <a:r>
              <a:rPr lang="ru-RU" sz="2400" dirty="0">
                <a:solidFill>
                  <a:srgbClr val="FF0000"/>
                </a:solidFill>
                <a:latin typeface="Arial" panose="020B0604020202020204" pitchFamily="34" charset="0"/>
              </a:rPr>
              <a:t>обязательную часть и часть, формируемую участниками образовательных отношений за счет включения в учебные планы учебных предметов, учебных курсов (в том числе внеурочной деятельности), учебных модулей по выбору обучающихся, родителей (законных представителей) несовершеннолетних обучающихся из перечня, предлагаемого Организацией.</a:t>
            </a:r>
          </a:p>
          <a:p>
            <a:pPr algn="just"/>
            <a:endParaRPr lang="ru-RU" sz="2400" dirty="0">
              <a:latin typeface="Arial" panose="020B0604020202020204" pitchFamily="34" charset="0"/>
            </a:endParaRPr>
          </a:p>
          <a:p>
            <a:pPr algn="just"/>
            <a:endParaRPr lang="ru-RU" sz="2400" dirty="0" smtClean="0">
              <a:latin typeface="Arial" panose="020B0604020202020204" pitchFamily="34" charset="0"/>
            </a:endParaRPr>
          </a:p>
          <a:p>
            <a:r>
              <a:rPr lang="ru-RU" sz="2800" dirty="0" smtClean="0">
                <a:solidFill>
                  <a:schemeClr val="accent5">
                    <a:lumMod val="75000"/>
                  </a:schemeClr>
                </a:solidFill>
              </a:rPr>
              <a:t>.</a:t>
            </a:r>
            <a:endParaRPr lang="ru-RU" sz="2800" dirty="0"/>
          </a:p>
        </p:txBody>
      </p:sp>
    </p:spTree>
    <p:extLst>
      <p:ext uri="{BB962C8B-B14F-4D97-AF65-F5344CB8AC3E}">
        <p14:creationId xmlns:p14="http://schemas.microsoft.com/office/powerpoint/2010/main" val="141754483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260648"/>
            <a:ext cx="8712968" cy="523220"/>
          </a:xfrm>
          <a:prstGeom prst="rect">
            <a:avLst/>
          </a:prstGeom>
        </p:spPr>
        <p:txBody>
          <a:bodyPr wrap="square">
            <a:spAutoFit/>
          </a:bodyPr>
          <a:lstStyle/>
          <a:p>
            <a:pPr algn="ctr"/>
            <a:r>
              <a:rPr lang="ru-RU" sz="2800" i="1" dirty="0" smtClean="0">
                <a:solidFill>
                  <a:schemeClr val="accent1"/>
                </a:solidFill>
              </a:rPr>
              <a:t>ФГОС ООО (приказ от 31.05.2021 № 287)</a:t>
            </a:r>
            <a:endParaRPr lang="ru-RU" sz="2800" i="1" dirty="0">
              <a:solidFill>
                <a:schemeClr val="accent1"/>
              </a:solidFill>
            </a:endParaRPr>
          </a:p>
        </p:txBody>
      </p:sp>
      <p:sp>
        <p:nvSpPr>
          <p:cNvPr id="2" name="Прямоугольник 1"/>
          <p:cNvSpPr/>
          <p:nvPr/>
        </p:nvSpPr>
        <p:spPr>
          <a:xfrm>
            <a:off x="467544" y="1166843"/>
            <a:ext cx="8280920" cy="5324535"/>
          </a:xfrm>
          <a:prstGeom prst="rect">
            <a:avLst/>
          </a:prstGeom>
        </p:spPr>
        <p:txBody>
          <a:bodyPr wrap="square">
            <a:spAutoFit/>
          </a:bodyPr>
          <a:lstStyle/>
          <a:p>
            <a:pPr algn="just"/>
            <a:r>
              <a:rPr lang="ru-RU" sz="2400" dirty="0" smtClean="0">
                <a:latin typeface="Arial" panose="020B0604020202020204" pitchFamily="34" charset="0"/>
              </a:rPr>
              <a:t>Пункт  </a:t>
            </a:r>
            <a:r>
              <a:rPr lang="ru-RU" sz="2400" dirty="0">
                <a:latin typeface="Arial" panose="020B0604020202020204" pitchFamily="34" charset="0"/>
              </a:rPr>
              <a:t>33.1. Учебный план программы основного общего образования, в том числе </a:t>
            </a:r>
            <a:r>
              <a:rPr lang="ru-RU" sz="2400" dirty="0" smtClean="0">
                <a:latin typeface="Arial" panose="020B0604020202020204" pitchFamily="34" charset="0"/>
              </a:rPr>
              <a:t>адаптированной, </a:t>
            </a:r>
            <a:r>
              <a:rPr lang="ru-RU" sz="2400" dirty="0">
                <a:latin typeface="Arial" panose="020B0604020202020204" pitchFamily="34" charset="0"/>
              </a:rPr>
              <a:t>обеспечивает реализацию требований ФГОС, определяет учебную нагрузку в соответствии с требованиями к организации образовательной деятельности к учебной нагрузке при 5-дневной (или 6-дневной) учебной неделе, предусмотренными Гигиеническими </a:t>
            </a:r>
            <a:r>
              <a:rPr lang="ru-RU" sz="2400" dirty="0">
                <a:solidFill>
                  <a:srgbClr val="FF0000"/>
                </a:solidFill>
                <a:latin typeface="Arial" panose="020B0604020202020204" pitchFamily="34" charset="0"/>
                <a:hlinkClick r:id="rId2"/>
              </a:rPr>
              <a:t>нормативами и Санитарно-эпидемиологическими </a:t>
            </a:r>
            <a:r>
              <a:rPr lang="ru-RU" sz="2400" dirty="0">
                <a:solidFill>
                  <a:srgbClr val="FF0000"/>
                </a:solidFill>
                <a:latin typeface="Arial" panose="020B0604020202020204" pitchFamily="34" charset="0"/>
                <a:hlinkClick r:id="rId3"/>
              </a:rPr>
              <a:t>требованиями, перечень учебных предметов, учебных курсов, учебных модулей.</a:t>
            </a:r>
          </a:p>
          <a:p>
            <a:pPr algn="just"/>
            <a:endParaRPr lang="ru-RU" sz="2400" dirty="0">
              <a:solidFill>
                <a:srgbClr val="FF0000"/>
              </a:solidFill>
              <a:latin typeface="Arial" panose="020B0604020202020204" pitchFamily="34" charset="0"/>
            </a:endParaRPr>
          </a:p>
          <a:p>
            <a:pPr algn="just"/>
            <a:endParaRPr lang="ru-RU" sz="2400" dirty="0">
              <a:latin typeface="Arial" panose="020B0604020202020204" pitchFamily="34" charset="0"/>
            </a:endParaRPr>
          </a:p>
          <a:p>
            <a:pPr algn="just"/>
            <a:endParaRPr lang="ru-RU" sz="2400" dirty="0" smtClean="0">
              <a:latin typeface="Arial" panose="020B0604020202020204" pitchFamily="34" charset="0"/>
            </a:endParaRPr>
          </a:p>
          <a:p>
            <a:r>
              <a:rPr lang="ru-RU" sz="2800" dirty="0" smtClean="0">
                <a:solidFill>
                  <a:schemeClr val="accent5">
                    <a:lumMod val="75000"/>
                  </a:schemeClr>
                </a:solidFill>
              </a:rPr>
              <a:t>.</a:t>
            </a:r>
            <a:endParaRPr lang="ru-RU" sz="2800" dirty="0"/>
          </a:p>
        </p:txBody>
      </p:sp>
    </p:spTree>
    <p:extLst>
      <p:ext uri="{BB962C8B-B14F-4D97-AF65-F5344CB8AC3E}">
        <p14:creationId xmlns:p14="http://schemas.microsoft.com/office/powerpoint/2010/main" val="407461413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2144</TotalTime>
  <Words>2643</Words>
  <Application>Microsoft Office PowerPoint</Application>
  <PresentationFormat>Экран (4:3)</PresentationFormat>
  <Paragraphs>767</Paragraphs>
  <Slides>24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Грань</vt:lpstr>
      <vt:lpstr>Презентация PowerPoint</vt:lpstr>
      <vt:lpstr>НПА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Лариса</dc:creator>
  <cp:lastModifiedBy>Евгения Верижникова</cp:lastModifiedBy>
  <cp:revision>90</cp:revision>
  <cp:lastPrinted>2022-09-12T14:44:03Z</cp:lastPrinted>
  <dcterms:created xsi:type="dcterms:W3CDTF">2015-08-22T15:00:50Z</dcterms:created>
  <dcterms:modified xsi:type="dcterms:W3CDTF">2022-09-16T11:59:11Z</dcterms:modified>
</cp:coreProperties>
</file>