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8" r:id="rId4"/>
    <p:sldId id="263" r:id="rId5"/>
    <p:sldId id="272" r:id="rId6"/>
    <p:sldId id="257" r:id="rId7"/>
    <p:sldId id="269" r:id="rId8"/>
    <p:sldId id="270" r:id="rId9"/>
    <p:sldId id="259" r:id="rId10"/>
    <p:sldId id="262" r:id="rId11"/>
    <p:sldId id="264" r:id="rId12"/>
    <p:sldId id="265" r:id="rId13"/>
    <p:sldId id="268" r:id="rId14"/>
    <p:sldId id="271" r:id="rId15"/>
    <p:sldId id="287" r:id="rId16"/>
    <p:sldId id="288" r:id="rId17"/>
    <p:sldId id="289" r:id="rId18"/>
    <p:sldId id="292" r:id="rId19"/>
    <p:sldId id="293" r:id="rId20"/>
    <p:sldId id="290" r:id="rId21"/>
    <p:sldId id="29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-84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6BF0-CC7C-4BA0-B7F0-7AB4D041C35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7AC0-DC55-475E-9D01-D77C1F6FD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45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6BF0-CC7C-4BA0-B7F0-7AB4D041C35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7AC0-DC55-475E-9D01-D77C1F6FD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43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6BF0-CC7C-4BA0-B7F0-7AB4D041C35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7AC0-DC55-475E-9D01-D77C1F6FD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84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6BF0-CC7C-4BA0-B7F0-7AB4D041C35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7AC0-DC55-475E-9D01-D77C1F6FD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6BF0-CC7C-4BA0-B7F0-7AB4D041C35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7AC0-DC55-475E-9D01-D77C1F6FD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75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6BF0-CC7C-4BA0-B7F0-7AB4D041C35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7AC0-DC55-475E-9D01-D77C1F6FD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052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6BF0-CC7C-4BA0-B7F0-7AB4D041C35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7AC0-DC55-475E-9D01-D77C1F6FD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77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6BF0-CC7C-4BA0-B7F0-7AB4D041C35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7AC0-DC55-475E-9D01-D77C1F6FD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82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6BF0-CC7C-4BA0-B7F0-7AB4D041C35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7AC0-DC55-475E-9D01-D77C1F6FD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7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6BF0-CC7C-4BA0-B7F0-7AB4D041C35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7AC0-DC55-475E-9D01-D77C1F6FD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305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6BF0-CC7C-4BA0-B7F0-7AB4D041C35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7AC0-DC55-475E-9D01-D77C1F6FD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572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36BF0-CC7C-4BA0-B7F0-7AB4D041C35E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87AC0-DC55-475E-9D01-D77C1F6FD7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04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1FE2B923A5CC77A26E915589C5F27A773C5F0B71C9817D4C0CB173C8652B38A2BE48E81598A50E08524A9D727F1C4FD1BA90E1CEB02626C9EDrCH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4E8A1702810D2FAC19D42198F96B1B9598C444C152AB4460FF1CF56BFF3AC93B46EBC6AFEEE492917EFF4BE4C42B78E0557ED184547CC58FmCu5H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login.consultant.ru/link/?req=doc&amp;base=LAW&amp;n=142304&amp;dst=10000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8"/>
          <p:cNvSpPr>
            <a:spLocks noChangeArrowheads="1"/>
          </p:cNvSpPr>
          <p:nvPr/>
        </p:nvSpPr>
        <p:spPr bwMode="auto">
          <a:xfrm>
            <a:off x="2525973" y="83128"/>
            <a:ext cx="75608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 Орловской  области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контроля и надзора в сфере образования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7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922151" y="83128"/>
            <a:ext cx="818308" cy="1071546"/>
          </a:xfrm>
          <a:prstGeom prst="rect">
            <a:avLst/>
          </a:prstGeom>
          <a:noFill/>
        </p:spPr>
      </p:pic>
      <p:sp>
        <p:nvSpPr>
          <p:cNvPr id="8" name="object 8"/>
          <p:cNvSpPr txBox="1">
            <a:spLocks noChangeArrowheads="1"/>
          </p:cNvSpPr>
          <p:nvPr/>
        </p:nvSpPr>
        <p:spPr bwMode="auto">
          <a:xfrm>
            <a:off x="7138147" y="3874866"/>
            <a:ext cx="4680520" cy="183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lvl="0" algn="just" eaLnBrk="0" hangingPunct="0"/>
            <a:r>
              <a:rPr lang="ru-RU" sz="17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Попова Алла Евгеньевна, </a:t>
            </a:r>
          </a:p>
          <a:p>
            <a:pPr lvl="0" algn="just" eaLnBrk="0" hangingPunct="0"/>
            <a:r>
              <a:rPr lang="ru-RU" sz="17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заместитель начальника отдела</a:t>
            </a:r>
          </a:p>
          <a:p>
            <a:pPr lvl="0" algn="just" eaLnBrk="0" hangingPunct="0"/>
            <a:r>
              <a:rPr lang="ru-RU" sz="17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контроля в сфере образования</a:t>
            </a:r>
            <a:endParaRPr lang="en-US" sz="17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endParaRPr lang="ru-RU" sz="1700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hangingPunct="0"/>
            <a:r>
              <a:rPr lang="en-US" sz="17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aep@adm.orel.ru</a:t>
            </a:r>
          </a:p>
          <a:p>
            <a:pPr lvl="0" algn="just" eaLnBrk="0" hangingPunct="0"/>
            <a:endParaRPr lang="en-US" sz="1700" b="1" i="1" dirty="0" smtClean="0"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sz="17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700" b="1" i="1" dirty="0" smtClean="0">
                <a:latin typeface="Arial" pitchFamily="34" charset="0"/>
                <a:cs typeface="Arial" pitchFamily="34" charset="0"/>
              </a:rPr>
              <a:t>.0</a:t>
            </a:r>
            <a:r>
              <a:rPr lang="en-US" sz="1700" b="1" i="1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1700" b="1" i="1" dirty="0" smtClean="0">
                <a:latin typeface="Arial" pitchFamily="34" charset="0"/>
                <a:cs typeface="Arial" pitchFamily="34" charset="0"/>
              </a:rPr>
              <a:t>.2022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41664" y="2044622"/>
            <a:ext cx="76920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 требованиях ФГОС НОО, утверждённого приказом Министерства просвещения Российской Федерации от 31 мая 2021 года  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№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286, к учебному плану.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4851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9200" y="128245"/>
            <a:ext cx="11371811" cy="1080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Третий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четвертый варианты учебного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плана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-образовательных организаций,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которых обучение ведется на русском, но наряду с ним изучается один из языков народов России (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5-дневная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6-дневная учебные недели) (табл. 3, 4)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32360" y="125715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Табл. 3. Недельный учебный план на уровне начального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(5-дневная учебная неделя)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27579" t="12771" r="28680" b="4675"/>
          <a:stretch/>
        </p:blipFill>
        <p:spPr bwMode="auto">
          <a:xfrm>
            <a:off x="1136862" y="1842901"/>
            <a:ext cx="4541127" cy="49323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7707" t="14367" r="28936" b="4902"/>
          <a:stretch/>
        </p:blipFill>
        <p:spPr bwMode="auto">
          <a:xfrm>
            <a:off x="6332221" y="1877734"/>
            <a:ext cx="4266111" cy="4862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332221" y="1194630"/>
            <a:ext cx="6096000" cy="7200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Табл. 4. Недельный учебный план на уровне начального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общего образования 2-4 классов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(6-дневная учебная неделя) с 2023 года</a:t>
            </a:r>
            <a:endParaRPr lang="ru-RU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5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343" y="0"/>
            <a:ext cx="11413351" cy="147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25550" indent="-6350" algn="ctr"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Расписание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уроков 1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класса   (ступенчатый режим) 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</a:rPr>
              <a:t>1 </a:t>
            </a:r>
            <a:r>
              <a:rPr lang="en-US" sz="2400" b="1" kern="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четверть</a:t>
            </a:r>
            <a:r>
              <a:rPr lang="en-US" sz="2400" b="1" kern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869440" indent="-1454785" algn="ctr">
              <a:spcAft>
                <a:spcPts val="6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сентябрь-октябрь - по 3 урока по 35 минут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marL="1869440" indent="-1454785" algn="ctr">
              <a:spcAft>
                <a:spcPts val="6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ноябрь-декабрь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по 4 урока по 35 минут, </a:t>
            </a:r>
          </a:p>
          <a:p>
            <a:pPr marL="1869440" indent="-1454785" algn="ctr">
              <a:spcAft>
                <a:spcPts val="60"/>
              </a:spcAft>
            </a:pP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январь-май - по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 урока по 40 минут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0" marR="10160" indent="-6350">
              <a:lnSpc>
                <a:spcPct val="107000"/>
              </a:lnSpc>
              <a:spcAft>
                <a:spcPts val="0"/>
              </a:spcAft>
            </a:pPr>
            <a:r>
              <a:rPr lang="ru-RU" sz="2000" b="1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</a:t>
            </a:r>
            <a:r>
              <a:rPr lang="ru-RU" b="1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b="1" kern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271238"/>
              </p:ext>
            </p:extLst>
          </p:nvPr>
        </p:nvGraphicFramePr>
        <p:xfrm>
          <a:off x="681319" y="1066800"/>
          <a:ext cx="11017622" cy="5744372"/>
        </p:xfrm>
        <a:graphic>
          <a:graphicData uri="http://schemas.openxmlformats.org/drawingml/2006/table">
            <a:tbl>
              <a:tblPr firstRow="1" firstCol="1" bandRow="1"/>
              <a:tblGrid>
                <a:gridCol w="1826545">
                  <a:extLst>
                    <a:ext uri="{9D8B030D-6E8A-4147-A177-3AD203B41FA5}">
                      <a16:colId xmlns:a16="http://schemas.microsoft.com/office/drawing/2014/main" xmlns="" val="2563369198"/>
                    </a:ext>
                  </a:extLst>
                </a:gridCol>
                <a:gridCol w="1826545">
                  <a:extLst>
                    <a:ext uri="{9D8B030D-6E8A-4147-A177-3AD203B41FA5}">
                      <a16:colId xmlns:a16="http://schemas.microsoft.com/office/drawing/2014/main" xmlns="" val="1255694355"/>
                    </a:ext>
                  </a:extLst>
                </a:gridCol>
                <a:gridCol w="1566271">
                  <a:extLst>
                    <a:ext uri="{9D8B030D-6E8A-4147-A177-3AD203B41FA5}">
                      <a16:colId xmlns:a16="http://schemas.microsoft.com/office/drawing/2014/main" xmlns="" val="999879809"/>
                    </a:ext>
                  </a:extLst>
                </a:gridCol>
                <a:gridCol w="2059958">
                  <a:extLst>
                    <a:ext uri="{9D8B030D-6E8A-4147-A177-3AD203B41FA5}">
                      <a16:colId xmlns:a16="http://schemas.microsoft.com/office/drawing/2014/main" xmlns="" val="2198912490"/>
                    </a:ext>
                  </a:extLst>
                </a:gridCol>
                <a:gridCol w="2059958">
                  <a:extLst>
                    <a:ext uri="{9D8B030D-6E8A-4147-A177-3AD203B41FA5}">
                      <a16:colId xmlns:a16="http://schemas.microsoft.com/office/drawing/2014/main" xmlns="" val="2247778694"/>
                    </a:ext>
                  </a:extLst>
                </a:gridCol>
                <a:gridCol w="1678345">
                  <a:extLst>
                    <a:ext uri="{9D8B030D-6E8A-4147-A177-3AD203B41FA5}">
                      <a16:colId xmlns:a16="http://schemas.microsoft.com/office/drawing/2014/main" xmlns="" val="3706396170"/>
                    </a:ext>
                  </a:extLst>
                </a:gridCol>
              </a:tblGrid>
              <a:tr h="1681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Неделя/ Дни недели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вторник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четверг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пятница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4974248"/>
                  </a:ext>
                </a:extLst>
              </a:tr>
              <a:tr h="36429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1-я неделя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5"/>
                        </a:spcAft>
                        <a:tabLst>
                          <a:tab pos="972820" algn="r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	язык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(русский)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4588286"/>
                  </a:ext>
                </a:extLst>
              </a:tr>
              <a:tr h="321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9665507"/>
                  </a:ext>
                </a:extLst>
              </a:tr>
              <a:tr h="351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7889945"/>
                  </a:ext>
                </a:extLst>
              </a:tr>
              <a:tr h="351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Изобразительное искусство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94409205"/>
                  </a:ext>
                </a:extLst>
              </a:tr>
              <a:tr h="48166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2-я неделя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 на родном языке (русском)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5152171"/>
                  </a:ext>
                </a:extLst>
              </a:tr>
              <a:tr h="321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79110864"/>
                  </a:ext>
                </a:extLst>
              </a:tr>
              <a:tr h="351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9879845"/>
                  </a:ext>
                </a:extLst>
              </a:tr>
              <a:tr h="321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5276900"/>
                  </a:ext>
                </a:extLst>
              </a:tr>
              <a:tr h="321111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3-я неделя</a:t>
                      </a:r>
                      <a:r>
                        <a:rPr lang="ru-RU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1721087"/>
                  </a:ext>
                </a:extLst>
              </a:tr>
              <a:tr h="351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 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64954"/>
                  </a:ext>
                </a:extLst>
              </a:tr>
              <a:tr h="351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4374448"/>
                  </a:ext>
                </a:extLst>
              </a:tr>
              <a:tr h="351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Изобразительное искусство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1825061"/>
                  </a:ext>
                </a:extLst>
              </a:tr>
              <a:tr h="171335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4-я неделя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9318231"/>
                  </a:ext>
                </a:extLst>
              </a:tr>
              <a:tr h="321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0661802"/>
                  </a:ext>
                </a:extLst>
              </a:tr>
              <a:tr h="3515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9838376"/>
                  </a:ext>
                </a:extLst>
              </a:tr>
              <a:tr h="321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87" marR="5338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0675930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79183" y="1859920"/>
            <a:ext cx="2060137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5963" algn="l"/>
              </a:tabLst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896272"/>
              </p:ext>
            </p:extLst>
          </p:nvPr>
        </p:nvGraphicFramePr>
        <p:xfrm>
          <a:off x="582706" y="238335"/>
          <a:ext cx="10139083" cy="5848699"/>
        </p:xfrm>
        <a:graphic>
          <a:graphicData uri="http://schemas.openxmlformats.org/drawingml/2006/table">
            <a:tbl>
              <a:tblPr firstRow="1" firstCol="1" bandRow="1"/>
              <a:tblGrid>
                <a:gridCol w="1680898">
                  <a:extLst>
                    <a:ext uri="{9D8B030D-6E8A-4147-A177-3AD203B41FA5}">
                      <a16:colId xmlns:a16="http://schemas.microsoft.com/office/drawing/2014/main" xmlns="" val="174349184"/>
                    </a:ext>
                  </a:extLst>
                </a:gridCol>
                <a:gridCol w="1680898">
                  <a:extLst>
                    <a:ext uri="{9D8B030D-6E8A-4147-A177-3AD203B41FA5}">
                      <a16:colId xmlns:a16="http://schemas.microsoft.com/office/drawing/2014/main" xmlns="" val="1008681026"/>
                    </a:ext>
                  </a:extLst>
                </a:gridCol>
                <a:gridCol w="1441377">
                  <a:extLst>
                    <a:ext uri="{9D8B030D-6E8A-4147-A177-3AD203B41FA5}">
                      <a16:colId xmlns:a16="http://schemas.microsoft.com/office/drawing/2014/main" xmlns="" val="345983513"/>
                    </a:ext>
                  </a:extLst>
                </a:gridCol>
                <a:gridCol w="1895697">
                  <a:extLst>
                    <a:ext uri="{9D8B030D-6E8A-4147-A177-3AD203B41FA5}">
                      <a16:colId xmlns:a16="http://schemas.microsoft.com/office/drawing/2014/main" xmlns="" val="3510833696"/>
                    </a:ext>
                  </a:extLst>
                </a:gridCol>
                <a:gridCol w="1895697">
                  <a:extLst>
                    <a:ext uri="{9D8B030D-6E8A-4147-A177-3AD203B41FA5}">
                      <a16:colId xmlns:a16="http://schemas.microsoft.com/office/drawing/2014/main" xmlns="" val="2113283654"/>
                    </a:ext>
                  </a:extLst>
                </a:gridCol>
                <a:gridCol w="1544516">
                  <a:extLst>
                    <a:ext uri="{9D8B030D-6E8A-4147-A177-3AD203B41FA5}">
                      <a16:colId xmlns:a16="http://schemas.microsoft.com/office/drawing/2014/main" xmlns="" val="1337562690"/>
                    </a:ext>
                  </a:extLst>
                </a:gridCol>
              </a:tblGrid>
              <a:tr h="43984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5-я неделя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5"/>
                        </a:spcAft>
                        <a:tabLst>
                          <a:tab pos="972820" algn="r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	язык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(русский)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5157035"/>
                  </a:ext>
                </a:extLst>
              </a:tr>
              <a:tr h="425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9537488"/>
                  </a:ext>
                </a:extLst>
              </a:tr>
              <a:tr h="284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9820539"/>
                  </a:ext>
                </a:extLst>
              </a:tr>
              <a:tr h="425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Изобразительное искусство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2571537"/>
                  </a:ext>
                </a:extLst>
              </a:tr>
              <a:tr h="28406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6-я неделя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9918331"/>
                  </a:ext>
                </a:extLst>
              </a:tr>
              <a:tr h="425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2787604"/>
                  </a:ext>
                </a:extLst>
              </a:tr>
              <a:tr h="284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0622818"/>
                  </a:ext>
                </a:extLst>
              </a:tr>
              <a:tr h="284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0650560"/>
                  </a:ext>
                </a:extLst>
              </a:tr>
              <a:tr h="439842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7-я неделя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5"/>
                        </a:spcAft>
                        <a:tabLst>
                          <a:tab pos="972820" algn="r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	язык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(русский)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4268565"/>
                  </a:ext>
                </a:extLst>
              </a:tr>
              <a:tr h="425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9248513"/>
                  </a:ext>
                </a:extLst>
              </a:tr>
              <a:tr h="284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4802412"/>
                  </a:ext>
                </a:extLst>
              </a:tr>
              <a:tr h="284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0910854"/>
                  </a:ext>
                </a:extLst>
              </a:tr>
              <a:tr h="56812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8-я неделя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родном языке  (русский)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9458434"/>
                  </a:ext>
                </a:extLst>
              </a:tr>
              <a:tr h="284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Математика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8910798"/>
                  </a:ext>
                </a:extLst>
              </a:tr>
              <a:tr h="284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Динамическая пауза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5734305"/>
                  </a:ext>
                </a:extLst>
              </a:tr>
              <a:tr h="4256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Изобразительное искусство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716280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578" marR="535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12278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389313" y="17716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7159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5963" algn="l"/>
              </a:tabLst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7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568380"/>
              </p:ext>
            </p:extLst>
          </p:nvPr>
        </p:nvGraphicFramePr>
        <p:xfrm>
          <a:off x="78376" y="644436"/>
          <a:ext cx="5947955" cy="5609676"/>
        </p:xfrm>
        <a:graphic>
          <a:graphicData uri="http://schemas.openxmlformats.org/drawingml/2006/table">
            <a:tbl>
              <a:tblPr firstRow="1" firstCol="1" bandRow="1"/>
              <a:tblGrid>
                <a:gridCol w="763275">
                  <a:extLst>
                    <a:ext uri="{9D8B030D-6E8A-4147-A177-3AD203B41FA5}">
                      <a16:colId xmlns:a16="http://schemas.microsoft.com/office/drawing/2014/main" xmlns="" val="1450099128"/>
                    </a:ext>
                  </a:extLst>
                </a:gridCol>
                <a:gridCol w="1056818">
                  <a:extLst>
                    <a:ext uri="{9D8B030D-6E8A-4147-A177-3AD203B41FA5}">
                      <a16:colId xmlns:a16="http://schemas.microsoft.com/office/drawing/2014/main" xmlns="" val="2050832206"/>
                    </a:ext>
                  </a:extLst>
                </a:gridCol>
                <a:gridCol w="1027611">
                  <a:extLst>
                    <a:ext uri="{9D8B030D-6E8A-4147-A177-3AD203B41FA5}">
                      <a16:colId xmlns:a16="http://schemas.microsoft.com/office/drawing/2014/main" xmlns="" val="4150248290"/>
                    </a:ext>
                  </a:extLst>
                </a:gridCol>
                <a:gridCol w="1053737">
                  <a:extLst>
                    <a:ext uri="{9D8B030D-6E8A-4147-A177-3AD203B41FA5}">
                      <a16:colId xmlns:a16="http://schemas.microsoft.com/office/drawing/2014/main" xmlns="" val="1876550092"/>
                    </a:ext>
                  </a:extLst>
                </a:gridCol>
                <a:gridCol w="973386">
                  <a:extLst>
                    <a:ext uri="{9D8B030D-6E8A-4147-A177-3AD203B41FA5}">
                      <a16:colId xmlns:a16="http://schemas.microsoft.com/office/drawing/2014/main" xmlns="" val="4042278982"/>
                    </a:ext>
                  </a:extLst>
                </a:gridCol>
                <a:gridCol w="1073128">
                  <a:extLst>
                    <a:ext uri="{9D8B030D-6E8A-4147-A177-3AD203B41FA5}">
                      <a16:colId xmlns:a16="http://schemas.microsoft.com/office/drawing/2014/main" xmlns="" val="644242900"/>
                    </a:ext>
                  </a:extLst>
                </a:gridCol>
              </a:tblGrid>
              <a:tr h="668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</a:t>
                      </a:r>
                      <a:r>
                        <a:rPr lang="en-US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endParaRPr lang="ru-RU" sz="1200" b="1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r>
                        <a:rPr lang="en-US" sz="1200" b="1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недели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400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3525246"/>
                  </a:ext>
                </a:extLst>
              </a:tr>
              <a:tr h="634317">
                <a:tc rowSpan="4"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1-я </a:t>
                      </a:r>
                      <a:endParaRPr lang="ru-RU" sz="1200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</a:t>
                      </a:r>
                      <a: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5"/>
                        </a:spcAft>
                        <a:tabLst>
                          <a:tab pos="955040" algn="r"/>
                        </a:tabLs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	язык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(русский)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7888439"/>
                  </a:ext>
                </a:extLst>
              </a:tr>
              <a:tr h="614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2373666"/>
                  </a:ext>
                </a:extLst>
              </a:tr>
              <a:tr h="614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</a:t>
                      </a:r>
                      <a:endParaRPr lang="ru-RU" sz="1200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ное</a:t>
                      </a:r>
                      <a: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45017897"/>
                  </a:ext>
                </a:extLst>
              </a:tr>
              <a:tr h="618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2204542"/>
                  </a:ext>
                </a:extLst>
              </a:tr>
              <a:tr h="900307">
                <a:tc rowSpan="4"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2-я </a:t>
                      </a:r>
                      <a:endParaRPr lang="ru-RU" sz="1200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</a:t>
                      </a:r>
                      <a: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36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Лит. чтение </a:t>
                      </a:r>
                      <a:endParaRPr lang="ru-RU" sz="1200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336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родном </a:t>
                      </a: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языке</a:t>
                      </a:r>
                    </a:p>
                    <a:p>
                      <a:pPr marR="336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(русском</a:t>
                      </a: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3138519"/>
                  </a:ext>
                </a:extLst>
              </a:tr>
              <a:tr h="3277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0429637"/>
                  </a:ext>
                </a:extLst>
              </a:tr>
              <a:tr h="614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1796202"/>
                  </a:ext>
                </a:extLst>
              </a:tr>
              <a:tr h="618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750" marT="260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902610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4796" y="82149"/>
            <a:ext cx="11669490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569845" lvl="0" algn="r" fontAlgn="base">
              <a:lnSpc>
                <a:spcPct val="107000"/>
              </a:lnSpc>
              <a:spcAft>
                <a:spcPts val="20"/>
              </a:spcAft>
              <a:buClr>
                <a:srgbClr val="000000"/>
              </a:buClr>
              <a:buSzPts val="1200"/>
            </a:pPr>
            <a:r>
              <a:rPr lang="ru-RU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b="1" dirty="0" err="1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четверть</a:t>
            </a:r>
            <a:r>
              <a:rPr lang="ru-RU" b="1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3 четверть</a:t>
            </a:r>
            <a:endParaRPr lang="ru-RU" sz="1600" u="none" strike="noStrike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868940"/>
              </p:ext>
            </p:extLst>
          </p:nvPr>
        </p:nvGraphicFramePr>
        <p:xfrm>
          <a:off x="6305006" y="633994"/>
          <a:ext cx="5799908" cy="5620118"/>
        </p:xfrm>
        <a:graphic>
          <a:graphicData uri="http://schemas.openxmlformats.org/drawingml/2006/table">
            <a:tbl>
              <a:tblPr firstRow="1" firstCol="1" bandRow="1"/>
              <a:tblGrid>
                <a:gridCol w="597169">
                  <a:extLst>
                    <a:ext uri="{9D8B030D-6E8A-4147-A177-3AD203B41FA5}">
                      <a16:colId xmlns:a16="http://schemas.microsoft.com/office/drawing/2014/main" xmlns="" val="1130584778"/>
                    </a:ext>
                  </a:extLst>
                </a:gridCol>
                <a:gridCol w="1104355">
                  <a:extLst>
                    <a:ext uri="{9D8B030D-6E8A-4147-A177-3AD203B41FA5}">
                      <a16:colId xmlns:a16="http://schemas.microsoft.com/office/drawing/2014/main" xmlns="" val="3296029189"/>
                    </a:ext>
                  </a:extLst>
                </a:gridCol>
                <a:gridCol w="1012680">
                  <a:extLst>
                    <a:ext uri="{9D8B030D-6E8A-4147-A177-3AD203B41FA5}">
                      <a16:colId xmlns:a16="http://schemas.microsoft.com/office/drawing/2014/main" xmlns="" val="1247839984"/>
                    </a:ext>
                  </a:extLst>
                </a:gridCol>
                <a:gridCol w="885945">
                  <a:extLst>
                    <a:ext uri="{9D8B030D-6E8A-4147-A177-3AD203B41FA5}">
                      <a16:colId xmlns:a16="http://schemas.microsoft.com/office/drawing/2014/main" xmlns="" val="1174618049"/>
                    </a:ext>
                  </a:extLst>
                </a:gridCol>
                <a:gridCol w="1050797">
                  <a:extLst>
                    <a:ext uri="{9D8B030D-6E8A-4147-A177-3AD203B41FA5}">
                      <a16:colId xmlns:a16="http://schemas.microsoft.com/office/drawing/2014/main" xmlns="" val="4277905589"/>
                    </a:ext>
                  </a:extLst>
                </a:gridCol>
                <a:gridCol w="1148962">
                  <a:extLst>
                    <a:ext uri="{9D8B030D-6E8A-4147-A177-3AD203B41FA5}">
                      <a16:colId xmlns:a16="http://schemas.microsoft.com/office/drawing/2014/main" xmlns="" val="1798962491"/>
                    </a:ext>
                  </a:extLst>
                </a:gridCol>
              </a:tblGrid>
              <a:tr h="572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2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недели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254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Понедельник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Вторник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323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Среда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Четверг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Пятница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94090654"/>
                  </a:ext>
                </a:extLst>
              </a:tr>
              <a:tr h="513936">
                <a:tc rowSpan="4"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1-я</a:t>
                      </a:r>
                      <a:endParaRPr lang="ru-RU" sz="1200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30"/>
                        </a:spcAft>
                        <a:tabLst>
                          <a:tab pos="955675" algn="r"/>
                        </a:tabLs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	язык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(русский)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9867756"/>
                  </a:ext>
                </a:extLst>
              </a:tr>
              <a:tr h="496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 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8408061"/>
                  </a:ext>
                </a:extLst>
              </a:tr>
              <a:tr h="496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 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4576272"/>
                  </a:ext>
                </a:extLst>
              </a:tr>
              <a:tr h="496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</a:t>
                      </a:r>
                      <a:endParaRPr lang="ru-RU" sz="1200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 искусство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7129313"/>
                  </a:ext>
                </a:extLst>
              </a:tr>
              <a:tr h="496574">
                <a:tc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6274279"/>
                  </a:ext>
                </a:extLst>
              </a:tr>
              <a:tr h="741822">
                <a:tc rowSpan="5">
                  <a:txBody>
                    <a:bodyPr/>
                    <a:lstStyle/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2-я</a:t>
                      </a:r>
                      <a:endParaRPr lang="ru-RU" sz="1200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2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неделя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429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Лит. чтение на родном языке (русском)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12775648"/>
                  </a:ext>
                </a:extLst>
              </a:tr>
              <a:tr h="251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Музыка 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4889532"/>
                  </a:ext>
                </a:extLst>
              </a:tr>
              <a:tr h="496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 чтение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 мир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0909604"/>
                  </a:ext>
                </a:extLst>
              </a:tr>
              <a:tr h="496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Окружающий</a:t>
                      </a:r>
                      <a:endParaRPr lang="ru-RU" sz="1200" i="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мир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Изобразительное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i="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1587486"/>
                  </a:ext>
                </a:extLst>
              </a:tr>
              <a:tr h="496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31115" marT="44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3323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573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021556"/>
              </p:ext>
            </p:extLst>
          </p:nvPr>
        </p:nvGraphicFramePr>
        <p:xfrm>
          <a:off x="2410530" y="623454"/>
          <a:ext cx="6929715" cy="6013805"/>
        </p:xfrm>
        <a:graphic>
          <a:graphicData uri="http://schemas.openxmlformats.org/drawingml/2006/table">
            <a:tbl>
              <a:tblPr firstRow="1" firstCol="1" bandRow="1"/>
              <a:tblGrid>
                <a:gridCol w="809179">
                  <a:extLst>
                    <a:ext uri="{9D8B030D-6E8A-4147-A177-3AD203B41FA5}">
                      <a16:colId xmlns:a16="http://schemas.microsoft.com/office/drawing/2014/main" xmlns="" val="1083269940"/>
                    </a:ext>
                  </a:extLst>
                </a:gridCol>
                <a:gridCol w="2583671">
                  <a:extLst>
                    <a:ext uri="{9D8B030D-6E8A-4147-A177-3AD203B41FA5}">
                      <a16:colId xmlns:a16="http://schemas.microsoft.com/office/drawing/2014/main" xmlns="" val="3238389667"/>
                    </a:ext>
                  </a:extLst>
                </a:gridCol>
                <a:gridCol w="3536865">
                  <a:extLst>
                    <a:ext uri="{9D8B030D-6E8A-4147-A177-3AD203B41FA5}">
                      <a16:colId xmlns:a16="http://schemas.microsoft.com/office/drawing/2014/main" xmlns="" val="1416855768"/>
                    </a:ext>
                  </a:extLst>
                </a:gridCol>
              </a:tblGrid>
              <a:tr h="2161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 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Учебный предмет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промежуточной аттестации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4132418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 предметы учебного плана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Листы индивидуальных достижений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96748903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Диагностическая работа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9095213"/>
                  </a:ext>
                </a:extLst>
              </a:tr>
              <a:tr h="2352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5241794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623854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Диагностическая работа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6060702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Диагностическая работа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1004102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6363041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Изобразительное искусство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рисунков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0342878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Групповой проект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6321857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нормативов. Тестирование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1330920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речи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Выразительное чтение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0692519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речи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Изложение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4740507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Диагностическая работа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2006628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Литературное чтение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4064990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Иностранный язык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8380259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Диагностическая работа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5935667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Окружающий мир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Диагностическая работа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4942310"/>
                  </a:ext>
                </a:extLst>
              </a:tr>
              <a:tr h="450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религиозных культур и светской этики (4-й класс)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Собеседование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9336455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Музыка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8138045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Изобразительное искусство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рисунков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2876674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Технология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Групповой проект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28295157"/>
                  </a:ext>
                </a:extLst>
              </a:tr>
              <a:tr h="254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нормативов. Тестирование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11" marR="4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7170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775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6705" y="612845"/>
            <a:ext cx="1075667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</a:t>
            </a: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Под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внеурочной деятельностью </a:t>
            </a:r>
            <a:r>
              <a:rPr lang="ru-RU" dirty="0">
                <a:latin typeface="Times New Roman" panose="02020603050405020304" pitchFamily="18" charset="0"/>
              </a:rPr>
              <a:t>следует понимать образовательную деятельность, направленную на достижение планируемых результатов освоения основных образовательных программ (личностных, </a:t>
            </a:r>
            <a:r>
              <a:rPr lang="ru-RU" dirty="0" err="1">
                <a:latin typeface="Times New Roman" panose="02020603050405020304" pitchFamily="18" charset="0"/>
              </a:rPr>
              <a:t>метапредметных</a:t>
            </a:r>
            <a:r>
              <a:rPr lang="ru-RU" dirty="0">
                <a:latin typeface="Times New Roman" panose="02020603050405020304" pitchFamily="18" charset="0"/>
              </a:rPr>
              <a:t> и предметных), осуществляемую в формах, отличных от урочной</a:t>
            </a:r>
            <a:r>
              <a:rPr lang="ru-RU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        Внеурочная </a:t>
            </a:r>
            <a:r>
              <a:rPr lang="ru-RU" dirty="0">
                <a:latin typeface="Times New Roman" panose="02020603050405020304" pitchFamily="18" charset="0"/>
              </a:rPr>
              <a:t>деятельность является неотъемлемой и обязательной частью основной общеобразовательной программы</a:t>
            </a:r>
            <a:r>
              <a:rPr lang="ru-RU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  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Целью</a:t>
            </a:r>
            <a:r>
              <a:rPr lang="ru-RU" dirty="0" smtClean="0">
                <a:latin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</a:rPr>
              <a:t>внеурочной деятельности является обеспечение достижения ребенком планируемых результатов освоения основной образовательной программы за счет расширения информационной, предметной, культурной среды, в которой происходит образовательная деятельность, повышения гибкости ее организации</a:t>
            </a:r>
            <a:r>
              <a:rPr lang="ru-RU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       Внеурочная </a:t>
            </a:r>
            <a:r>
              <a:rPr lang="ru-RU" dirty="0">
                <a:latin typeface="Times New Roman" panose="02020603050405020304" pitchFamily="18" charset="0"/>
              </a:rPr>
              <a:t>деятельность планируется и организуется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 учетом индивидуальных особенностей </a:t>
            </a:r>
            <a:r>
              <a:rPr lang="ru-RU" dirty="0">
                <a:latin typeface="Times New Roman" panose="02020603050405020304" pitchFamily="18" charset="0"/>
              </a:rPr>
              <a:t>и потребностей ребенка, запросов семьи, культурных традиций, национальных и этнокультурных особенностей региона.</a:t>
            </a:r>
          </a:p>
          <a:p>
            <a:pPr algn="just"/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3563" y="243513"/>
            <a:ext cx="3838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Внеурочная деятельность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499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3577" y="751344"/>
            <a:ext cx="1079823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Рабочие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программы внеурочной деятель</a:t>
            </a:r>
            <a:r>
              <a:rPr lang="ru-RU" dirty="0">
                <a:latin typeface="Times New Roman" panose="02020603050405020304" pitchFamily="18" charset="0"/>
              </a:rPr>
              <a:t>ности разрабатываются образовательной организацией самостоятельно на основе требований федеральных государственных образовательных стандартов общего образования (далее - </a:t>
            </a:r>
            <a:r>
              <a:rPr lang="ru-RU" b="1" dirty="0">
                <a:latin typeface="Times New Roman" panose="02020603050405020304" pitchFamily="18" charset="0"/>
                <a:hlinkClick r:id="rId2"/>
              </a:rPr>
              <a:t>ФГОС) с учетом соответствующих примерных основных образовательных программ</a:t>
            </a:r>
            <a:r>
              <a:rPr lang="ru-RU" b="1" dirty="0" smtClean="0">
                <a:latin typeface="Times New Roman" panose="02020603050405020304" pitchFamily="18" charset="0"/>
                <a:hlinkClick r:id="rId2"/>
              </a:rPr>
              <a:t>. </a:t>
            </a:r>
          </a:p>
          <a:p>
            <a:pPr algn="just"/>
            <a:endParaRPr lang="ru-RU" dirty="0">
              <a:solidFill>
                <a:srgbClr val="0000FF"/>
              </a:solidFill>
              <a:latin typeface="Times New Roman" panose="02020603050405020304" pitchFamily="18" charset="0"/>
              <a:hlinkClick r:id="rId2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Рабочие программы внеурочной деятельности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должны содержать</a:t>
            </a:r>
            <a:r>
              <a:rPr lang="ru-RU" dirty="0" smtClean="0">
                <a:latin typeface="Times New Roman" panose="02020603050405020304" pitchFamily="18" charset="0"/>
              </a:rPr>
              <a:t>:</a:t>
            </a:r>
          </a:p>
          <a:p>
            <a:pPr algn="just"/>
            <a:endParaRPr lang="ru-RU" dirty="0"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</a:rPr>
              <a:t>планируемые </a:t>
            </a:r>
            <a:r>
              <a:rPr lang="ru-RU" dirty="0">
                <a:latin typeface="Times New Roman" panose="02020603050405020304" pitchFamily="18" charset="0"/>
              </a:rPr>
              <a:t>результаты внеурочной деятельности</a:t>
            </a:r>
            <a:r>
              <a:rPr lang="ru-RU" dirty="0" smtClean="0">
                <a:latin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</a:rPr>
              <a:t>содержание </a:t>
            </a:r>
            <a:r>
              <a:rPr lang="ru-RU" dirty="0">
                <a:latin typeface="Times New Roman" panose="02020603050405020304" pitchFamily="18" charset="0"/>
              </a:rPr>
              <a:t>внеурочной деятельности с указанием форм ее организации и видов деятельности</a:t>
            </a:r>
            <a:r>
              <a:rPr lang="ru-RU" dirty="0" smtClean="0">
                <a:latin typeface="Times New Roman" panose="02020603050405020304" pitchFamily="18" charset="0"/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</a:rPr>
              <a:t>тематическое </a:t>
            </a:r>
            <a:r>
              <a:rPr lang="ru-RU" dirty="0">
                <a:latin typeface="Times New Roman" panose="02020603050405020304" pitchFamily="18" charset="0"/>
              </a:rPr>
              <a:t>планирование</a:t>
            </a:r>
            <a:r>
              <a:rPr lang="ru-RU" dirty="0" smtClean="0">
                <a:latin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Участие во внеурочной деятельности является для обучающихся обязательным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hlinkClick r:id="rId2"/>
              </a:rPr>
              <a:t>ФГОС определено максимально допустимое количество часов внеурочной деятельности в зависимости от уровня общего образования</a:t>
            </a:r>
            <a:r>
              <a:rPr lang="ru-RU" dirty="0" smtClean="0">
                <a:latin typeface="Times New Roman" panose="02020603050405020304" pitchFamily="18" charset="0"/>
                <a:hlinkClick r:id="rId2"/>
              </a:rPr>
              <a:t>:</a:t>
            </a:r>
          </a:p>
          <a:p>
            <a:pPr algn="just"/>
            <a:endParaRPr lang="ru-RU" dirty="0">
              <a:latin typeface="Times New Roman" panose="02020603050405020304" pitchFamily="18" charset="0"/>
              <a:hlinkClick r:id="rId2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до 1350 часов за четыре года </a:t>
            </a:r>
            <a:r>
              <a:rPr lang="ru-RU" dirty="0">
                <a:latin typeface="Times New Roman" panose="02020603050405020304" pitchFamily="18" charset="0"/>
              </a:rPr>
              <a:t>обучения на уровне начального общего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23563" y="243513"/>
            <a:ext cx="3838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Внеурочная деятельность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976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8515" y="612845"/>
            <a:ext cx="1086473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      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</a:rPr>
              <a:t>   При </a:t>
            </a:r>
            <a:r>
              <a:rPr lang="ru-RU" dirty="0">
                <a:latin typeface="Times New Roman" panose="02020603050405020304" pitchFamily="18" charset="0"/>
              </a:rPr>
              <a:t>реализации рабочих программ внеурочной деятельности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рекомендуется</a:t>
            </a:r>
            <a:r>
              <a:rPr lang="ru-RU" dirty="0">
                <a:latin typeface="Times New Roman" panose="02020603050405020304" pitchFamily="18" charset="0"/>
              </a:rPr>
              <a:t> использовать формы, носящие исследовательский, творческий характер</a:t>
            </a:r>
            <a:r>
              <a:rPr lang="ru-RU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  Формы </a:t>
            </a:r>
            <a:r>
              <a:rPr lang="ru-RU" dirty="0">
                <a:latin typeface="Times New Roman" panose="02020603050405020304" pitchFamily="18" charset="0"/>
              </a:rPr>
              <a:t>внеурочной деятельности должны предусматривать активность и самостоятельность обучающихся; сочетать индивидуальную и групповую работу; обеспечивать гибкий режим занятий (продолжительность, последовательность), переменный состав обучающихся, проектную и исследовательскую деятельность (в </a:t>
            </a:r>
            <a:r>
              <a:rPr lang="ru-RU" dirty="0" err="1">
                <a:latin typeface="Times New Roman" panose="02020603050405020304" pitchFamily="18" charset="0"/>
              </a:rPr>
              <a:t>т.ч</a:t>
            </a:r>
            <a:r>
              <a:rPr lang="ru-RU" dirty="0">
                <a:latin typeface="Times New Roman" panose="02020603050405020304" pitchFamily="18" charset="0"/>
              </a:rPr>
              <a:t>. экспедиции, практики), экскурсии (в музеи, парки, на предприятия и др.), походы, деловые игры и пр</a:t>
            </a:r>
            <a:r>
              <a:rPr lang="ru-RU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В зависимости от конкретных условий реализации основной общеобразовательной программы, числа обучающихся и их возрастных особенностей допускается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формирование учебных групп </a:t>
            </a:r>
            <a:r>
              <a:rPr lang="ru-RU" dirty="0">
                <a:latin typeface="Times New Roman" panose="02020603050405020304" pitchFamily="18" charset="0"/>
              </a:rPr>
              <a:t>из обучающихся разных классов в пределах одного уровня образования</a:t>
            </a:r>
            <a:r>
              <a:rPr lang="ru-RU" dirty="0" smtClean="0"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Рабочие программы внеурочной деятельности для детей с ограниченными возможностями здоровья разрабатываются и реализуются в соответствии с требованиями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hlinkClick r:id="rId2"/>
              </a:rPr>
              <a:t>ФГОС для детей с ограниченными возможностями здоровья.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23563" y="243513"/>
            <a:ext cx="38382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Внеурочная деятельность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047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88462" y="326567"/>
            <a:ext cx="4703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Montserrat"/>
              </a:rPr>
              <a:t>Содержание внеурочной деятельности</a:t>
            </a:r>
            <a:endParaRPr lang="ru-RU" b="1" i="0" dirty="0">
              <a:solidFill>
                <a:srgbClr val="C00000"/>
              </a:solidFill>
              <a:effectLst/>
              <a:latin typeface="Montserra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6705" y="792356"/>
            <a:ext cx="10798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деятельность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 мероприятия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социальное, интеллектуальное, творческое, гражданско-патриотическое, общекультурное, физическое развитие учеников.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условия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они смогут проявить себя, а также оказать детям помощь в случае возникновения у них трудностей в обучении и социализации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6458" y="2247497"/>
            <a:ext cx="9875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создать единое образовательное пространство на всех уровнях образования внеурочную деятельность лучше всего осуществлять с использованием одной из моделей, в каждой из которых преобладает определенный вид деятельности: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учебно-познавательная деятельность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рамках которой упор делается на работу по учебным предметам и формирование функциональной грамотности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деятельность, в которой во главу угла ставится помощь и поддержка учащегося со стороны педагога, а также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комфорта и благополучия учеников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пространстве школы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ученических сообществ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организация воспитательных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825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113943"/>
            <a:ext cx="1083148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Montserrat"/>
              </a:rPr>
              <a:t>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План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новым ФГОС 2022 должен составляться таким образом, чтобы обеспечить преемственность содержания школьных образовательных программ и образования на всех его уровнях. Следует включить в план занятия, общие для всех обучающихся. Рассмотрим подробнее.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час в неделю – «Разговоры о важном»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 информационно-просветительские занятия патриотической, нравственной и экологической направленности (понедельник, первый урок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час в неделю – занятия по формированию функциональной грамотности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обучающихся (в том числе финансовой грамотности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час в неделю –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профориентационные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включающие среди прочего освещение основ предпринимательской деятельности.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3099376"/>
            <a:ext cx="106652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Помимо этого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вариативная часть плана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внеурочной деятельности может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часа в неделю – занятия, связанные с реализацией особых интеллектуальных и социокультурных потребностей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обучающихся (в том числе углубленное изучение отдельных учебных предметов, проектно-исследовательская деятельность, историческое просвещение).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часа в неделю – занятия, связанные с социальными интересами и потребностями учащихся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(в том числе в рамках Российского движения школьников,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реализации проекта «Россия — страна возможностей»).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часа в неделю – спортивные и творческие занятия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(школьные театральные студии, музеи, спортивные клубы, деятельность в рамках реализации программы развития социальной активности учащихся начальных классов «Орлята России»).</a:t>
            </a:r>
          </a:p>
          <a:p>
            <a:r>
              <a:rPr lang="ru-RU" b="1" dirty="0" smtClean="0">
                <a:solidFill>
                  <a:srgbClr val="000000"/>
                </a:solidFill>
                <a:latin typeface="Montserrat"/>
              </a:rPr>
              <a:t> </a:t>
            </a:r>
            <a:endParaRPr lang="ru-RU" b="1" i="0" dirty="0">
              <a:solidFill>
                <a:srgbClr val="000000"/>
              </a:solidFill>
              <a:effectLst/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174735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7686" y="98546"/>
            <a:ext cx="79719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 – правовое обеспечение введения ФГОС</a:t>
            </a:r>
            <a:endParaRPr lang="ru-RU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9638" y="388461"/>
            <a:ext cx="10668001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РФ, ст. 43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29.12.2012 №273-ФЗ (ред. от 02.07.2021) «Об образовании в Российской Федерации» (с изм. и доп., вступ. в силу с 01.09.2021)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Российской Федерации от 31.05.2021 №286 «Об утверждении федерального государственного образовательного стандарта начального общего образования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 Министерства просвещения РФ от 22 марта 2021 г. № 115 «Об утверждении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Порядка организации и осуществления образовательной деятельности по основным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общеобразовательным программам - образовательным программам начального общего,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основного общего и среднего общего образования»;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главного государственного санитарного врача РФ от 28 сентября 2020 г. № 28 «Об утверждении санитарных правил СП 2.4.3648-20 "Санитарно-эпидемиологические требования к организациям воспитания и обучения, отдыха и оздоровления детей и молодежи" (далее – СП 2.4.3648-20);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8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9912" y="346010"/>
            <a:ext cx="10016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"/>
              </a:rPr>
              <a:t>Реализация внеурочной деятельности в форме проектной деятельности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5374" y="1396229"/>
            <a:ext cx="1120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</a:rPr>
              <a:t>Эффективной формой организации внеурочной деятельности является проектная деятельность </a:t>
            </a:r>
            <a:r>
              <a:rPr lang="ru-RU" b="1" dirty="0">
                <a:latin typeface="Times New Roman" panose="02020603050405020304" pitchFamily="18" charset="0"/>
              </a:rPr>
              <a:t>(учебный проект).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5374" y="2185082"/>
            <a:ext cx="111501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</a:rPr>
              <a:t>Проект выполняется обучающимся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самостоятельно</a:t>
            </a:r>
            <a:r>
              <a:rPr lang="ru-RU" dirty="0">
                <a:latin typeface="Times New Roman" panose="02020603050405020304" pitchFamily="18" charset="0"/>
              </a:rPr>
              <a:t> под руководством педагогического работника по выбранной теме в рамках одного или нескольких изучаемых учебных предметов, курсов в любом избранном </a:t>
            </a:r>
            <a:r>
              <a:rPr lang="ru-RU" b="1" i="1" dirty="0">
                <a:latin typeface="Times New Roman" panose="02020603050405020304" pitchFamily="18" charset="0"/>
              </a:rPr>
              <a:t>направлении деятельности </a:t>
            </a:r>
            <a:r>
              <a:rPr lang="ru-RU" dirty="0">
                <a:latin typeface="Times New Roman" panose="02020603050405020304" pitchFamily="18" charset="0"/>
              </a:rPr>
              <a:t>(познавательной, практической, учебно-исследовательской, социальной, художественно-творческой, иной).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6952" y="3527933"/>
            <a:ext cx="116627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     Проект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выполняется</a:t>
            </a:r>
            <a:r>
              <a:rPr lang="ru-RU" dirty="0">
                <a:latin typeface="Times New Roman" panose="02020603050405020304" pitchFamily="18" charset="0"/>
              </a:rPr>
              <a:t> обучающимся в рамках учебного времени, отведенного основной образовательной программой, и представляется в виде завершенного учебного исследования или объекта (информационного, творческого, социального, прикладного, инновационного, конструкторского, инженерного и пр.).</a:t>
            </a:r>
          </a:p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Результаты</a:t>
            </a:r>
            <a:r>
              <a:rPr lang="ru-RU" dirty="0" smtClean="0">
                <a:latin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</a:rPr>
              <a:t>выполнения проекта должны отражать: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- навыки коммуникативной, учебно-исследовательской деятельности, </a:t>
            </a:r>
            <a:r>
              <a:rPr lang="ru-RU" dirty="0" err="1">
                <a:latin typeface="Times New Roman" panose="02020603050405020304" pitchFamily="18" charset="0"/>
              </a:rPr>
              <a:t>сфорсированность</a:t>
            </a:r>
            <a:r>
              <a:rPr lang="ru-RU" dirty="0">
                <a:latin typeface="Times New Roman" panose="02020603050405020304" pitchFamily="18" charset="0"/>
              </a:rPr>
              <a:t> критического мышления;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- способность к инновационной, аналитической, творческой, интеллектуальной деятельности;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- навыки проектной деятельности, а также умение самостоятельно применять приобретенные знания и способы действий при решении различных задач, используя знания одного или нескольких учебных предметов или предметных областей;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- способность постановки цели и формулирования гипотезы исследования, планирования работы, отбора и интерпретации необходимой информации, структурирования аргументации результатов исследования на основе собранных данных, презентации результатов.</a:t>
            </a:r>
          </a:p>
          <a:p>
            <a:pPr algn="just"/>
            <a:endParaRPr lang="ru-RU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379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58404" y="343192"/>
            <a:ext cx="6166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"/>
              </a:rPr>
              <a:t>Результаты внеурочной деятельности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7323" y="958610"/>
            <a:ext cx="10640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Результаты </a:t>
            </a:r>
            <a:r>
              <a:rPr lang="ru-RU" dirty="0">
                <a:latin typeface="Times New Roman" panose="02020603050405020304" pitchFamily="18" charset="0"/>
              </a:rPr>
              <a:t>внеурочной деятельности являются частью результатов освоения основной общеобразовательной программы в соответствии с требованиями </a:t>
            </a:r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hlinkClick r:id="rId2"/>
              </a:rPr>
              <a:t>ФГОС.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</a:rPr>
              <a:t>Планируемые результаты внеурочной деятельности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конкретизируются</a:t>
            </a:r>
            <a:r>
              <a:rPr lang="ru-RU" dirty="0">
                <a:latin typeface="Times New Roman" panose="02020603050405020304" pitchFamily="18" charset="0"/>
              </a:rPr>
              <a:t> в рабочей программе и должны соответствовать планируемым результатам освоения основной общеобразовательной программы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23701" y="2413338"/>
            <a:ext cx="10465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качестве результатов</a:t>
            </a:r>
            <a:r>
              <a:rPr lang="ru-RU" dirty="0">
                <a:latin typeface="Times New Roman" panose="02020603050405020304" pitchFamily="18" charset="0"/>
              </a:rPr>
              <a:t> освоения обучающимися рабочих программ внеурочной деятельности образовательная организация, реализующая основные общеобразовательные программы, самостоятельно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определяет порядок зачета </a:t>
            </a:r>
            <a:r>
              <a:rPr lang="ru-RU" dirty="0">
                <a:latin typeface="Times New Roman" panose="02020603050405020304" pitchFamily="18" charset="0"/>
              </a:rPr>
              <a:t>результатов освоения обучающимися дополнительных общеобразовательных программ, который утверждается локальным актом.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3700" y="3868066"/>
            <a:ext cx="105239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   При </a:t>
            </a:r>
            <a:r>
              <a:rPr lang="ru-RU" dirty="0">
                <a:latin typeface="Times New Roman" panose="02020603050405020304" pitchFamily="18" charset="0"/>
              </a:rPr>
              <a:t>зачете результатов освоения рабочих программ внеурочной деятельности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рекомендуется провести</a:t>
            </a:r>
            <a:r>
              <a:rPr lang="ru-RU" dirty="0">
                <a:latin typeface="Times New Roman" panose="02020603050405020304" pitchFamily="18" charset="0"/>
              </a:rPr>
              <a:t> сопоставительный анализ планируемых результатов дополнительной общеобразовательной программы и рабочей программы внеурочной деятельности.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1767" y="4987466"/>
            <a:ext cx="10357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</a:rPr>
              <a:t>      Для </a:t>
            </a:r>
            <a:r>
              <a:rPr lang="ru-RU" dirty="0">
                <a:latin typeface="Times New Roman" panose="02020603050405020304" pitchFamily="18" charset="0"/>
              </a:rPr>
              <a:t>мониторинга и учета образовательных результатов внеурочной деятельности образовательные организации могут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использовать психолого-педагогический инструментарий</a:t>
            </a:r>
            <a:r>
              <a:rPr lang="ru-RU" dirty="0">
                <a:latin typeface="Times New Roman" panose="02020603050405020304" pitchFamily="18" charset="0"/>
              </a:rPr>
              <a:t>, а также такую форму учета как "портфолио" (дневник личных достижений), в том числе в электронной форме ("цифровое портфолио").</a:t>
            </a:r>
          </a:p>
        </p:txBody>
      </p:sp>
    </p:spTree>
    <p:extLst>
      <p:ext uri="{BB962C8B-B14F-4D97-AF65-F5344CB8AC3E}">
        <p14:creationId xmlns:p14="http://schemas.microsoft.com/office/powerpoint/2010/main" val="1406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835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Нормативно – правовое обеспечение введения ФГОС</a:t>
            </a:r>
            <a:b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8764" y="1028343"/>
            <a:ext cx="111639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20 мая 2020 г. № 254 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деятельность» (с изм., приказ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23 декабря 2020 г. № 766); 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9 июня 2016 г. № 699 «Об утверждении перечня организаций, осуществляющих выпуск учебных пособий, которые допускаются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образования»;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02.12.2019 № 649 «Об утверждении Целевой модели цифровой образовательной среды»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3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640" y="1046929"/>
            <a:ext cx="10668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со ст. 2 Федерального закона от 29.12.2012 № 273-ФЗ «Об образовании в Российской Федерации» учебный план – это документ, который определяет перечень, трудоемкость, последовательность и распределение по периодам обучения учебных предметов, курсов, дисциплин (модулей), практики, иных видов учебной деятельности и формы промежуточной аттестации обучающихся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п. 6 ч. 3 ст. 28 Федерального закона от 29.12.2012 № 273-ФЗ «Об образовании в Российской Федерации» разработка и утверждение образовательных программ образовательной организации относится к компетенции образовательной организации (учебный план является составной частью основной образовательной программы образовательной организации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общеобразовательной организации должен предусматривать возможность введения учебных курсов, в том числе этнокультурных, обеспечивающих образовательные потребности и интересы обучающихся.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общеобразовательной организации определяет формы проведения промежуточной аттестации отдельной части или всего объема учебного предмета, курса, модуля образовательной программы в соответствии с порядком, установленным образовательной организацией. </a:t>
            </a:r>
          </a:p>
        </p:txBody>
      </p:sp>
    </p:spTree>
    <p:extLst>
      <p:ext uri="{BB962C8B-B14F-4D97-AF65-F5344CB8AC3E}">
        <p14:creationId xmlns:p14="http://schemas.microsoft.com/office/powerpoint/2010/main" val="237892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1" y="454914"/>
            <a:ext cx="11268891" cy="487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8655">
              <a:spcBef>
                <a:spcPts val="120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B8076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</a:t>
            </a:r>
            <a:r>
              <a:rPr lang="ru-RU" sz="2400" b="1" spc="-25" dirty="0">
                <a:solidFill>
                  <a:srgbClr val="B8076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B8076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</a:t>
            </a:r>
            <a:r>
              <a:rPr lang="ru-RU" sz="2400" b="1" spc="-30" dirty="0">
                <a:solidFill>
                  <a:srgbClr val="B8076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B8076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</a:t>
            </a:r>
            <a:r>
              <a:rPr lang="ru-RU" sz="2400" b="1" spc="-35" dirty="0">
                <a:solidFill>
                  <a:srgbClr val="B8076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B8076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начального общего</a:t>
            </a:r>
            <a:r>
              <a:rPr lang="ru-RU" sz="2400" b="1" spc="10" dirty="0">
                <a:solidFill>
                  <a:srgbClr val="B8076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B8076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образования</a:t>
            </a:r>
            <a:r>
              <a:rPr lang="ru-RU" sz="2400" b="1" dirty="0" smtClean="0">
                <a:solidFill>
                  <a:srgbClr val="1F386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185"/>
              </a:spcBef>
              <a:spcAft>
                <a:spcPts val="0"/>
              </a:spcAft>
              <a:buClr>
                <a:srgbClr val="1F3863"/>
              </a:buClr>
              <a:buSzPts val="1800"/>
              <a:buFont typeface="Wingdings" panose="05000000000000000000" pitchFamily="2" charset="2"/>
              <a:buChar char=""/>
              <a:tabLst>
                <a:tab pos="1412875" algn="l"/>
              </a:tabLst>
            </a:pP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обеспечивает</a:t>
            </a:r>
            <a:r>
              <a:rPr lang="ru-RU" b="1" spc="-5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реализацию</a:t>
            </a:r>
            <a:r>
              <a:rPr lang="ru-RU" b="1" spc="-6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требований</a:t>
            </a:r>
            <a:r>
              <a:rPr lang="ru-RU" b="1" spc="-3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ФГОС</a:t>
            </a:r>
            <a:endParaRPr lang="ru-RU" dirty="0">
              <a:latin typeface="Times New Roman" panose="02020603050405020304" pitchFamily="18" charset="0"/>
              <a:ea typeface="Wingdings" panose="05000000000000000000" pitchFamily="2" charset="2"/>
              <a:cs typeface="Times New Roman" panose="02020603050405020304" pitchFamily="18" charset="0"/>
            </a:endParaRPr>
          </a:p>
          <a:p>
            <a:pPr marL="342900" marR="838200" lvl="0" indent="-342900" algn="just">
              <a:lnSpc>
                <a:spcPct val="103000"/>
              </a:lnSpc>
              <a:spcBef>
                <a:spcPts val="1190"/>
              </a:spcBef>
              <a:spcAft>
                <a:spcPts val="0"/>
              </a:spcAft>
              <a:buClr>
                <a:srgbClr val="1F3863"/>
              </a:buClr>
              <a:buSzPts val="1800"/>
              <a:buFont typeface="Wingdings" panose="05000000000000000000" pitchFamily="2" charset="2"/>
              <a:buChar char=""/>
              <a:tabLst>
                <a:tab pos="1412875" algn="l"/>
              </a:tabLst>
            </a:pP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определяет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учебную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нагрузку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в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соответствии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с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требованиями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к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организации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образовательной деятельности к учебной нагрузке при 5-дневной (или 6-дневной)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учебной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неделе,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предусмотренными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Гигиеническими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нормативами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и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Санитарно-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эпидемиологическими</a:t>
            </a:r>
            <a:r>
              <a:rPr lang="ru-RU" b="1" spc="4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требованиями</a:t>
            </a:r>
            <a:endParaRPr lang="ru-RU" dirty="0">
              <a:latin typeface="Times New Roman" panose="02020603050405020304" pitchFamily="18" charset="0"/>
              <a:ea typeface="Wingdings" panose="05000000000000000000" pitchFamily="2" charset="2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1135"/>
              </a:spcBef>
              <a:spcAft>
                <a:spcPts val="0"/>
              </a:spcAft>
              <a:buClr>
                <a:srgbClr val="1F3863"/>
              </a:buClr>
              <a:buSzPts val="1800"/>
              <a:buFont typeface="Wingdings" panose="05000000000000000000" pitchFamily="2" charset="2"/>
              <a:buChar char=""/>
              <a:tabLst>
                <a:tab pos="1412875" algn="l"/>
              </a:tabLst>
            </a:pP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перечень</a:t>
            </a:r>
            <a:r>
              <a:rPr lang="ru-RU" b="1" spc="-5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учебных</a:t>
            </a:r>
            <a:r>
              <a:rPr lang="ru-RU" b="1" spc="-4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предметов,</a:t>
            </a:r>
            <a:r>
              <a:rPr lang="ru-RU" b="1" spc="-2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учебных</a:t>
            </a:r>
            <a:r>
              <a:rPr lang="ru-RU" b="1" spc="-5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курсов,</a:t>
            </a:r>
            <a:r>
              <a:rPr lang="ru-RU" b="1" spc="-4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учебных</a:t>
            </a:r>
            <a:r>
              <a:rPr lang="ru-RU" b="1" spc="-4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модулей</a:t>
            </a:r>
            <a:endParaRPr lang="ru-RU" dirty="0">
              <a:latin typeface="Times New Roman" panose="02020603050405020304" pitchFamily="18" charset="0"/>
              <a:ea typeface="Wingdings" panose="05000000000000000000" pitchFamily="2" charset="2"/>
              <a:cs typeface="Times New Roman" panose="02020603050405020304" pitchFamily="18" charset="0"/>
            </a:endParaRPr>
          </a:p>
          <a:p>
            <a:pPr marL="342900" marR="838835" lvl="0" indent="-342900" algn="just">
              <a:lnSpc>
                <a:spcPct val="103000"/>
              </a:lnSpc>
              <a:spcBef>
                <a:spcPts val="1185"/>
              </a:spcBef>
              <a:spcAft>
                <a:spcPts val="0"/>
              </a:spcAft>
              <a:buClr>
                <a:srgbClr val="1F3863"/>
              </a:buClr>
              <a:buSzPts val="1800"/>
              <a:buFont typeface="Wingdings" panose="05000000000000000000" pitchFamily="2" charset="2"/>
              <a:buChar char=""/>
              <a:tabLst>
                <a:tab pos="1412875" algn="l"/>
              </a:tabLst>
            </a:pP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обеспечивает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преподавание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и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изучение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государственного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языка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Российской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Федерации</a:t>
            </a:r>
            <a:endParaRPr lang="ru-RU" dirty="0">
              <a:latin typeface="Times New Roman" panose="02020603050405020304" pitchFamily="18" charset="0"/>
              <a:ea typeface="Wingdings" panose="05000000000000000000" pitchFamily="2" charset="2"/>
              <a:cs typeface="Times New Roman" panose="02020603050405020304" pitchFamily="18" charset="0"/>
            </a:endParaRPr>
          </a:p>
          <a:p>
            <a:pPr marL="342900" marR="836930" lvl="0" indent="-342900" algn="just">
              <a:lnSpc>
                <a:spcPct val="103000"/>
              </a:lnSpc>
              <a:spcBef>
                <a:spcPts val="1120"/>
              </a:spcBef>
              <a:spcAft>
                <a:spcPts val="0"/>
              </a:spcAft>
              <a:buClr>
                <a:srgbClr val="1F3863"/>
              </a:buClr>
              <a:buSzPts val="1800"/>
              <a:buFont typeface="Wingdings" panose="05000000000000000000" pitchFamily="2" charset="2"/>
              <a:buChar char=""/>
              <a:tabLst>
                <a:tab pos="1412875" algn="l"/>
              </a:tabLst>
            </a:pP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возможность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преподавания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и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изучения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родного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языка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из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числа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языков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народов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Российской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Федерации,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из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числа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государственных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языков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республик</a:t>
            </a:r>
            <a:r>
              <a:rPr lang="ru-RU" b="1" spc="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Российской</a:t>
            </a:r>
            <a:r>
              <a:rPr lang="ru-RU" b="1" spc="-49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Федерации,</a:t>
            </a:r>
            <a:r>
              <a:rPr lang="ru-RU" b="1" spc="1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в</a:t>
            </a:r>
            <a:r>
              <a:rPr lang="ru-RU" b="1" spc="-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том</a:t>
            </a:r>
            <a:r>
              <a:rPr lang="ru-RU" b="1" spc="3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числе</a:t>
            </a:r>
            <a:r>
              <a:rPr lang="ru-RU" b="1" spc="1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русского</a:t>
            </a:r>
            <a:r>
              <a:rPr lang="ru-RU" b="1" spc="1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языка</a:t>
            </a:r>
            <a:r>
              <a:rPr lang="ru-RU" b="1" spc="-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как</a:t>
            </a:r>
            <a:r>
              <a:rPr lang="ru-RU" b="1" spc="-10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родного</a:t>
            </a:r>
            <a:r>
              <a:rPr lang="ru-RU" b="1" spc="-25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Wingdings" panose="05000000000000000000" pitchFamily="2" charset="2"/>
                <a:cs typeface="Times New Roman" panose="02020603050405020304" pitchFamily="18" charset="0"/>
              </a:rPr>
              <a:t>языка.</a:t>
            </a:r>
            <a:endParaRPr lang="ru-RU" dirty="0">
              <a:latin typeface="Times New Roman" panose="02020603050405020304" pitchFamily="18" charset="0"/>
              <a:ea typeface="Wingdings" panose="05000000000000000000" pitchFamily="2" charset="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spcBef>
                <a:spcPts val="10"/>
              </a:spcBef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ФГОС</a:t>
            </a:r>
            <a:r>
              <a:rPr lang="ru-RU" b="1" spc="6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b="1" spc="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b="1" spc="7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учебный</a:t>
            </a:r>
            <a:r>
              <a:rPr lang="ru-RU" b="1" spc="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</a:t>
            </a:r>
            <a:r>
              <a:rPr lang="ru-RU" b="1" spc="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входят</a:t>
            </a:r>
            <a:r>
              <a:rPr lang="ru-RU" b="1" spc="4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обязательные</a:t>
            </a:r>
            <a:r>
              <a:rPr lang="ru-RU" b="1" spc="6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ru-RU" b="1" spc="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изучения</a:t>
            </a:r>
            <a:r>
              <a:rPr lang="ru-RU" b="1" spc="6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предметные</a:t>
            </a:r>
            <a:r>
              <a:rPr lang="ru-RU" b="1" spc="7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</a:t>
            </a:r>
            <a:r>
              <a:rPr lang="ru-RU" b="1" spc="8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spc="-49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учебные</a:t>
            </a:r>
          </a:p>
          <a:p>
            <a:pPr>
              <a:spcBef>
                <a:spcPts val="10"/>
              </a:spcBef>
              <a:spcAft>
                <a:spcPts val="0"/>
              </a:spcAft>
            </a:pPr>
            <a:r>
              <a:rPr lang="ru-RU" b="1" spc="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b="1" spc="15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предметы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26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211" y="-117012"/>
            <a:ext cx="10515600" cy="89694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ФГОС-2021 к учебным планам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790295"/>
              </p:ext>
            </p:extLst>
          </p:nvPr>
        </p:nvGraphicFramePr>
        <p:xfrm>
          <a:off x="2543574" y="3932967"/>
          <a:ext cx="6491786" cy="895728"/>
        </p:xfrm>
        <a:graphic>
          <a:graphicData uri="http://schemas.openxmlformats.org/drawingml/2006/table">
            <a:tbl>
              <a:tblPr firstRow="1" firstCol="1" bandRow="1"/>
              <a:tblGrid>
                <a:gridCol w="1454966">
                  <a:extLst>
                    <a:ext uri="{9D8B030D-6E8A-4147-A177-3AD203B41FA5}">
                      <a16:colId xmlns:a16="http://schemas.microsoft.com/office/drawing/2014/main" xmlns="" val="2337534213"/>
                    </a:ext>
                  </a:extLst>
                </a:gridCol>
                <a:gridCol w="3058795">
                  <a:extLst>
                    <a:ext uri="{9D8B030D-6E8A-4147-A177-3AD203B41FA5}">
                      <a16:colId xmlns:a16="http://schemas.microsoft.com/office/drawing/2014/main" xmlns="" val="2713044800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xmlns="" val="41490488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Максимальная учебная нагрузка, часы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2606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–дневная учебная неделя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6-дневная учебная неделя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4751729"/>
                  </a:ext>
                </a:extLst>
              </a:tr>
              <a:tr h="2434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класс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71073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2-4 классы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1015625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981707" y="3458262"/>
            <a:ext cx="69220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Таблица1.</a:t>
            </a:r>
            <a:r>
              <a:rPr kumimoji="0" lang="ru-RU" altLang="ru-RU" b="0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u="none" strike="noStrike" cap="none" normalizeH="0" baseline="0" dirty="0" smtClean="0">
                <a:ln>
                  <a:noFill/>
                </a:ln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Недельный объем аудиторной нагрузки на уровне НОО</a:t>
            </a:r>
            <a:endParaRPr kumimoji="0" lang="ru-RU" altLang="ru-RU" sz="1600" b="1" u="none" strike="noStrike" cap="none" normalizeH="0" baseline="0" dirty="0" smtClean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72428" y="2409491"/>
            <a:ext cx="10515600" cy="691234"/>
          </a:xfrm>
        </p:spPr>
        <p:txBody>
          <a:bodyPr>
            <a:normAutofit fontScale="25000" lnSpcReduction="20000"/>
          </a:bodyPr>
          <a:lstStyle/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учебную нагрузку в соответствии с требованиями к организации образовательной деятельности к учебной нагрузке при </a:t>
            </a:r>
            <a:r>
              <a:rPr lang="ru-RU" sz="7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5-дневной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7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6-дневной</a:t>
            </a:r>
            <a:r>
              <a:rPr lang="ru-RU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учебной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неделе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endParaRPr lang="ru-R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endParaRPr lang="ru-R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endParaRPr lang="ru-R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endParaRPr lang="ru-R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endParaRPr lang="ru-R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ru-RU" sz="7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8281343"/>
              </p:ext>
            </p:extLst>
          </p:nvPr>
        </p:nvGraphicFramePr>
        <p:xfrm>
          <a:off x="2543574" y="5807572"/>
          <a:ext cx="6491787" cy="629902"/>
        </p:xfrm>
        <a:graphic>
          <a:graphicData uri="http://schemas.openxmlformats.org/drawingml/2006/table">
            <a:tbl>
              <a:tblPr firstRow="1" firstCol="1" bandRow="1"/>
              <a:tblGrid>
                <a:gridCol w="1494498">
                  <a:extLst>
                    <a:ext uri="{9D8B030D-6E8A-4147-A177-3AD203B41FA5}">
                      <a16:colId xmlns:a16="http://schemas.microsoft.com/office/drawing/2014/main" xmlns="" val="3884848206"/>
                    </a:ext>
                  </a:extLst>
                </a:gridCol>
                <a:gridCol w="3031067">
                  <a:extLst>
                    <a:ext uri="{9D8B030D-6E8A-4147-A177-3AD203B41FA5}">
                      <a16:colId xmlns:a16="http://schemas.microsoft.com/office/drawing/2014/main" xmlns="" val="2439651180"/>
                    </a:ext>
                  </a:extLst>
                </a:gridCol>
                <a:gridCol w="1966222">
                  <a:extLst>
                    <a:ext uri="{9D8B030D-6E8A-4147-A177-3AD203B41FA5}">
                      <a16:colId xmlns:a16="http://schemas.microsoft.com/office/drawing/2014/main" xmlns="" val="3994578017"/>
                    </a:ext>
                  </a:extLst>
                </a:gridCol>
              </a:tblGrid>
              <a:tr h="238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Границы аудиторной нагрузки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ФГОС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152198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НОО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Минимум за 4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154210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Максимум за 4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3345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8059111"/>
                  </a:ext>
                </a:extLst>
              </a:tr>
            </a:tbl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805760" y="298340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432625" y="5189134"/>
            <a:ext cx="571720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2.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аудиторной нагрузки на уровне НОО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72428" y="4846918"/>
            <a:ext cx="10287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i="0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аудиторной нагрузки школьников.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426" y="525430"/>
            <a:ext cx="104230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Учебный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план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 2022-2023 учебный год в соответствии с обновленными ФГОС НОО  разрабатывается в обязательном порядке для 1 классов (для 2–4 классов – по мере готовности и при наличии письменного согласия родителей (законных представителей) учащихся) и 5 классов (для 6–9 классов – по мере готовности и при наличии письменного согласия родителей (законных представителей) учащихся).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74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1715" y="361797"/>
            <a:ext cx="9274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Учебный</a:t>
            </a:r>
            <a:r>
              <a:rPr lang="ru-RU" sz="2400" b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  <a:r>
              <a:rPr lang="ru-RU" sz="2400" b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</a:t>
            </a:r>
            <a:r>
              <a:rPr lang="ru-RU" sz="2400" b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начального</a:t>
            </a:r>
            <a:r>
              <a:rPr lang="ru-RU" sz="2400" b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общего образования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862951"/>
              </p:ext>
            </p:extLst>
          </p:nvPr>
        </p:nvGraphicFramePr>
        <p:xfrm>
          <a:off x="2418565" y="3430862"/>
          <a:ext cx="6831330" cy="173762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52245">
                  <a:extLst>
                    <a:ext uri="{9D8B030D-6E8A-4147-A177-3AD203B41FA5}">
                      <a16:colId xmlns:a16="http://schemas.microsoft.com/office/drawing/2014/main" xmlns="" val="876539755"/>
                    </a:ext>
                  </a:extLst>
                </a:gridCol>
                <a:gridCol w="1452245">
                  <a:extLst>
                    <a:ext uri="{9D8B030D-6E8A-4147-A177-3AD203B41FA5}">
                      <a16:colId xmlns:a16="http://schemas.microsoft.com/office/drawing/2014/main" xmlns="" val="1079348325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xmlns="" val="2607952115"/>
                    </a:ext>
                  </a:extLst>
                </a:gridCol>
                <a:gridCol w="577215">
                  <a:extLst>
                    <a:ext uri="{9D8B030D-6E8A-4147-A177-3AD203B41FA5}">
                      <a16:colId xmlns:a16="http://schemas.microsoft.com/office/drawing/2014/main" xmlns="" val="3919568960"/>
                    </a:ext>
                  </a:extLst>
                </a:gridCol>
                <a:gridCol w="513715">
                  <a:extLst>
                    <a:ext uri="{9D8B030D-6E8A-4147-A177-3AD203B41FA5}">
                      <a16:colId xmlns:a16="http://schemas.microsoft.com/office/drawing/2014/main" xmlns="" val="2235668027"/>
                    </a:ext>
                  </a:extLst>
                </a:gridCol>
                <a:gridCol w="1116965">
                  <a:extLst>
                    <a:ext uri="{9D8B030D-6E8A-4147-A177-3AD203B41FA5}">
                      <a16:colId xmlns:a16="http://schemas.microsoft.com/office/drawing/2014/main" xmlns="" val="2191732450"/>
                    </a:ext>
                  </a:extLst>
                </a:gridCol>
                <a:gridCol w="1116965">
                  <a:extLst>
                    <a:ext uri="{9D8B030D-6E8A-4147-A177-3AD203B41FA5}">
                      <a16:colId xmlns:a16="http://schemas.microsoft.com/office/drawing/2014/main" xmlns="" val="1210849687"/>
                    </a:ext>
                  </a:extLst>
                </a:gridCol>
              </a:tblGrid>
              <a:tr h="334645">
                <a:tc rowSpan="2">
                  <a:txBody>
                    <a:bodyPr/>
                    <a:lstStyle/>
                    <a:p>
                      <a:pPr marL="67945" marR="344805">
                        <a:spcBef>
                          <a:spcPts val="3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язык и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</a:t>
                      </a:r>
                      <a:r>
                        <a:rPr lang="ru-RU" sz="1200" spc="-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2763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380" marR="11493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marR="8064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995" marR="825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096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16/20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61861873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6675">
                        <a:lnSpc>
                          <a:spcPts val="132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2080" marR="12763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380" marR="11493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360" marR="8064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995" marR="8255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4/3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135" marR="6096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16/12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8490285"/>
                  </a:ext>
                </a:extLst>
              </a:tr>
              <a:tr h="174625">
                <a:tc rowSpan="2">
                  <a:txBody>
                    <a:bodyPr/>
                    <a:lstStyle/>
                    <a:p>
                      <a:pPr marL="67945" marR="1917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 язык и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  <a:r>
                        <a:rPr lang="ru-RU" sz="1200" spc="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на родном</a:t>
                      </a:r>
                      <a:r>
                        <a:rPr lang="ru-RU" sz="1200" spc="-285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языке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Родной</a:t>
                      </a:r>
                      <a:r>
                        <a:rPr lang="ru-RU" sz="1200" spc="-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 marR="12763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0,5/1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380" marR="11620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0,5/1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 marR="80645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0,5/1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995" marR="8382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0,5/1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4770" marR="60960" algn="ctr">
                        <a:lnSpc>
                          <a:spcPts val="128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2/4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47374156"/>
                  </a:ext>
                </a:extLst>
              </a:tr>
              <a:tr h="8778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6675" marR="42545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Литературное</a:t>
                      </a:r>
                      <a:r>
                        <a:rPr lang="ru-RU" sz="1200" spc="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spc="1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родном</a:t>
                      </a:r>
                      <a:r>
                        <a:rPr lang="ru-RU" sz="1200" spc="-285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3350" marR="12763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0,5/1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9380" marR="11620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0,5/1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 marR="80645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0,5/1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6995" marR="83820" algn="ctr">
                        <a:lnSpc>
                          <a:spcPts val="134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0,5/1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040" marR="60960" algn="ctr">
                        <a:lnSpc>
                          <a:spcPct val="101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27405560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00439" y="823462"/>
            <a:ext cx="1179156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10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080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108075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организаций, в которых языком образования является русский язык, изучение родного языка и родной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08075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литературы из числа языков народов Российской Федерации осуществляется при наличии возможностей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08075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организации и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заявлению родителей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(законных представителей) несовершеннолетних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08075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обучающихся.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08075" algn="l"/>
              </a:tabLst>
            </a:pP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>
                <a:tab pos="1108075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случае включения предметной области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«Родной язык и литературное чтение на родном языке»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08075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обязательную часть учебного плана начального общего образования, в том числе «родного языка (русского)»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08075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«литературного чтения на родном (русском) языке», количество часов может перераспределяться</a:t>
            </a:r>
          </a:p>
          <a:p>
            <a:pPr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108075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следующим образом: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08075" algn="l"/>
              </a:tabLst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6975" y="5282395"/>
            <a:ext cx="114345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08075" algn="l"/>
              </a:tabLst>
            </a:pPr>
            <a:r>
              <a:rPr lang="ru-RU" alt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целом, объем часов по классам (годам) обучения устанавливается самостоятельно </a:t>
            </a: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endParaRPr lang="ru-RU" alt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108075" algn="l"/>
              </a:tabLst>
            </a:pPr>
            <a:r>
              <a:rPr lang="ru-RU" alt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организацией   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5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8308" y="814311"/>
            <a:ext cx="114343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обновленным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ФГОС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НОО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общий</a:t>
            </a:r>
            <a:r>
              <a:rPr lang="ru-RU" b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объем</a:t>
            </a:r>
            <a:r>
              <a:rPr lang="ru-RU" b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аудиторной</a:t>
            </a:r>
            <a:r>
              <a:rPr lang="ru-RU" b="1" spc="-33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b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обучающихся</a:t>
            </a:r>
            <a:r>
              <a:rPr lang="ru-RU" b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четыре</a:t>
            </a:r>
            <a:r>
              <a:rPr lang="ru-RU" b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учебных</a:t>
            </a:r>
            <a:r>
              <a:rPr lang="ru-RU" b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года</a:t>
            </a:r>
            <a:r>
              <a:rPr lang="ru-RU" b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может</a:t>
            </a:r>
            <a:r>
              <a:rPr lang="ru-RU" b="1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составлять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менее</a:t>
            </a:r>
            <a:r>
              <a:rPr lang="ru-RU" b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2954 академических часов и более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3190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академических часов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В соответствии</a:t>
            </a:r>
            <a:r>
              <a:rPr lang="ru-RU" b="1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требованиями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СанПиНа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образовательного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процесса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6-дневной учебной неделе учебная нагрузка во 2-4 классах должна быть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b="1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более 26 часов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Чтобы не допустить превышения максимально допустимой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недельной нагрузки за четыре года обучения (не более 94 часов), возможны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варианты</a:t>
            </a:r>
            <a:r>
              <a:rPr lang="ru-RU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распределения</a:t>
            </a:r>
            <a:r>
              <a:rPr lang="ru-RU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часов</a:t>
            </a:r>
            <a:r>
              <a:rPr lang="ru-RU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классам,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представленные</a:t>
            </a:r>
            <a:r>
              <a:rPr lang="ru-RU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таблице: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30285" y="2568637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допустимая недельная нагрузка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(возможные варианты распределения часов по классам)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	II	III	IV	Всего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часов в неделю	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	24	24	25	94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	25	24	24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	24	25	24	94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	23	24	26	94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	24	23	26	94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	26	23	24	94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	26	24	23	94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	23	26	24	94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	24	26	23	94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025" y="174176"/>
            <a:ext cx="8370533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/>
          <a:srcRect l="6413" t="9693" r="57991" b="21037"/>
          <a:stretch/>
        </p:blipFill>
        <p:spPr bwMode="auto">
          <a:xfrm>
            <a:off x="82817" y="1936866"/>
            <a:ext cx="4067888" cy="43364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785561"/>
              </p:ext>
            </p:extLst>
          </p:nvPr>
        </p:nvGraphicFramePr>
        <p:xfrm>
          <a:off x="80163" y="6273339"/>
          <a:ext cx="4237837" cy="335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10858">
                  <a:extLst>
                    <a:ext uri="{9D8B030D-6E8A-4147-A177-3AD203B41FA5}">
                      <a16:colId xmlns:a16="http://schemas.microsoft.com/office/drawing/2014/main" xmlns="" val="2011603310"/>
                    </a:ext>
                  </a:extLst>
                </a:gridCol>
                <a:gridCol w="243567">
                  <a:extLst>
                    <a:ext uri="{9D8B030D-6E8A-4147-A177-3AD203B41FA5}">
                      <a16:colId xmlns:a16="http://schemas.microsoft.com/office/drawing/2014/main" xmlns="" val="185100836"/>
                    </a:ext>
                  </a:extLst>
                </a:gridCol>
                <a:gridCol w="271671">
                  <a:extLst>
                    <a:ext uri="{9D8B030D-6E8A-4147-A177-3AD203B41FA5}">
                      <a16:colId xmlns:a16="http://schemas.microsoft.com/office/drawing/2014/main" xmlns="" val="1716712024"/>
                    </a:ext>
                  </a:extLst>
                </a:gridCol>
                <a:gridCol w="271671">
                  <a:extLst>
                    <a:ext uri="{9D8B030D-6E8A-4147-A177-3AD203B41FA5}">
                      <a16:colId xmlns:a16="http://schemas.microsoft.com/office/drawing/2014/main" xmlns="" val="3403921713"/>
                    </a:ext>
                  </a:extLst>
                </a:gridCol>
                <a:gridCol w="290740">
                  <a:extLst>
                    <a:ext uri="{9D8B030D-6E8A-4147-A177-3AD203B41FA5}">
                      <a16:colId xmlns:a16="http://schemas.microsoft.com/office/drawing/2014/main" xmlns="" val="601339859"/>
                    </a:ext>
                  </a:extLst>
                </a:gridCol>
                <a:gridCol w="449330">
                  <a:extLst>
                    <a:ext uri="{9D8B030D-6E8A-4147-A177-3AD203B41FA5}">
                      <a16:colId xmlns:a16="http://schemas.microsoft.com/office/drawing/2014/main" xmlns="" val="2491424549"/>
                    </a:ext>
                  </a:extLst>
                </a:gridCol>
              </a:tblGrid>
              <a:tr h="316319"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Максимальная допустимая недельная нагрузка (при 5</a:t>
                      </a:r>
                      <a:r>
                        <a:rPr lang="ru-RU" sz="1000" b="1" spc="-1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­ дневной </a:t>
                      </a:r>
                      <a:r>
                        <a:rPr lang="ru-RU" sz="1000" b="1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учебной неделе)</a:t>
                      </a:r>
                      <a:endParaRPr lang="ru-RU" sz="1000" b="1" spc="-1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b="1" spc="-1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b="1" spc="-1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b="1" spc="-1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b="1" spc="-1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36195" marB="45085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b="1" spc="-10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000" b="1" spc="-10" dirty="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36195" marB="45085"/>
                </a:tc>
                <a:extLst>
                  <a:ext uri="{0D108BD9-81ED-4DB2-BD59-A6C34878D82A}">
                    <a16:rowId xmlns:a16="http://schemas.microsoft.com/office/drawing/2014/main" xmlns="" val="2698539529"/>
                  </a:ext>
                </a:extLst>
              </a:tr>
            </a:tbl>
          </a:graphicData>
        </a:graphic>
      </p:graphicFrame>
      <p:pic>
        <p:nvPicPr>
          <p:cNvPr id="19" name="Рисунок 18"/>
          <p:cNvPicPr/>
          <p:nvPr/>
        </p:nvPicPr>
        <p:blipFill rotWithShape="1">
          <a:blip r:embed="rId3"/>
          <a:srcRect l="32871" t="20240" r="32816" b="9350"/>
          <a:stretch/>
        </p:blipFill>
        <p:spPr bwMode="auto">
          <a:xfrm>
            <a:off x="8215939" y="1463845"/>
            <a:ext cx="3640702" cy="51447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/>
          <p:nvPr/>
        </p:nvPicPr>
        <p:blipFill rotWithShape="1">
          <a:blip r:embed="rId4"/>
          <a:srcRect l="32068" t="15679" r="33298" b="9350"/>
          <a:stretch/>
        </p:blipFill>
        <p:spPr bwMode="auto">
          <a:xfrm>
            <a:off x="4162933" y="1463844"/>
            <a:ext cx="3909676" cy="5144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2514" y="0"/>
            <a:ext cx="11190515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716280" algn="l"/>
              </a:tabLst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ПРИМЕРНЫЙ НЕДЕЛЬНЫЙ УЧЕБНЫЙ ПЛАН</a:t>
            </a:r>
            <a:endParaRPr lang="ru-RU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71628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начального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общего образования для 5-дневной учебной недели для образовательных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716280" algn="l"/>
              </a:tabLs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Организаций с русским языком обучения в соответствии с федеральным государственным образовательным стандартом начального общего образования, утвержденным приказом Министерства просвещения Российской Федерации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4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2697</Words>
  <Application>Microsoft Office PowerPoint</Application>
  <PresentationFormat>Произвольный</PresentationFormat>
  <Paragraphs>611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Нормативно – правовое обеспечение введения ФГОС </vt:lpstr>
      <vt:lpstr>Презентация PowerPoint</vt:lpstr>
      <vt:lpstr>Презентация PowerPoint</vt:lpstr>
      <vt:lpstr>Требования ФГОС-2021 к учебным планам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Департамент образования Орловской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Кукина Ирина Николаевна</dc:creator>
  <cp:lastModifiedBy>Евгения Верижникова</cp:lastModifiedBy>
  <cp:revision>93</cp:revision>
  <dcterms:created xsi:type="dcterms:W3CDTF">2022-09-15T07:21:04Z</dcterms:created>
  <dcterms:modified xsi:type="dcterms:W3CDTF">2022-09-16T12:36:06Z</dcterms:modified>
</cp:coreProperties>
</file>