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3" r:id="rId3"/>
    <p:sldId id="268" r:id="rId4"/>
    <p:sldId id="280" r:id="rId5"/>
    <p:sldId id="272" r:id="rId6"/>
    <p:sldId id="275" r:id="rId7"/>
    <p:sldId id="276" r:id="rId8"/>
    <p:sldId id="277" r:id="rId9"/>
    <p:sldId id="278" r:id="rId10"/>
    <p:sldId id="279" r:id="rId11"/>
    <p:sldId id="282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 snapToGrid="0" showGuides="1">
      <p:cViewPr varScale="1">
        <p:scale>
          <a:sx n="86" d="100"/>
          <a:sy n="86" d="100"/>
        </p:scale>
        <p:origin x="7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2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677134423147991E-2"/>
          <c:y val="8.3062078177727802E-2"/>
          <c:w val="0.83857881320526351"/>
          <c:h val="0.7610833802024746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75-46A5-A6D3-CBBA420607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75-46A5-A6D3-CBBA420607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75-46A5-A6D3-CBBA420607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B75-46A5-A6D3-CBBA420607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B75-46A5-A6D3-CBBA420607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B75-46A5-A6D3-CBBA42060761}"/>
              </c:ext>
            </c:extLst>
          </c:dPt>
          <c:dLbls>
            <c:dLbl>
              <c:idx val="0"/>
              <c:layout>
                <c:manualLayout>
                  <c:x val="4.1113672468573011E-2"/>
                  <c:y val="-0.137442488806546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75-46A5-A6D3-CBBA42060761}"/>
                </c:ext>
              </c:extLst>
            </c:dLbl>
            <c:dLbl>
              <c:idx val="1"/>
              <c:layout>
                <c:manualLayout>
                  <c:x val="5.0546950545655556E-2"/>
                  <c:y val="6.49933096598219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75-46A5-A6D3-CBBA42060761}"/>
                </c:ext>
              </c:extLst>
            </c:dLbl>
            <c:dLbl>
              <c:idx val="2"/>
              <c:layout>
                <c:manualLayout>
                  <c:x val="-5.4188251139660176E-3"/>
                  <c:y val="2.95252431681333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75-46A5-A6D3-CBBA42060761}"/>
                </c:ext>
              </c:extLst>
            </c:dLbl>
            <c:dLbl>
              <c:idx val="3"/>
              <c:layout>
                <c:manualLayout>
                  <c:x val="-3.2687439563475619E-2"/>
                  <c:y val="-2.728629509546600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75-46A5-A6D3-CBBA42060761}"/>
                </c:ext>
              </c:extLst>
            </c:dLbl>
            <c:dLbl>
              <c:idx val="4"/>
              <c:layout>
                <c:manualLayout>
                  <c:x val="-1.2412798729106028E-3"/>
                  <c:y val="-6.38569811126550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75-46A5-A6D3-CBBA42060761}"/>
                </c:ext>
              </c:extLst>
            </c:dLbl>
            <c:dLbl>
              <c:idx val="5"/>
              <c:layout>
                <c:manualLayout>
                  <c:x val="5.5080812266887692E-2"/>
                  <c:y val="-6.91027224538109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75-46A5-A6D3-CBBA4206076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Лист1!$A$1:$A$6</c:f>
              <c:strCache>
                <c:ptCount val="6"/>
                <c:pt idx="0">
                  <c:v>математика</c:v>
                </c:pt>
                <c:pt idx="1">
                  <c:v>физика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астрономия</c:v>
                </c:pt>
                <c:pt idx="5">
                  <c:v>информатика </c:v>
                </c:pt>
              </c:strCache>
            </c:strRef>
          </c:cat>
          <c:val>
            <c:numRef>
              <c:f>Лист1!$B$1:$B$6</c:f>
              <c:numCache>
                <c:formatCode>General</c:formatCode>
                <c:ptCount val="6"/>
                <c:pt idx="0">
                  <c:v>8.4</c:v>
                </c:pt>
                <c:pt idx="1">
                  <c:v>2.8</c:v>
                </c:pt>
                <c:pt idx="2">
                  <c:v>1.9</c:v>
                </c:pt>
                <c:pt idx="3">
                  <c:v>5.0999999999999996</c:v>
                </c:pt>
                <c:pt idx="4">
                  <c:v>1.1000000000000001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75-46A5-A6D3-CBBA42060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79921356582654"/>
          <c:y val="0.89067206442944635"/>
          <c:w val="0.6995690012432656"/>
          <c:h val="0.107948742029528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373FF-8A40-42C6-8707-B239882DD761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9BA69-D527-4E5A-8D0B-7EFD90EFB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2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E5C6E-5BD3-F27F-D131-35C0FB16F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8A044E-2A7C-9E0E-77A4-24529E5D0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2E123C-CBA0-2D3B-7B48-96D7E842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062-E7F6-4EC2-A1ED-F8D13294BBB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CE7D50-6FDF-6ADC-3537-33187AD8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E32A6D-593A-D635-FB1F-AE5298B9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1ECD-C59A-4565-B72C-530CA41B0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8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BCF0C-1982-F687-760F-F1AB9303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CF672C-9964-0785-1112-B34C9054E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C3CCC-B33F-5AF0-62B5-13FBB634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062-E7F6-4EC2-A1ED-F8D13294BBB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BF6C65-EA67-D79A-D66A-4B9294FF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02160D-6DFD-513E-43EB-1D3D87A4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1ECD-C59A-4565-B72C-530CA41B0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6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CDC5B6-E7DC-16C2-D60A-1366A3DE0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373401-AAF5-DB2B-FF60-09B59351A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A99B8-CE69-BD07-693F-EA18F6F2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062-E7F6-4EC2-A1ED-F8D13294BBB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43ADD-188A-FD82-79AA-B881BEAA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9877B-6900-DFD2-A987-B1D6649D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1ECD-C59A-4565-B72C-530CA41B0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5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57217-5F11-930F-5567-D155AF40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09BFCB-C51B-E67D-3A36-C5F2BB71D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01C08-E510-E417-878B-DD83C8B0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062-E7F6-4EC2-A1ED-F8D13294BBB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B96D8-6FBD-0B28-9C9F-0405E47E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1A71F-2A1C-0EAA-F3C8-C2275757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1ECD-C59A-4565-B72C-530CA41B0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0D8EE-C06E-4BF0-81CC-51226786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9FC562-FE04-2F39-2543-7643759CC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9D405-D6FA-0672-D5CC-06FA4484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062-E7F6-4EC2-A1ED-F8D13294BBB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AD6988-2962-47A7-79E8-42713074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B8F132-8FF0-35BE-2BEE-77A777C4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1ECD-C59A-4565-B72C-530CA41B0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2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0AEEC-572E-51D6-B218-2B8B8DBC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863B2-9F85-ECDE-24CF-DE97B6333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3EE17-0AB8-56B0-F8C3-35ABCF206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78A94B-FDA4-CF28-F9A1-00F6B26D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062-E7F6-4EC2-A1ED-F8D13294BBB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328AF-7709-94A1-794F-34031C5C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22D0C3-C81C-4A6D-8735-401EAF68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1ECD-C59A-4565-B72C-530CA41B0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1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4C4FC-67DD-4616-3295-8426F9D7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B0031-C995-FEC5-27C2-10E341ECD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8391F4-EAE1-509E-07C7-E7280D7D8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E2E0D2-F06F-439C-EAEC-E558B1933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B5D0F1-D1D3-1DFB-0142-A552D1D77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D057E4-FCC6-5C8C-6AFB-EF4BBA3D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062-E7F6-4EC2-A1ED-F8D13294BBB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C64A3-2FFF-010C-E085-9E1678F0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3BF545-E36B-370A-B143-31951192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1ECD-C59A-4565-B72C-530CA41B0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7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309E1-DABA-C274-C2F3-607DB1F7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058190-2047-D358-40A0-494D81CA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062-E7F6-4EC2-A1ED-F8D13294BBB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363887-F146-A994-FF5C-0EEB4C20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24C58F-EFD7-581D-B89A-6B74496E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1ECD-C59A-4565-B72C-530CA41B0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1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149CAA-A80A-7251-47A7-42BD7F80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062-E7F6-4EC2-A1ED-F8D13294BBB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C0F6BD-7354-32FF-7779-0FB24D17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BA5662-163C-0431-6569-09A1171F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1ECD-C59A-4565-B72C-530CA41B0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0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76EEB-476C-9051-F40A-D4E34654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0AA9B-B0E0-D6AF-7F93-B1B01BD7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5E8B62-2D42-0D22-EABE-D6B231280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8EC40F-D030-46C2-C11A-3D65B177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062-E7F6-4EC2-A1ED-F8D13294BBB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9F1D36-4AAC-DC78-9297-013219CD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AB4797-AA24-60C0-65C0-FD05844E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1ECD-C59A-4565-B72C-530CA41B0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9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D308E-4430-66C4-A4F4-BBBB54C8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48B3A0-013F-FDBB-8A38-604953318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0A2452-F429-B44C-8222-8204A8D71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93D2EE-F9A4-9BFB-625E-3AEDC41E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062-E7F6-4EC2-A1ED-F8D13294BBB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89BC52-C703-DA66-D0B8-23CD6EB8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A54807-68E9-73C4-9A28-6493601B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1ECD-C59A-4565-B72C-530CA41B0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4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9FD44-827F-4AAF-1F3F-7CD10A88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73735-D2B9-47EE-3AE5-DE438A3D3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B9313-47F0-BCF4-C798-C5490F310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E4062-E7F6-4EC2-A1ED-F8D13294BBB5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5A348-C866-D575-E07B-486B38EDC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5C6B3A-B1B0-BAA8-05DE-5AA10914D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1ECD-C59A-4565-B72C-530CA41B0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5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way.php?to=http://mo.olymponline.ru&amp;post=-178546826_12412&amp;cc_key=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://publication.pravo.gov.ru/Document/View/0001202209300006" TargetMode="External"/><Relationship Id="rId7" Type="http://schemas.openxmlformats.org/officeDocument/2006/relationships/hyperlink" Target="http://matol.ru/" TargetMode="External"/><Relationship Id="rId12" Type="http://schemas.openxmlformats.org/officeDocument/2006/relationships/hyperlink" Target="tel:+74862768457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riusolymp.ru/" TargetMode="External"/><Relationship Id="rId11" Type="http://schemas.openxmlformats.org/officeDocument/2006/relationships/hyperlink" Target="mailto:sozvezdie@orel-region.ru" TargetMode="External"/><Relationship Id="rId5" Type="http://schemas.openxmlformats.org/officeDocument/2006/relationships/hyperlink" Target="https://olimpiada.ru/activity/254?ysclid=lamaeo6230559872093" TargetMode="External"/><Relationship Id="rId10" Type="http://schemas.openxmlformats.org/officeDocument/2006/relationships/hyperlink" Target="https://www.jroi.ru/" TargetMode="External"/><Relationship Id="rId4" Type="http://schemas.openxmlformats.org/officeDocument/2006/relationships/hyperlink" Target="http://publication.pravo.gov.ru/Document/View/0001202210030017" TargetMode="External"/><Relationship Id="rId9" Type="http://schemas.openxmlformats.org/officeDocument/2006/relationships/hyperlink" Target="https://olymp.ms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0709"/>
            <a:ext cx="12192000" cy="76287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D0898-16BC-8EE0-71A4-01E48F89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3465576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пригласительного </a:t>
            </a:r>
            <a:b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школьного этапов Всероссийской олимпиады школьников, проводимых </a:t>
            </a:r>
            <a:b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«Сириус. Курсы»</a:t>
            </a:r>
            <a:b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1185977" cy="1500187"/>
          </a:xfrm>
        </p:spPr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Матвеева Екатерина Владимировна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методист БОУ ОО «Созвездие Орла»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498" y="5336137"/>
            <a:ext cx="2323329" cy="90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8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D0898-16BC-8EE0-71A4-01E48F89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509"/>
            <a:ext cx="10515600" cy="239050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+mn-lt"/>
              </a:rPr>
              <a:t>                   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школьников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«Ломоносов»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89" y="5629972"/>
            <a:ext cx="1907298" cy="106070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38200" y="1825625"/>
            <a:ext cx="110098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43990" y="2651759"/>
            <a:ext cx="11504020" cy="3525203"/>
          </a:xfrm>
        </p:spPr>
        <p:txBody>
          <a:bodyPr>
            <a:noAutofit/>
          </a:bodyPr>
          <a:lstStyle/>
          <a:p>
            <a:pPr marL="0" indent="898525" algn="just" fontAlgn="base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школьников «Ломоносов» проводится с 2005 года. </a:t>
            </a:r>
          </a:p>
          <a:p>
            <a:pPr marL="0" indent="898525" algn="just" fontAlgn="base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октября 2022 года – начало регистрации участников.</a:t>
            </a:r>
          </a:p>
          <a:p>
            <a:pPr marL="0" indent="898525" algn="just" fontAlgn="base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 включена в Перечень олимпиад школьников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дающих особые права при поступлении в МГУ имени М.В. Ломоносова и другие высшие учебные заведения.</a:t>
            </a:r>
          </a:p>
        </p:txBody>
      </p:sp>
      <p:pic>
        <p:nvPicPr>
          <p:cNvPr id="3074" name="Picture 2" descr="D:\Рабочий стол С\Презентация\Ломонос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6458"/>
            <a:ext cx="3106783" cy="23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8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D0898-16BC-8EE0-71A4-01E48F89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509"/>
            <a:ext cx="10515600" cy="239050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+mn-lt"/>
              </a:rPr>
              <a:t>                   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им. М. Келдыша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89" y="5629972"/>
            <a:ext cx="1907298" cy="106070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38200" y="1825625"/>
            <a:ext cx="11009810" cy="4285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43990" y="3017520"/>
            <a:ext cx="11504020" cy="3449170"/>
          </a:xfrm>
        </p:spPr>
        <p:txBody>
          <a:bodyPr>
            <a:noAutofit/>
          </a:bodyPr>
          <a:lstStyle/>
          <a:p>
            <a:pPr marL="0" indent="898525" algn="just" fontAlgn="base">
              <a:buNone/>
            </a:pP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5—8 классов со всей России состязаются в знаниях по информатике                      и программированию. </a:t>
            </a:r>
          </a:p>
          <a:p>
            <a:pPr marL="0" indent="898525" algn="just" fontAlgn="base">
              <a:buNone/>
            </a:pP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победителей будет шанс попасть в сборную РФ и поехать на международные соревнования по информатике.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2DCDD1-4632-E68F-2D98-D6185B2D3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" y="391310"/>
            <a:ext cx="4069080" cy="23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9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05E7A9E-4464-45EE-65AE-59FEA8D6A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5" y="261258"/>
            <a:ext cx="11222180" cy="634142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</a:p>
          <a:p>
            <a:pPr marL="0" indent="0" algn="just" fontAlgn="base">
              <a:buNone/>
            </a:pPr>
            <a:r>
              <a:rPr lang="ru-RU" sz="5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u-RU" sz="8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науки и высшего образования Российской Федерации от 30.08.2022 № 828 "Об утверждении перечня олимпиад школьников и их уровней на 2022/23 учебный год</a:t>
            </a:r>
          </a:p>
          <a:p>
            <a:pPr marL="0" indent="0" algn="just" fontAlgn="base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http://publication.pravo.gov.ru/Document/View/0001202209300006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5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ru-RU" sz="7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30 августа 2022 г. № 788 “Об утверждении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2022/23 учебный год”</a:t>
            </a:r>
          </a:p>
          <a:p>
            <a:pPr marL="0" indent="0" algn="just" fontAlgn="base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http://publication.pravo.gov.ru/Document/View/0001202210030017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Максвелла </a:t>
            </a:r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olimpiada.ru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  </a:t>
            </a:r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https://siriusolymp.ru/</a:t>
            </a:r>
            <a:endParaRPr lang="ru-RU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Эйлера </a:t>
            </a:r>
            <a:r>
              <a:rPr lang="en-US" sz="7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http://matol.ru/</a:t>
            </a:r>
            <a:endParaRPr lang="ru-RU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Подмосковная олимпиада школьников </a:t>
            </a:r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mo.olymponline.ru</a:t>
            </a:r>
            <a:endParaRPr lang="ru-RU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«Ломоносов»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https://olymp.msu.ru/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Келдыша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https://www.jroi.ru/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6400" b="1" dirty="0"/>
              <a:t>Контакты: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6400" dirty="0">
                <a:solidFill>
                  <a:srgbClr val="007BFF"/>
                </a:solidFill>
                <a:hlinkClick r:id="rId11"/>
              </a:rPr>
              <a:t>sozvezdie@orel-region.ru</a:t>
            </a:r>
            <a:endParaRPr lang="ru-RU" sz="6400" dirty="0"/>
          </a:p>
          <a:p>
            <a:pPr marL="0" indent="0">
              <a:buNone/>
            </a:pPr>
            <a:r>
              <a:rPr lang="ru-RU" sz="6400" dirty="0">
                <a:hlinkClick r:id="rId12"/>
              </a:rPr>
              <a:t>+7 (4862) 76-84-57</a:t>
            </a:r>
            <a:endParaRPr lang="ru-RU" sz="6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463" y="5394600"/>
            <a:ext cx="2127508" cy="10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4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0709"/>
            <a:ext cx="12192000" cy="76287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D0898-16BC-8EE0-71A4-01E48F89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 ноября 2020 года </a:t>
            </a:r>
            <a:r>
              <a:rPr lang="ru-RU" sz="28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sz="2800" b="0" i="0" dirty="0">
                <a:solidFill>
                  <a:srgbClr val="020C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утвердил перечень поручений по итогам заседания Попечительского совета Образовательного Фонда «Талант и успех»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888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Начиная с 2021/22 учебного года  предусмотреть проведение </a:t>
            </a:r>
            <a:r>
              <a:rPr lang="ru-RU" b="0" i="0" dirty="0">
                <a:solidFill>
                  <a:srgbClr val="020C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этапа Всероссийской олимпиады школьников с использованием информационного ресурса «Онлайн-курсы Образовательного центра «Сириус» в информационно-телекоммуникационной сети Интернет.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498" y="5336137"/>
            <a:ext cx="2323329" cy="90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3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D0898-16BC-8EE0-71A4-01E48F892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422" y="307433"/>
            <a:ext cx="11535507" cy="131035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Пригласительный этап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89" y="5629972"/>
            <a:ext cx="1907298" cy="10607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9DC197-F27A-5877-935E-D3A679D08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1" y="1002890"/>
            <a:ext cx="9516309" cy="56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9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251"/>
            <a:ext cx="12379113" cy="69632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D0898-16BC-8EE0-71A4-01E48F89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1943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89" y="5629972"/>
            <a:ext cx="1907298" cy="1060706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026B7E-F53E-4347-E946-257AB500B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49305" y="724685"/>
            <a:ext cx="5660839" cy="59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1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D0898-16BC-8EE0-71A4-01E48F892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46" y="365760"/>
            <a:ext cx="11535507" cy="946846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школьного этапа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Орловской области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89" y="5629972"/>
            <a:ext cx="1907298" cy="1060706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448008"/>
              </p:ext>
            </p:extLst>
          </p:nvPr>
        </p:nvGraphicFramePr>
        <p:xfrm>
          <a:off x="1953928" y="1405288"/>
          <a:ext cx="7671335" cy="528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984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D0898-16BC-8EE0-71A4-01E48F89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785"/>
            <a:ext cx="10515600" cy="115517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предварительных итогов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89" y="5629972"/>
            <a:ext cx="1907298" cy="106070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38200" y="1825625"/>
            <a:ext cx="110098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153" y="2351314"/>
            <a:ext cx="1737361" cy="968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</a:p>
        </p:txBody>
      </p:sp>
      <p:cxnSp>
        <p:nvCxnSpPr>
          <p:cNvPr id="11" name="Прямая со стрелкой 10"/>
          <p:cNvCxnSpPr>
            <a:cxnSpLocks/>
            <a:stCxn id="10" idx="3"/>
          </p:cNvCxnSpPr>
          <p:nvPr/>
        </p:nvCxnSpPr>
        <p:spPr>
          <a:xfrm>
            <a:off x="2808514" y="2835521"/>
            <a:ext cx="11364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4984" y="2351314"/>
            <a:ext cx="2103119" cy="968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олимпиады в школе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86303" y="2351314"/>
            <a:ext cx="2336074" cy="96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координатор</a:t>
            </a:r>
          </a:p>
        </p:txBody>
      </p:sp>
      <p:cxnSp>
        <p:nvCxnSpPr>
          <p:cNvPr id="14" name="Прямая со стрелкой 13"/>
          <p:cNvCxnSpPr>
            <a:cxnSpLocks/>
            <a:stCxn id="12" idx="3"/>
          </p:cNvCxnSpPr>
          <p:nvPr/>
        </p:nvCxnSpPr>
        <p:spPr>
          <a:xfrm>
            <a:off x="6048103" y="2835521"/>
            <a:ext cx="7184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  <a:stCxn id="13" idx="3"/>
            <a:endCxn id="16" idx="1"/>
          </p:cNvCxnSpPr>
          <p:nvPr/>
        </p:nvCxnSpPr>
        <p:spPr>
          <a:xfrm>
            <a:off x="9222377" y="2835520"/>
            <a:ext cx="679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901645" y="2351314"/>
            <a:ext cx="2103242" cy="96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апелляционная комиссия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1152" y="4167050"/>
            <a:ext cx="2305595" cy="1162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Фонд «Талант и Успех»</a:t>
            </a:r>
          </a:p>
        </p:txBody>
      </p:sp>
      <p:cxnSp>
        <p:nvCxnSpPr>
          <p:cNvPr id="18" name="Прямая со стрелкой 17"/>
          <p:cNvCxnSpPr>
            <a:stCxn id="17" idx="3"/>
          </p:cNvCxnSpPr>
          <p:nvPr/>
        </p:nvCxnSpPr>
        <p:spPr>
          <a:xfrm flipV="1">
            <a:off x="3376747" y="4748347"/>
            <a:ext cx="140425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781006" y="4169077"/>
            <a:ext cx="2455817" cy="10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</a:t>
            </a:r>
          </a:p>
        </p:txBody>
      </p:sp>
      <p:cxnSp>
        <p:nvCxnSpPr>
          <p:cNvPr id="20" name="Прямая со стрелкой 19"/>
          <p:cNvCxnSpPr>
            <a:stCxn id="19" idx="3"/>
          </p:cNvCxnSpPr>
          <p:nvPr/>
        </p:nvCxnSpPr>
        <p:spPr>
          <a:xfrm flipV="1">
            <a:off x="7236823" y="4698122"/>
            <a:ext cx="111034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347165" y="4167050"/>
            <a:ext cx="2756263" cy="1162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</a:t>
            </a:r>
          </a:p>
        </p:txBody>
      </p:sp>
    </p:spTree>
    <p:extLst>
      <p:ext uri="{BB962C8B-B14F-4D97-AF65-F5344CB8AC3E}">
        <p14:creationId xmlns:p14="http://schemas.microsoft.com/office/powerpoint/2010/main" val="138888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D0898-16BC-8EE0-71A4-01E48F89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90" y="313509"/>
            <a:ext cx="11848010" cy="216843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Леонарда Эйлера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89" y="5629972"/>
            <a:ext cx="1907298" cy="106070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38200" y="1825625"/>
            <a:ext cx="110098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38199" y="2612571"/>
            <a:ext cx="11166687" cy="3564392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898525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предназначена для российских восьмиклассников и призвана по возможности восполнить отсутствующие для них региональный и заключительный этапы Всероссийской математической олимпиады. </a:t>
            </a:r>
          </a:p>
          <a:p>
            <a:pPr marL="0" indent="898525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олимпиаде бесплатно. </a:t>
            </a:r>
          </a:p>
          <a:p>
            <a:endParaRPr lang="ru-RU" dirty="0"/>
          </a:p>
        </p:txBody>
      </p:sp>
      <p:pic>
        <p:nvPicPr>
          <p:cNvPr id="1026" name="Picture 2" descr="D:\Рабочий стол С\Презентация\Эйл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" y="681446"/>
            <a:ext cx="1902007" cy="180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D0898-16BC-8EE0-71A4-01E48F89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509"/>
            <a:ext cx="10515600" cy="239050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+mn-lt"/>
              </a:rPr>
              <a:t>          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Максвелла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89" y="5629972"/>
            <a:ext cx="1907298" cy="106070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38200" y="1825625"/>
            <a:ext cx="110098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43991" y="2612571"/>
            <a:ext cx="11504018" cy="3564392"/>
          </a:xfrm>
        </p:spPr>
        <p:txBody>
          <a:bodyPr>
            <a:noAutofit/>
          </a:bodyPr>
          <a:lstStyle/>
          <a:p>
            <a:pPr marL="0" indent="898525" algn="just" fontAlgn="base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Максвелла проводится среди учащихся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7–8-х классов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рамках регионального этапа Всероссийской олимпиады школьников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по физике.</a:t>
            </a:r>
          </a:p>
          <a:p>
            <a:pPr marL="0" indent="898525" algn="just" fontAlgn="base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состоится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28, 30 января 2023 года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898525" algn="just" fontAlgn="base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Максвелла направлена на развитие физического образования и стимулирование интереса обучающихся к изучению естественных наук.</a:t>
            </a:r>
          </a:p>
        </p:txBody>
      </p:sp>
      <p:pic>
        <p:nvPicPr>
          <p:cNvPr id="8" name="Рисунок 7" descr="Всероссийская олимпиада и олимпиада Максвелла по физик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78588"/>
            <a:ext cx="2492829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27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D0898-16BC-8EE0-71A4-01E48F89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509"/>
            <a:ext cx="10515600" cy="239050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+mn-lt"/>
              </a:rPr>
              <a:t>                  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Подмосковная 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олимпиада школьников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89" y="5629972"/>
            <a:ext cx="1907298" cy="106070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38200" y="1825625"/>
            <a:ext cx="110098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87113" y="2991393"/>
            <a:ext cx="11166687" cy="3553098"/>
          </a:xfrm>
        </p:spPr>
        <p:txBody>
          <a:bodyPr>
            <a:normAutofit fontScale="70000" lnSpcReduction="20000"/>
          </a:bodyPr>
          <a:lstStyle/>
          <a:p>
            <a:pPr marL="0" indent="898525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Подмосковная олимпиада школьников – интеллектуальное соревнование по 24 общеобразовательным предметам.</a:t>
            </a:r>
          </a:p>
          <a:p>
            <a:pPr marL="0" indent="898525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приглашают учеников 5-11 классов. Школьники из всех регионов России могут попробовать свои силы в 19 направлениях (кроме физики, технологии (проектной деятельности), информатики, олимпиады по естественным наукам, а также истории и музеям).</a:t>
            </a:r>
          </a:p>
          <a:p>
            <a:pPr marL="0" indent="898525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тур проходит в дистанционном формате. Участники, успешно выполнившие задания, приглашаются на второй, очный тур.</a:t>
            </a:r>
          </a:p>
          <a:p>
            <a:pPr marL="0" indent="898525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состязания победители и призеры получают дипломы, а участники – сертификаты.</a:t>
            </a:r>
          </a:p>
          <a:p>
            <a:pPr marL="0" indent="0" algn="ctr" fontAlgn="base">
              <a:buNone/>
            </a:pPr>
            <a:endParaRPr lang="ru-RU" dirty="0"/>
          </a:p>
        </p:txBody>
      </p:sp>
      <p:pic>
        <p:nvPicPr>
          <p:cNvPr id="2050" name="Picture 2" descr="D:\Рабочий стол С\Презентация\Подмосковная олимпиада школьник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2" y="533400"/>
            <a:ext cx="3331028" cy="21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00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283</Words>
  <Application>Microsoft Office PowerPoint</Application>
  <PresentationFormat>Широкоэкранный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Итоги пригласительного  и школьного этапов Всероссийской олимпиады школьников, проводимых  на платформе «Сириус. Курсы» </vt:lpstr>
      <vt:lpstr>13 ноября 2020 года  Президент утвердил перечень поручений по итогам заседания Попечительского совета Образовательного Фонда «Талант и успех»</vt:lpstr>
      <vt:lpstr>Пригласительный этап ВсОШ </vt:lpstr>
      <vt:lpstr> Школьный этап ВсОШ </vt:lpstr>
      <vt:lpstr>Количество участников школьного этапа ВсОШ в Орловской области</vt:lpstr>
      <vt:lpstr>Апелляция предварительных итогов ВсОШ</vt:lpstr>
      <vt:lpstr>Олимпиада  имени Леонарда Эйлера</vt:lpstr>
      <vt:lpstr>            Олимпиада Максвелла</vt:lpstr>
      <vt:lpstr>                    Подмосковная                      олимпиада школьников</vt:lpstr>
      <vt:lpstr>                     Олимпиада школьников                      «Ломоносов»</vt:lpstr>
      <vt:lpstr>                     Олимпиада                             им. М. Келдыша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и где реализовать собственный проект?»  (рекомендации педагогам, осуществляющим руководство проектной деятельностью)  12 октября 2022 года</dc:title>
  <dc:creator>учащийся07</dc:creator>
  <cp:lastModifiedBy>ryseva</cp:lastModifiedBy>
  <cp:revision>36</cp:revision>
  <dcterms:created xsi:type="dcterms:W3CDTF">2022-10-11T05:54:15Z</dcterms:created>
  <dcterms:modified xsi:type="dcterms:W3CDTF">2022-11-22T10:55:11Z</dcterms:modified>
</cp:coreProperties>
</file>