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58" r:id="rId3"/>
    <p:sldId id="265" r:id="rId4"/>
    <p:sldId id="267" r:id="rId5"/>
    <p:sldId id="270" r:id="rId6"/>
    <p:sldId id="268" r:id="rId7"/>
    <p:sldId id="269" r:id="rId8"/>
    <p:sldId id="257" r:id="rId9"/>
    <p:sldId id="259" r:id="rId10"/>
    <p:sldId id="260" r:id="rId11"/>
    <p:sldId id="261" r:id="rId12"/>
    <p:sldId id="271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57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7EDF2-776E-4615-9134-A3ED1AAB06A1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1BBA0-53CB-4EB4-8ABA-9DEAF492B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27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65940">
              <a:defRPr/>
            </a:pPr>
            <a:fld id="{D3358BEC-B7CF-4ECF-976F-11437C34BEAC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65940">
                <a:defRPr/>
              </a:pPr>
              <a:t>2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361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65940">
              <a:defRPr/>
            </a:pPr>
            <a:fld id="{D3358BEC-B7CF-4ECF-976F-11437C34BEAC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65940">
                <a:defRPr/>
              </a:pPr>
              <a:t>3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361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65940">
              <a:defRPr/>
            </a:pPr>
            <a:fld id="{D3358BEC-B7CF-4ECF-976F-11437C34BEAC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65940">
                <a:defRPr/>
              </a:pPr>
              <a:t>4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361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65940">
              <a:defRPr/>
            </a:pPr>
            <a:fld id="{D3358BEC-B7CF-4ECF-976F-11437C34BEAC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65940">
                <a:defRPr/>
              </a:pPr>
              <a:t>5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3618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65940">
              <a:defRPr/>
            </a:pPr>
            <a:fld id="{D3358BEC-B7CF-4ECF-976F-11437C34BEAC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65940">
                <a:defRPr/>
              </a:pPr>
              <a:t>9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444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5DD5-EB18-403F-A841-5478C39CC3C6}" type="datetime1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8C79-8653-4BDD-BE94-3D7287D6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7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FD69-B240-4431-862C-7AA9AC72C8A6}" type="datetime1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8C79-8653-4BDD-BE94-3D7287D6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3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AB9A-685B-478E-B2DE-7073E6DFB730}" type="datetime1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8C79-8653-4BDD-BE94-3D7287D6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7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6838428" y="1053678"/>
            <a:ext cx="5369990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17" y="6433920"/>
            <a:ext cx="357118" cy="351208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986912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837170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66D8-F6C6-45D6-BBE9-0DDE02E82F54}" type="datetime1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8C79-8653-4BDD-BE94-3D7287D6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1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8727-AFC4-4DE1-B805-AAF689F812D7}" type="datetime1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8C79-8653-4BDD-BE94-3D7287D6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0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98EF-D85A-4659-A98E-B4A5322FAF86}" type="datetime1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8C79-8653-4BDD-BE94-3D7287D6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37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6F91-F692-4C04-9F41-747E527BA6CF}" type="datetime1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8C79-8653-4BDD-BE94-3D7287D6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9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E6FE-6F9C-4B74-8AD8-9E16D4299EF5}" type="datetime1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8C79-8653-4BDD-BE94-3D7287D6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3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0C39-3C23-42E8-8330-8FB4DF168B69}" type="datetime1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8C79-8653-4BDD-BE94-3D7287D6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2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6E70-C559-416A-9CA6-A205E130D470}" type="datetime1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8C79-8653-4BDD-BE94-3D7287D6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0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1452-B704-4F10-A2D5-3360C9AE3626}" type="datetime1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8C79-8653-4BDD-BE94-3D7287D6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53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5C3DC-C93A-49AC-AE76-CAC67AFFD91A}" type="datetime1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E8C79-8653-4BDD-BE94-3D7287D6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07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F2C13DD-5AC6-4872-B4FF-C83C6E51B69C}"/>
              </a:ext>
            </a:extLst>
          </p:cNvPr>
          <p:cNvSpPr txBox="1"/>
          <p:nvPr/>
        </p:nvSpPr>
        <p:spPr>
          <a:xfrm>
            <a:off x="31534" y="6345125"/>
            <a:ext cx="1412562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/08/2022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6035041" y="5634040"/>
            <a:ext cx="6122744" cy="11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i="1" dirty="0">
                <a:solidFill>
                  <a:srgbClr val="002060"/>
                </a:solidFill>
                <a:latin typeface="Cambria" panose="02040503050406030204" pitchFamily="18" charset="0"/>
              </a:rPr>
              <a:t>Г. С. Орехов</a:t>
            </a:r>
          </a:p>
          <a:p>
            <a:pPr algn="r">
              <a:spcBef>
                <a:spcPts val="600"/>
              </a:spcBef>
            </a:pPr>
            <a:r>
              <a:rPr lang="ru-RU" altLang="ru-RU" sz="16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начальник отдела цифровой трансформации в сфере образования бюджетного учреждения Орловской области «Региональный центр оценки качества образования»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32303" y="794"/>
            <a:ext cx="5237163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2349" y="0"/>
            <a:ext cx="2644401" cy="6858000"/>
          </a:xfrm>
          <a:prstGeom prst="rect">
            <a:avLst/>
          </a:prstGeom>
          <a:gradFill>
            <a:gsLst>
              <a:gs pos="500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8983667" y="527051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7231067" y="404813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8" y="50801"/>
            <a:ext cx="1328737" cy="172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4" y="458792"/>
            <a:ext cx="1338263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user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4" y="180979"/>
            <a:ext cx="1606551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EB88846-D235-4FF9-8BA1-A3B5777612CA}"/>
              </a:ext>
            </a:extLst>
          </p:cNvPr>
          <p:cNvSpPr txBox="1"/>
          <p:nvPr/>
        </p:nvSpPr>
        <p:spPr>
          <a:xfrm>
            <a:off x="1158212" y="2451793"/>
            <a:ext cx="10114672" cy="144654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Актуальные вопросы системы образования Орловской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области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Cambria" panose="020405030504060302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E7F2F42-2BCD-4097-BC26-97701C7452C5}"/>
              </a:ext>
            </a:extLst>
          </p:cNvPr>
          <p:cNvSpPr/>
          <p:nvPr/>
        </p:nvSpPr>
        <p:spPr>
          <a:xfrm>
            <a:off x="449272" y="6083515"/>
            <a:ext cx="2845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25 января 202</a:t>
            </a:r>
            <a:r>
              <a:rPr lang="en-US" altLang="ru-RU" sz="2800" b="1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3</a:t>
            </a:r>
            <a:endParaRPr lang="ru-RU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94596" y="224937"/>
            <a:ext cx="71465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Витрина </a:t>
            </a:r>
            <a:r>
              <a:rPr lang="ru-RU" sz="3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данных </a:t>
            </a:r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0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Мое образование</a:t>
            </a:r>
            <a:endParaRPr lang="ru-RU" sz="30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  <a:p>
            <a:pPr lvl="0"/>
            <a:endParaRPr lang="ru-RU" sz="3000" b="1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283798" y="881508"/>
            <a:ext cx="6921043" cy="4721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3678" y="1274050"/>
            <a:ext cx="11115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Данные, необходимые для идентификации пользователей</a:t>
            </a:r>
          </a:p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     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идентификатор пользователя в ИСОУ «Виртуальная школа»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идентификатор пользователя в ЕСИА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>
            <a:off x="486999" y="1213090"/>
            <a:ext cx="14171" cy="5208975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80319" y="1274050"/>
            <a:ext cx="213360" cy="21336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60493" y="2598895"/>
            <a:ext cx="213360" cy="21336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09989" y="5472555"/>
            <a:ext cx="213360" cy="21336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3679" y="2489018"/>
            <a:ext cx="113036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Данные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для формирования школьного портфолио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класс, школа,  изучаемые предметы,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аттестационные и учебные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периоды</a:t>
            </a:r>
          </a:p>
          <a:p>
            <a:pPr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дневник: пропуски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уроков, отметки за аттестационный период, количество уроков за период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текущие отметки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годовые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итоговые отметки, законные представители);</a:t>
            </a:r>
          </a:p>
          <a:p>
            <a:pPr algn="just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7018" y="3885533"/>
            <a:ext cx="111970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Данные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о ходе предоставления услуг в сфере образования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       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события, связанные с образовательным процессом ребёнка: вовремя выставленные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оценки,</a:t>
            </a:r>
          </a:p>
          <a:p>
            <a:pPr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исправления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оценок , комментарии к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оценкам,</a:t>
            </a:r>
          </a:p>
          <a:p>
            <a:pPr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заявления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предоставление услуг в сфере образования, статусы обработки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заявлений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6319" y="5348132"/>
            <a:ext cx="11201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С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татистика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по всем предметам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общая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статистика по всем предметам для обучающегося за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(неделя, месяц, четверть, год)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94490" y="3995339"/>
            <a:ext cx="213360" cy="21336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8736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94596" y="224937"/>
            <a:ext cx="11526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Рабочее место администратора </a:t>
            </a:r>
            <a:r>
              <a:rPr lang="ru-RU" sz="30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ФГИС «Моя школа»</a:t>
            </a:r>
          </a:p>
          <a:p>
            <a:pPr lvl="0"/>
            <a:endParaRPr lang="ru-RU" sz="3000" b="1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283798" y="881508"/>
            <a:ext cx="6921043" cy="4721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72108" y="1503686"/>
            <a:ext cx="911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ГОСТ –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Chromium-Gost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 Яндекс Браузер не старше последних трех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версий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6668" y="2926792"/>
            <a:ext cx="9473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Наличие  установленного 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криптопровайдера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КриптоПРО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CSP версии не ниже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версии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6668" y="4349898"/>
            <a:ext cx="8731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Действующая лицензия на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КриптоПРО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66668" y="5680672"/>
            <a:ext cx="9580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Сертификаты ФГИС «Моя школа»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(предоставит ОРЦОКО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hromium-Gost - Скачать бесплатно. Браузеры и интерне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3383" r="9407" b="3383"/>
          <a:stretch/>
        </p:blipFill>
        <p:spPr bwMode="auto">
          <a:xfrm>
            <a:off x="528105" y="1353425"/>
            <a:ext cx="1026375" cy="108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4157" r="14157"/>
          <a:stretch/>
        </p:blipFill>
        <p:spPr>
          <a:xfrm>
            <a:off x="524403" y="5442857"/>
            <a:ext cx="1030078" cy="1079768"/>
          </a:xfrm>
          <a:prstGeom prst="rect">
            <a:avLst/>
          </a:prstGeom>
        </p:spPr>
      </p:pic>
      <p:pic>
        <p:nvPicPr>
          <p:cNvPr id="2054" name="Picture 6" descr="КриптоПро | КриптоПро C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5" y="2753173"/>
            <a:ext cx="1032510" cy="10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15111" r="15111"/>
          <a:stretch/>
        </p:blipFill>
        <p:spPr>
          <a:xfrm>
            <a:off x="524402" y="4092110"/>
            <a:ext cx="1030078" cy="11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33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ryseva\Desktop\Бланки\sferu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38" b="43358"/>
          <a:stretch/>
        </p:blipFill>
        <p:spPr bwMode="auto">
          <a:xfrm>
            <a:off x="7609630" y="325118"/>
            <a:ext cx="3788473" cy="1226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29">
            <a:extLst>
              <a:ext uri="{FF2B5EF4-FFF2-40B4-BE49-F238E27FC236}">
                <a16:creationId xmlns="" xmlns:a16="http://schemas.microsoft.com/office/drawing/2014/main" id="{6D148181-2892-4CE5-AF6A-991CBB1FE8EA}"/>
              </a:ext>
            </a:extLst>
          </p:cNvPr>
          <p:cNvSpPr/>
          <p:nvPr/>
        </p:nvSpPr>
        <p:spPr>
          <a:xfrm>
            <a:off x="6424857" y="1737820"/>
            <a:ext cx="5188045" cy="4928794"/>
          </a:xfrm>
          <a:prstGeom prst="roundRect">
            <a:avLst>
              <a:gd name="adj" fmla="val 9511"/>
            </a:avLst>
          </a:prstGeom>
          <a:solidFill>
            <a:schemeClr val="bg1"/>
          </a:solidFill>
          <a:ln>
            <a:noFill/>
          </a:ln>
          <a:effectLst>
            <a:outerShdw blurRad="3556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2B44987-E463-4525-9A77-8F5BC73548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09" y="4598194"/>
            <a:ext cx="581275" cy="5812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0DB7510-06A8-4273-96CD-55B381993E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212" y="2845047"/>
            <a:ext cx="892552" cy="892552"/>
          </a:xfrm>
          <a:prstGeom prst="rect">
            <a:avLst/>
          </a:prstGeom>
        </p:spPr>
      </p:pic>
      <p:graphicFrame>
        <p:nvGraphicFramePr>
          <p:cNvPr id="17" name="Таблица 16">
            <a:extLst>
              <a:ext uri="{FF2B5EF4-FFF2-40B4-BE49-F238E27FC236}">
                <a16:creationId xmlns="" xmlns:a16="http://schemas.microsoft.com/office/drawing/2014/main" id="{3E55A358-54F5-40B7-B99E-F9F47A1D7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714612"/>
              </p:ext>
            </p:extLst>
          </p:nvPr>
        </p:nvGraphicFramePr>
        <p:xfrm>
          <a:off x="6442764" y="1737821"/>
          <a:ext cx="5188045" cy="469992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541208">
                  <a:extLst>
                    <a:ext uri="{9D8B030D-6E8A-4147-A177-3AD203B41FA5}">
                      <a16:colId xmlns="" xmlns:a16="http://schemas.microsoft.com/office/drawing/2014/main" val="3974181304"/>
                    </a:ext>
                  </a:extLst>
                </a:gridCol>
                <a:gridCol w="1646837"/>
              </a:tblGrid>
              <a:tr h="484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Наименование МОУ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Активность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64919111"/>
                  </a:ext>
                </a:extLst>
              </a:tr>
              <a:tr h="3083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Залегощенский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район</a:t>
                      </a:r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6659096"/>
                  </a:ext>
                </a:extLst>
              </a:tr>
              <a:tr h="34024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Сосковский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4254207"/>
                  </a:ext>
                </a:extLst>
              </a:tr>
              <a:tr h="32960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Новодеревеньковский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2597265"/>
                  </a:ext>
                </a:extLst>
              </a:tr>
              <a:tr h="27644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Малоархангельский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8715346"/>
                  </a:ext>
                </a:extLst>
              </a:tr>
              <a:tr h="28707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Знаменский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2954617"/>
                  </a:ext>
                </a:extLst>
              </a:tr>
              <a:tr h="3434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44777" marR="44777" marT="0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1163044"/>
                  </a:ext>
                </a:extLst>
              </a:tr>
              <a:tr h="28707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kern="1200" dirty="0" err="1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Шаблыкинский</a:t>
                      </a:r>
                      <a:r>
                        <a:rPr lang="ru-RU" sz="1800" b="0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0%</a:t>
                      </a:r>
                      <a:endParaRPr lang="ru-RU" sz="1800" b="1" kern="1200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4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kern="1200" dirty="0" err="1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Мценский</a:t>
                      </a:r>
                      <a:r>
                        <a:rPr lang="ru-RU" sz="1800" b="0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0%</a:t>
                      </a:r>
                      <a:endParaRPr lang="ru-RU" sz="1800" b="1" kern="1200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kern="1200" dirty="0" err="1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Глазуновский</a:t>
                      </a:r>
                      <a:r>
                        <a:rPr lang="ru-RU" sz="1800" b="0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0%</a:t>
                      </a:r>
                      <a:endParaRPr lang="ru-RU" sz="1800" b="1" kern="1200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7673822"/>
                  </a:ext>
                </a:extLst>
              </a:tr>
              <a:tr h="3032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kern="1200" dirty="0" err="1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Колпнянский</a:t>
                      </a:r>
                      <a:r>
                        <a:rPr lang="ru-RU" sz="1800" b="0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0%</a:t>
                      </a:r>
                      <a:endParaRPr lang="ru-RU" sz="1800" b="1" kern="1200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24504355"/>
                  </a:ext>
                </a:extLst>
              </a:tr>
              <a:tr h="3559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kern="1200" dirty="0" err="1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Краснозоренский</a:t>
                      </a:r>
                      <a:r>
                        <a:rPr lang="ru-RU" sz="1800" b="0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0%</a:t>
                      </a:r>
                      <a:endParaRPr lang="ru-RU" sz="1800" b="1" kern="1200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36788541"/>
                  </a:ext>
                </a:extLst>
              </a:tr>
              <a:tr h="2926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Свердловский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0%</a:t>
                      </a:r>
                      <a:endParaRPr lang="ru-RU" sz="1800" b="1" kern="1200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5796392"/>
                  </a:ext>
                </a:extLst>
              </a:tr>
              <a:tr h="3559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kern="1200" dirty="0" err="1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Троснянский</a:t>
                      </a:r>
                      <a:r>
                        <a:rPr lang="ru-RU" sz="1800" b="0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0%</a:t>
                      </a:r>
                      <a:endParaRPr lang="ru-RU" sz="1800" b="1" kern="1200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590359"/>
                  </a:ext>
                </a:extLst>
              </a:tr>
            </a:tbl>
          </a:graphicData>
        </a:graphic>
      </p:graphicFrame>
      <p:sp>
        <p:nvSpPr>
          <p:cNvPr id="18" name="Прямоугольник: скругленные углы 32">
            <a:extLst>
              <a:ext uri="{FF2B5EF4-FFF2-40B4-BE49-F238E27FC236}">
                <a16:creationId xmlns="" xmlns:a16="http://schemas.microsoft.com/office/drawing/2014/main" id="{9AE206BA-5BD6-4C5F-AC95-D3B9543FB870}"/>
              </a:ext>
            </a:extLst>
          </p:cNvPr>
          <p:cNvSpPr/>
          <p:nvPr/>
        </p:nvSpPr>
        <p:spPr>
          <a:xfrm>
            <a:off x="355017" y="1737820"/>
            <a:ext cx="5195195" cy="4928793"/>
          </a:xfrm>
          <a:prstGeom prst="roundRect">
            <a:avLst>
              <a:gd name="adj" fmla="val 9511"/>
            </a:avLst>
          </a:prstGeom>
          <a:solidFill>
            <a:srgbClr val="0070C0"/>
          </a:solidFill>
          <a:ln>
            <a:noFill/>
          </a:ln>
          <a:effectLst>
            <a:outerShdw blurRad="3556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="" xmlns:a16="http://schemas.microsoft.com/office/drawing/2014/main" id="{D2CD8C06-5616-4729-BB8C-DCF91A283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935645"/>
              </p:ext>
            </p:extLst>
          </p:nvPr>
        </p:nvGraphicFramePr>
        <p:xfrm>
          <a:off x="412878" y="1701948"/>
          <a:ext cx="5137334" cy="471705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14778">
                  <a:extLst>
                    <a:ext uri="{9D8B030D-6E8A-4147-A177-3AD203B41FA5}">
                      <a16:colId xmlns="" xmlns:a16="http://schemas.microsoft.com/office/drawing/2014/main" val="3974181304"/>
                    </a:ext>
                  </a:extLst>
                </a:gridCol>
                <a:gridCol w="1922556">
                  <a:extLst>
                    <a:ext uri="{9D8B030D-6E8A-4147-A177-3AD203B41FA5}">
                      <a16:colId xmlns="" xmlns:a16="http://schemas.microsoft.com/office/drawing/2014/main" val="4076519702"/>
                    </a:ext>
                  </a:extLst>
                </a:gridCol>
              </a:tblGrid>
              <a:tr h="551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Наименование МОУ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Кол-во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школ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64919111"/>
                  </a:ext>
                </a:extLst>
              </a:tr>
              <a:tr h="306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Корсаковский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6659096"/>
                  </a:ext>
                </a:extLst>
              </a:tr>
              <a:tr h="306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Сосковский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8715346"/>
                  </a:ext>
                </a:extLst>
              </a:tr>
              <a:tr h="306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Орел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2954617"/>
                  </a:ext>
                </a:extLst>
              </a:tr>
              <a:tr h="311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Малоархангельский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673822"/>
                  </a:ext>
                </a:extLst>
              </a:tr>
              <a:tr h="306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Орловский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4504355"/>
                  </a:ext>
                </a:extLst>
              </a:tr>
              <a:tr h="297485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44777" marR="44777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43981006"/>
                  </a:ext>
                </a:extLst>
              </a:tr>
              <a:tr h="306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Мценский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8%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Залегощенский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6%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Глазуновский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0%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6788541"/>
                  </a:ext>
                </a:extLst>
              </a:tr>
              <a:tr h="306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Колпнянский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0%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55796392"/>
                  </a:ext>
                </a:extLst>
              </a:tr>
              <a:tr h="2865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Краснозоренский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0%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5590359"/>
                  </a:ext>
                </a:extLst>
              </a:tr>
              <a:tr h="2445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Свердловский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0%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82345757"/>
                  </a:ext>
                </a:extLst>
              </a:tr>
              <a:tr h="306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800" kern="1200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Троснянский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0%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64181628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283799" y="258609"/>
            <a:ext cx="11526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Образовательная платформа</a:t>
            </a:r>
            <a:endParaRPr lang="ru-RU" sz="30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  <a:p>
            <a:pPr lvl="0"/>
            <a:endParaRPr lang="ru-RU" sz="3000" b="1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283799" y="928722"/>
            <a:ext cx="692104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5243366" y="997273"/>
            <a:ext cx="2362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s</a:t>
            </a:r>
            <a:r>
              <a:rPr lang="en-US" sz="30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ferum.ru</a:t>
            </a:r>
            <a:endParaRPr lang="ru-RU" sz="30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8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556932" y="2494041"/>
            <a:ext cx="4154509" cy="1055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  <a:t>СПАСИБО ЗА</a:t>
            </a:r>
            <a:br>
              <a:rPr lang="ru-RU" altLang="ru-RU" sz="4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altLang="ru-RU" sz="4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  <a:t> ВНИМАНИЕ!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 flipV="1">
            <a:off x="3556931" y="2494040"/>
            <a:ext cx="0" cy="117581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5684520"/>
            <a:ext cx="12191999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00380" y="363838"/>
            <a:ext cx="767552" cy="1221569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94596" y="224937"/>
            <a:ext cx="9865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Изменения в </a:t>
            </a:r>
            <a:r>
              <a:rPr lang="ru-RU" altLang="ru-RU" sz="3200" b="1" dirty="0" smtClean="0">
                <a:solidFill>
                  <a:srgbClr val="1570BE"/>
                </a:solidFill>
                <a:latin typeface="Century Gothic" panose="020B0502020202020204" pitchFamily="34" charset="0"/>
              </a:rPr>
              <a:t>№ </a:t>
            </a:r>
            <a:r>
              <a:rPr lang="ru-RU" altLang="ru-RU" sz="3200" b="1" dirty="0">
                <a:solidFill>
                  <a:srgbClr val="1570BE"/>
                </a:solidFill>
                <a:latin typeface="Century Gothic" panose="020B0502020202020204" pitchFamily="34" charset="0"/>
              </a:rPr>
              <a:t>273-ФЗ от 29 декабря 2012 </a:t>
            </a:r>
            <a:r>
              <a:rPr lang="ru-RU" altLang="ru-RU" sz="3200" b="1" dirty="0" smtClean="0">
                <a:solidFill>
                  <a:srgbClr val="1570BE"/>
                </a:solidFill>
                <a:latin typeface="Century Gothic" panose="020B0502020202020204" pitchFamily="34" charset="0"/>
              </a:rPr>
              <a:t>года</a:t>
            </a:r>
            <a:endParaRPr lang="ru-RU" sz="30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283798" y="881508"/>
            <a:ext cx="6921043" cy="4721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161C1208-CE73-42DA-A6D2-1FD4BAF1A8D6}"/>
              </a:ext>
            </a:extLst>
          </p:cNvPr>
          <p:cNvCxnSpPr>
            <a:cxnSpLocks/>
          </p:cNvCxnSpPr>
          <p:nvPr/>
        </p:nvCxnSpPr>
        <p:spPr>
          <a:xfrm>
            <a:off x="809176" y="1900100"/>
            <a:ext cx="5606" cy="460405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985D9009-2840-4ED6-AAF6-EDC96153B957}"/>
              </a:ext>
            </a:extLst>
          </p:cNvPr>
          <p:cNvSpPr/>
          <p:nvPr/>
        </p:nvSpPr>
        <p:spPr>
          <a:xfrm>
            <a:off x="94596" y="1177878"/>
            <a:ext cx="7977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государственной информационной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Блок-схема: решение 46">
            <a:extLst>
              <a:ext uri="{FF2B5EF4-FFF2-40B4-BE49-F238E27FC236}">
                <a16:creationId xmlns="" xmlns:a16="http://schemas.microsoft.com/office/drawing/2014/main" id="{11F43BCD-9190-4C77-8DC5-6A1EF3BD8B00}"/>
              </a:ext>
            </a:extLst>
          </p:cNvPr>
          <p:cNvSpPr/>
          <p:nvPr/>
        </p:nvSpPr>
        <p:spPr>
          <a:xfrm>
            <a:off x="391791" y="1770325"/>
            <a:ext cx="845982" cy="805695"/>
          </a:xfrm>
          <a:prstGeom prst="flowChartDecision">
            <a:avLst/>
          </a:prstGeom>
          <a:gradFill>
            <a:gsLst>
              <a:gs pos="82000">
                <a:srgbClr val="00359E"/>
              </a:gs>
              <a:gs pos="19000">
                <a:srgbClr val="61FFCA"/>
              </a:gs>
              <a:gs pos="41000">
                <a:srgbClr val="00B0F0"/>
              </a:gs>
            </a:gsLst>
            <a:lin ang="660000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48" name="Блок-схема: решение 47">
            <a:extLst>
              <a:ext uri="{FF2B5EF4-FFF2-40B4-BE49-F238E27FC236}">
                <a16:creationId xmlns="" xmlns:a16="http://schemas.microsoft.com/office/drawing/2014/main" id="{D854C73A-3406-4D55-8D59-20B186B3EE8D}"/>
              </a:ext>
            </a:extLst>
          </p:cNvPr>
          <p:cNvSpPr/>
          <p:nvPr/>
        </p:nvSpPr>
        <p:spPr>
          <a:xfrm>
            <a:off x="384975" y="2008875"/>
            <a:ext cx="845982" cy="805695"/>
          </a:xfrm>
          <a:prstGeom prst="flowChartDecision">
            <a:avLst/>
          </a:prstGeom>
          <a:noFill/>
          <a:ln w="38100">
            <a:solidFill>
              <a:srgbClr val="61FFC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49" name="Блок-схема: решение 48">
            <a:extLst>
              <a:ext uri="{FF2B5EF4-FFF2-40B4-BE49-F238E27FC236}">
                <a16:creationId xmlns="" xmlns:a16="http://schemas.microsoft.com/office/drawing/2014/main" id="{B1F7CFA3-0046-4E64-B51F-0358C3EB73B0}"/>
              </a:ext>
            </a:extLst>
          </p:cNvPr>
          <p:cNvSpPr/>
          <p:nvPr/>
        </p:nvSpPr>
        <p:spPr>
          <a:xfrm>
            <a:off x="391791" y="4969608"/>
            <a:ext cx="845982" cy="805695"/>
          </a:xfrm>
          <a:prstGeom prst="flowChartDecision">
            <a:avLst/>
          </a:prstGeom>
          <a:noFill/>
          <a:ln w="38100">
            <a:solidFill>
              <a:srgbClr val="61FFC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50" name="Блок-схема: решение 49">
            <a:extLst>
              <a:ext uri="{FF2B5EF4-FFF2-40B4-BE49-F238E27FC236}">
                <a16:creationId xmlns="" xmlns:a16="http://schemas.microsoft.com/office/drawing/2014/main" id="{3955CAB0-CE03-4A3F-98F4-FE2D23AB163E}"/>
              </a:ext>
            </a:extLst>
          </p:cNvPr>
          <p:cNvSpPr/>
          <p:nvPr/>
        </p:nvSpPr>
        <p:spPr>
          <a:xfrm>
            <a:off x="312788" y="3455396"/>
            <a:ext cx="1003988" cy="956177"/>
          </a:xfrm>
          <a:prstGeom prst="flowChartDecision">
            <a:avLst/>
          </a:prstGeom>
          <a:noFill/>
          <a:ln w="38100">
            <a:solidFill>
              <a:srgbClr val="61FFC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51" name="Блок-схема: решение 50">
            <a:extLst>
              <a:ext uri="{FF2B5EF4-FFF2-40B4-BE49-F238E27FC236}">
                <a16:creationId xmlns="" xmlns:a16="http://schemas.microsoft.com/office/drawing/2014/main" id="{E1F9D903-B6EB-4CFE-8106-31AA5CCCB2E5}"/>
              </a:ext>
            </a:extLst>
          </p:cNvPr>
          <p:cNvSpPr/>
          <p:nvPr/>
        </p:nvSpPr>
        <p:spPr>
          <a:xfrm>
            <a:off x="386185" y="3375795"/>
            <a:ext cx="845982" cy="805695"/>
          </a:xfrm>
          <a:prstGeom prst="flowChartDecision">
            <a:avLst/>
          </a:prstGeom>
          <a:gradFill>
            <a:gsLst>
              <a:gs pos="82000">
                <a:srgbClr val="00359E"/>
              </a:gs>
              <a:gs pos="19000">
                <a:srgbClr val="61FFCA"/>
              </a:gs>
              <a:gs pos="41000">
                <a:srgbClr val="00B0F0"/>
              </a:gs>
            </a:gsLst>
            <a:lin ang="660000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52" name="Блок-схема: решение 51">
            <a:extLst>
              <a:ext uri="{FF2B5EF4-FFF2-40B4-BE49-F238E27FC236}">
                <a16:creationId xmlns="" xmlns:a16="http://schemas.microsoft.com/office/drawing/2014/main" id="{28DC52C1-F447-4FF9-8091-D06B678772BC}"/>
              </a:ext>
            </a:extLst>
          </p:cNvPr>
          <p:cNvSpPr/>
          <p:nvPr/>
        </p:nvSpPr>
        <p:spPr>
          <a:xfrm>
            <a:off x="386185" y="4826704"/>
            <a:ext cx="845982" cy="805695"/>
          </a:xfrm>
          <a:prstGeom prst="flowChartDecision">
            <a:avLst/>
          </a:prstGeom>
          <a:gradFill>
            <a:gsLst>
              <a:gs pos="82000">
                <a:srgbClr val="00359E"/>
              </a:gs>
              <a:gs pos="19000">
                <a:srgbClr val="61FFCA"/>
              </a:gs>
              <a:gs pos="41000">
                <a:srgbClr val="00B0F0"/>
              </a:gs>
            </a:gsLst>
            <a:lin ang="660000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8E489D50-D114-4368-BCAE-6A0C7BEDEDCD}"/>
              </a:ext>
            </a:extLst>
          </p:cNvPr>
          <p:cNvSpPr/>
          <p:nvPr/>
        </p:nvSpPr>
        <p:spPr>
          <a:xfrm>
            <a:off x="1316777" y="2008875"/>
            <a:ext cx="11165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нормативно-правовой документ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создании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116761E5-544E-4157-A88D-586CF815717D}"/>
              </a:ext>
            </a:extLst>
          </p:cNvPr>
          <p:cNvSpPr/>
          <p:nvPr/>
        </p:nvSpPr>
        <p:spPr>
          <a:xfrm>
            <a:off x="1415823" y="3582992"/>
            <a:ext cx="9833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аттестат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соответствия требованиям безопасности системы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74A35E99-CD9C-4C95-BAF3-0BC25ABBD17E}"/>
              </a:ext>
            </a:extLst>
          </p:cNvPr>
          <p:cNvSpPr/>
          <p:nvPr/>
        </p:nvSpPr>
        <p:spPr>
          <a:xfrm>
            <a:off x="1415823" y="5045917"/>
            <a:ext cx="6734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в систему через логин и пароль ЕСИА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всех категорий пользователей</a:t>
            </a:r>
          </a:p>
        </p:txBody>
      </p:sp>
      <p:pic>
        <p:nvPicPr>
          <p:cNvPr id="56" name="Picture 2" descr="https://uslugi-orel.vsopen.ru/public/images/default_logo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C0C0D">
                  <a:alpha val="5490"/>
                </a:srgbClr>
              </a:clrFrom>
              <a:clrTo>
                <a:srgbClr val="0C0C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191" y="4207403"/>
            <a:ext cx="2106352" cy="1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56391" y="2470540"/>
            <a:ext cx="10235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Правительства Орловской области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 апреля 2020 года № 269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организации предоставления государственных и муниципальных услуг в электронной форме образовательными организациями, расположенными на территории Орловской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2106421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7773844" y="-13608422"/>
            <a:ext cx="2981338" cy="3794642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94596" y="224937"/>
            <a:ext cx="10692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Мониторинг </a:t>
            </a:r>
            <a:r>
              <a:rPr lang="ru-RU" altLang="ru-RU" sz="3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входа </a:t>
            </a:r>
            <a:r>
              <a:rPr lang="ru-RU" altLang="ru-RU" sz="3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через </a:t>
            </a:r>
            <a:r>
              <a:rPr lang="ru-RU" altLang="ru-RU" sz="32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ЕСИА всех </a:t>
            </a:r>
            <a:r>
              <a:rPr lang="ru-RU" altLang="ru-RU" sz="3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пользователей</a:t>
            </a:r>
            <a:endParaRPr lang="ru-RU" sz="30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283798" y="881508"/>
            <a:ext cx="6921043" cy="4721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: скругленные углы 29">
            <a:extLst>
              <a:ext uri="{FF2B5EF4-FFF2-40B4-BE49-F238E27FC236}">
                <a16:creationId xmlns="" xmlns:a16="http://schemas.microsoft.com/office/drawing/2014/main" id="{6D148181-2892-4CE5-AF6A-991CBB1FE8EA}"/>
              </a:ext>
            </a:extLst>
          </p:cNvPr>
          <p:cNvSpPr/>
          <p:nvPr/>
        </p:nvSpPr>
        <p:spPr>
          <a:xfrm>
            <a:off x="6424857" y="950672"/>
            <a:ext cx="5188045" cy="3872378"/>
          </a:xfrm>
          <a:prstGeom prst="roundRect">
            <a:avLst>
              <a:gd name="adj" fmla="val 9511"/>
            </a:avLst>
          </a:prstGeom>
          <a:solidFill>
            <a:schemeClr val="bg1"/>
          </a:solidFill>
          <a:ln>
            <a:noFill/>
          </a:ln>
          <a:effectLst>
            <a:outerShdw blurRad="3556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62B44987-E463-4525-9A77-8F5BC73548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09" y="3407298"/>
            <a:ext cx="581275" cy="58127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B0DB7510-06A8-4273-96CD-55B381993E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212" y="1654151"/>
            <a:ext cx="892552" cy="89255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DC5C43DA-6002-4395-80D0-02B03717A8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68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2" y="4823050"/>
            <a:ext cx="1886890" cy="1886890"/>
          </a:xfrm>
          <a:prstGeom prst="rect">
            <a:avLst/>
          </a:prstGeom>
        </p:spPr>
      </p:pic>
      <p:sp>
        <p:nvSpPr>
          <p:cNvPr id="48" name="Прямоугольник: скругленные углы 26">
            <a:extLst>
              <a:ext uri="{FF2B5EF4-FFF2-40B4-BE49-F238E27FC236}">
                <a16:creationId xmlns="" xmlns:a16="http://schemas.microsoft.com/office/drawing/2014/main" id="{83EB4A30-2BF6-490E-9B27-E36746F25719}"/>
              </a:ext>
            </a:extLst>
          </p:cNvPr>
          <p:cNvSpPr/>
          <p:nvPr/>
        </p:nvSpPr>
        <p:spPr>
          <a:xfrm>
            <a:off x="2045952" y="4964552"/>
            <a:ext cx="8326347" cy="880332"/>
          </a:xfrm>
          <a:prstGeom prst="roundRect">
            <a:avLst>
              <a:gd name="adj" fmla="val 28115"/>
            </a:avLst>
          </a:prstGeom>
          <a:solidFill>
            <a:srgbClr val="0070C0"/>
          </a:solidFill>
          <a:ln>
            <a:noFill/>
          </a:ln>
          <a:effectLst>
            <a:outerShdw blurRad="3556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graphicFrame>
        <p:nvGraphicFramePr>
          <p:cNvPr id="49" name="Таблица 48">
            <a:extLst>
              <a:ext uri="{FF2B5EF4-FFF2-40B4-BE49-F238E27FC236}">
                <a16:creationId xmlns="" xmlns:a16="http://schemas.microsoft.com/office/drawing/2014/main" id="{3E55A358-54F5-40B7-B99E-F9F47A1D7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411403"/>
              </p:ext>
            </p:extLst>
          </p:nvPr>
        </p:nvGraphicFramePr>
        <p:xfrm>
          <a:off x="6424857" y="1014596"/>
          <a:ext cx="5188045" cy="360499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6510">
                  <a:extLst>
                    <a:ext uri="{9D8B030D-6E8A-4147-A177-3AD203B41FA5}">
                      <a16:colId xmlns="" xmlns:a16="http://schemas.microsoft.com/office/drawing/2014/main" val="3974181304"/>
                    </a:ext>
                  </a:extLst>
                </a:gridCol>
                <a:gridCol w="1941535">
                  <a:extLst>
                    <a:ext uri="{9D8B030D-6E8A-4147-A177-3AD203B41FA5}">
                      <a16:colId xmlns="" xmlns:a16="http://schemas.microsoft.com/office/drawing/2014/main" val="4076519702"/>
                    </a:ext>
                  </a:extLst>
                </a:gridCol>
              </a:tblGrid>
              <a:tr h="30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Наименование МОУ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Вход дети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64919111"/>
                  </a:ext>
                </a:extLst>
              </a:tr>
              <a:tr h="3004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Должанский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6659096"/>
                  </a:ext>
                </a:extLst>
              </a:tr>
              <a:tr h="3004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Болховский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4254207"/>
                  </a:ext>
                </a:extLst>
              </a:tr>
              <a:tr h="3004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Знаменский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2597265"/>
                  </a:ext>
                </a:extLst>
              </a:tr>
              <a:tr h="3004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Сосковский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8715346"/>
                  </a:ext>
                </a:extLst>
              </a:tr>
              <a:tr h="3004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Хотынецкий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2954617"/>
                  </a:ext>
                </a:extLst>
              </a:tr>
              <a:tr h="300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44777" marR="44777" marT="0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91163044"/>
                  </a:ext>
                </a:extLst>
              </a:tr>
              <a:tr h="3004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Дмитровский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7673822"/>
                  </a:ext>
                </a:extLst>
              </a:tr>
              <a:tr h="3004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Урицкий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24504355"/>
                  </a:ext>
                </a:extLst>
              </a:tr>
              <a:tr h="3004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kern="1200" dirty="0" err="1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Глазуновский</a:t>
                      </a:r>
                      <a:r>
                        <a:rPr lang="ru-RU" sz="1800" b="0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36788541"/>
                  </a:ext>
                </a:extLst>
              </a:tr>
              <a:tr h="3004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Ливенский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5796392"/>
                  </a:ext>
                </a:extLst>
              </a:tr>
              <a:tr h="3004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kern="1200" dirty="0" err="1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Мценский</a:t>
                      </a:r>
                      <a:r>
                        <a:rPr lang="ru-RU" sz="1800" b="0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590359"/>
                  </a:ext>
                </a:extLst>
              </a:tr>
            </a:tbl>
          </a:graphicData>
        </a:graphic>
      </p:graphicFrame>
      <p:sp>
        <p:nvSpPr>
          <p:cNvPr id="50" name="Прямоугольник: скругленные углы 32">
            <a:extLst>
              <a:ext uri="{FF2B5EF4-FFF2-40B4-BE49-F238E27FC236}">
                <a16:creationId xmlns="" xmlns:a16="http://schemas.microsoft.com/office/drawing/2014/main" id="{9AE206BA-5BD6-4C5F-AC95-D3B9543FB870}"/>
              </a:ext>
            </a:extLst>
          </p:cNvPr>
          <p:cNvSpPr/>
          <p:nvPr/>
        </p:nvSpPr>
        <p:spPr>
          <a:xfrm>
            <a:off x="355017" y="1014769"/>
            <a:ext cx="5195195" cy="3808281"/>
          </a:xfrm>
          <a:prstGeom prst="roundRect">
            <a:avLst>
              <a:gd name="adj" fmla="val 9511"/>
            </a:avLst>
          </a:prstGeom>
          <a:solidFill>
            <a:srgbClr val="0070C0"/>
          </a:solidFill>
          <a:ln>
            <a:noFill/>
          </a:ln>
          <a:effectLst>
            <a:outerShdw blurRad="3556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graphicFrame>
        <p:nvGraphicFramePr>
          <p:cNvPr id="51" name="Таблица 50">
            <a:extLst>
              <a:ext uri="{FF2B5EF4-FFF2-40B4-BE49-F238E27FC236}">
                <a16:creationId xmlns="" xmlns:a16="http://schemas.microsoft.com/office/drawing/2014/main" id="{D2CD8C06-5616-4729-BB8C-DCF91A283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384400"/>
              </p:ext>
            </p:extLst>
          </p:nvPr>
        </p:nvGraphicFramePr>
        <p:xfrm>
          <a:off x="355018" y="1037434"/>
          <a:ext cx="5195194" cy="33835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50984">
                  <a:extLst>
                    <a:ext uri="{9D8B030D-6E8A-4147-A177-3AD203B41FA5}">
                      <a16:colId xmlns="" xmlns:a16="http://schemas.microsoft.com/office/drawing/2014/main" val="3974181304"/>
                    </a:ext>
                  </a:extLst>
                </a:gridCol>
                <a:gridCol w="1944210">
                  <a:extLst>
                    <a:ext uri="{9D8B030D-6E8A-4147-A177-3AD203B41FA5}">
                      <a16:colId xmlns="" xmlns:a16="http://schemas.microsoft.com/office/drawing/2014/main" val="4076519702"/>
                    </a:ext>
                  </a:extLst>
                </a:gridCol>
              </a:tblGrid>
              <a:tr h="273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Наименование МОУ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Вход родители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64919111"/>
                  </a:ext>
                </a:extLst>
              </a:tr>
              <a:tr h="274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Сосковский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98%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6659096"/>
                  </a:ext>
                </a:extLst>
              </a:tr>
              <a:tr h="274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Должанский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97%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8715346"/>
                  </a:ext>
                </a:extLst>
              </a:tr>
              <a:tr h="274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Хотынецкий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97%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2954617"/>
                  </a:ext>
                </a:extLst>
              </a:tr>
              <a:tr h="274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Покровский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97%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673822"/>
                  </a:ext>
                </a:extLst>
              </a:tr>
              <a:tr h="274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Колпнянский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96%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4504355"/>
                  </a:ext>
                </a:extLst>
              </a:tr>
              <a:tr h="274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44777" marR="44777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43981006"/>
                  </a:ext>
                </a:extLst>
              </a:tr>
              <a:tr h="27479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Урицкий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6788541"/>
                  </a:ext>
                </a:extLst>
              </a:tr>
              <a:tr h="27479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Глазуновский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55796392"/>
                  </a:ext>
                </a:extLst>
              </a:tr>
              <a:tr h="27479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Мценский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5590359"/>
                  </a:ext>
                </a:extLst>
              </a:tr>
              <a:tr h="27479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Верховский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82345757"/>
                  </a:ext>
                </a:extLst>
              </a:tr>
              <a:tr h="27479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Дмитровский район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64181628"/>
                  </a:ext>
                </a:extLst>
              </a:tr>
            </a:tbl>
          </a:graphicData>
        </a:graphic>
      </p:graphicFrame>
      <p:sp>
        <p:nvSpPr>
          <p:cNvPr id="52" name="Прямоугольник: скругленные углы 37">
            <a:extLst>
              <a:ext uri="{FF2B5EF4-FFF2-40B4-BE49-F238E27FC236}">
                <a16:creationId xmlns="" xmlns:a16="http://schemas.microsoft.com/office/drawing/2014/main" id="{4CDA106D-A73A-4F4B-A6F3-3743A2223991}"/>
              </a:ext>
            </a:extLst>
          </p:cNvPr>
          <p:cNvSpPr/>
          <p:nvPr/>
        </p:nvSpPr>
        <p:spPr>
          <a:xfrm>
            <a:off x="2045952" y="6016524"/>
            <a:ext cx="8326347" cy="880332"/>
          </a:xfrm>
          <a:prstGeom prst="roundRect">
            <a:avLst>
              <a:gd name="adj" fmla="val 28115"/>
            </a:avLst>
          </a:prstGeom>
          <a:solidFill>
            <a:srgbClr val="0070C0"/>
          </a:solidFill>
          <a:ln>
            <a:noFill/>
          </a:ln>
          <a:effectLst>
            <a:outerShdw blurRad="3556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graphicFrame>
        <p:nvGraphicFramePr>
          <p:cNvPr id="53" name="Таблица 52">
            <a:extLst>
              <a:ext uri="{FF2B5EF4-FFF2-40B4-BE49-F238E27FC236}">
                <a16:creationId xmlns="" xmlns:a16="http://schemas.microsoft.com/office/drawing/2014/main" id="{00490B55-BD21-418D-AE95-461AB8C4D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86231"/>
              </p:ext>
            </p:extLst>
          </p:nvPr>
        </p:nvGraphicFramePr>
        <p:xfrm>
          <a:off x="2209014" y="5035356"/>
          <a:ext cx="7977978" cy="76377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59326">
                  <a:extLst>
                    <a:ext uri="{9D8B030D-6E8A-4147-A177-3AD203B41FA5}">
                      <a16:colId xmlns="" xmlns:a16="http://schemas.microsoft.com/office/drawing/2014/main" val="3152844970"/>
                    </a:ext>
                  </a:extLst>
                </a:gridCol>
                <a:gridCol w="2659326">
                  <a:extLst>
                    <a:ext uri="{9D8B030D-6E8A-4147-A177-3AD203B41FA5}">
                      <a16:colId xmlns="" xmlns:a16="http://schemas.microsoft.com/office/drawing/2014/main" val="2353733814"/>
                    </a:ext>
                  </a:extLst>
                </a:gridCol>
                <a:gridCol w="2659326">
                  <a:extLst>
                    <a:ext uri="{9D8B030D-6E8A-4147-A177-3AD203B41FA5}">
                      <a16:colId xmlns="" xmlns:a16="http://schemas.microsoft.com/office/drawing/2014/main" val="2542742867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г. Орёл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Вход родители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Вход дети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14113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Орел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94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65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19550205"/>
                  </a:ext>
                </a:extLst>
              </a:tr>
            </a:tbl>
          </a:graphicData>
        </a:graphic>
      </p:graphicFrame>
      <p:graphicFrame>
        <p:nvGraphicFramePr>
          <p:cNvPr id="54" name="Таблица 53">
            <a:extLst>
              <a:ext uri="{FF2B5EF4-FFF2-40B4-BE49-F238E27FC236}">
                <a16:creationId xmlns="" xmlns:a16="http://schemas.microsoft.com/office/drawing/2014/main" id="{23D2CD35-7875-45EC-8B7F-D0B7CF40E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499690"/>
              </p:ext>
            </p:extLst>
          </p:nvPr>
        </p:nvGraphicFramePr>
        <p:xfrm>
          <a:off x="2220136" y="6118773"/>
          <a:ext cx="7977978" cy="66878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59326">
                  <a:extLst>
                    <a:ext uri="{9D8B030D-6E8A-4147-A177-3AD203B41FA5}">
                      <a16:colId xmlns="" xmlns:a16="http://schemas.microsoft.com/office/drawing/2014/main" val="3152844970"/>
                    </a:ext>
                  </a:extLst>
                </a:gridCol>
                <a:gridCol w="2659326">
                  <a:extLst>
                    <a:ext uri="{9D8B030D-6E8A-4147-A177-3AD203B41FA5}">
                      <a16:colId xmlns="" xmlns:a16="http://schemas.microsoft.com/office/drawing/2014/main" val="2353733814"/>
                    </a:ext>
                  </a:extLst>
                </a:gridCol>
                <a:gridCol w="2659326">
                  <a:extLst>
                    <a:ext uri="{9D8B030D-6E8A-4147-A177-3AD203B41FA5}">
                      <a16:colId xmlns="" xmlns:a16="http://schemas.microsoft.com/office/drawing/2014/main" val="254274286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Среднее значение </a:t>
                      </a:r>
                      <a:b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по региону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88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63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19550205"/>
                  </a:ext>
                </a:extLst>
              </a:tr>
            </a:tbl>
          </a:graphicData>
        </a:graphic>
      </p:graphicFrame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1210C900-E401-4E52-9DAD-1342A35108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105" y="5076670"/>
            <a:ext cx="1745388" cy="17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0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8">
            <a:extLst>
              <a:ext uri="{FF2B5EF4-FFF2-40B4-BE49-F238E27FC236}">
                <a16:creationId xmlns="" xmlns:a16="http://schemas.microsoft.com/office/drawing/2014/main" id="{F370D8D2-A637-4AD5-8ABA-1A48D6A8773B}"/>
              </a:ext>
            </a:extLst>
          </p:cNvPr>
          <p:cNvSpPr/>
          <p:nvPr/>
        </p:nvSpPr>
        <p:spPr>
          <a:xfrm>
            <a:off x="5067824" y="-301762"/>
            <a:ext cx="7121526" cy="6943726"/>
          </a:xfrm>
          <a:custGeom>
            <a:avLst/>
            <a:gdLst>
              <a:gd name="connsiteX0" fmla="*/ 0 w 5869931"/>
              <a:gd name="connsiteY0" fmla="*/ 0 h 6857999"/>
              <a:gd name="connsiteX1" fmla="*/ 5869931 w 5869931"/>
              <a:gd name="connsiteY1" fmla="*/ 0 h 6857999"/>
              <a:gd name="connsiteX2" fmla="*/ 5869931 w 5869931"/>
              <a:gd name="connsiteY2" fmla="*/ 6857999 h 6857999"/>
              <a:gd name="connsiteX3" fmla="*/ 0 w 5869931"/>
              <a:gd name="connsiteY3" fmla="*/ 6857999 h 6857999"/>
              <a:gd name="connsiteX4" fmla="*/ 0 w 5869931"/>
              <a:gd name="connsiteY4" fmla="*/ 0 h 6857999"/>
              <a:gd name="connsiteX0" fmla="*/ 2021305 w 7891236"/>
              <a:gd name="connsiteY0" fmla="*/ 0 h 6857999"/>
              <a:gd name="connsiteX1" fmla="*/ 7891236 w 7891236"/>
              <a:gd name="connsiteY1" fmla="*/ 0 h 6857999"/>
              <a:gd name="connsiteX2" fmla="*/ 7891236 w 7891236"/>
              <a:gd name="connsiteY2" fmla="*/ 6857999 h 6857999"/>
              <a:gd name="connsiteX3" fmla="*/ 0 w 7891236"/>
              <a:gd name="connsiteY3" fmla="*/ 6857999 h 6857999"/>
              <a:gd name="connsiteX4" fmla="*/ 2021305 w 7891236"/>
              <a:gd name="connsiteY4" fmla="*/ 0 h 6857999"/>
              <a:gd name="connsiteX0" fmla="*/ 4443663 w 7891236"/>
              <a:gd name="connsiteY0" fmla="*/ 16042 h 6857999"/>
              <a:gd name="connsiteX1" fmla="*/ 7891236 w 7891236"/>
              <a:gd name="connsiteY1" fmla="*/ 0 h 6857999"/>
              <a:gd name="connsiteX2" fmla="*/ 7891236 w 7891236"/>
              <a:gd name="connsiteY2" fmla="*/ 6857999 h 6857999"/>
              <a:gd name="connsiteX3" fmla="*/ 0 w 7891236"/>
              <a:gd name="connsiteY3" fmla="*/ 6857999 h 6857999"/>
              <a:gd name="connsiteX4" fmla="*/ 4443663 w 7891236"/>
              <a:gd name="connsiteY4" fmla="*/ 16042 h 6857999"/>
              <a:gd name="connsiteX0" fmla="*/ 5971239 w 9418812"/>
              <a:gd name="connsiteY0" fmla="*/ 16042 h 6857999"/>
              <a:gd name="connsiteX1" fmla="*/ 9418812 w 9418812"/>
              <a:gd name="connsiteY1" fmla="*/ 0 h 6857999"/>
              <a:gd name="connsiteX2" fmla="*/ 9418812 w 9418812"/>
              <a:gd name="connsiteY2" fmla="*/ 6857999 h 6857999"/>
              <a:gd name="connsiteX3" fmla="*/ 0 w 9418812"/>
              <a:gd name="connsiteY3" fmla="*/ 6826064 h 6857999"/>
              <a:gd name="connsiteX4" fmla="*/ 5971239 w 9418812"/>
              <a:gd name="connsiteY4" fmla="*/ 16042 h 6857999"/>
              <a:gd name="connsiteX0" fmla="*/ 6841108 w 9418812"/>
              <a:gd name="connsiteY0" fmla="*/ 16042 h 6857999"/>
              <a:gd name="connsiteX1" fmla="*/ 9418812 w 9418812"/>
              <a:gd name="connsiteY1" fmla="*/ 0 h 6857999"/>
              <a:gd name="connsiteX2" fmla="*/ 9418812 w 9418812"/>
              <a:gd name="connsiteY2" fmla="*/ 6857999 h 6857999"/>
              <a:gd name="connsiteX3" fmla="*/ 0 w 9418812"/>
              <a:gd name="connsiteY3" fmla="*/ 6826064 h 6857999"/>
              <a:gd name="connsiteX4" fmla="*/ 6841108 w 9418812"/>
              <a:gd name="connsiteY4" fmla="*/ 16042 h 6857999"/>
              <a:gd name="connsiteX0" fmla="*/ 6841108 w 9418812"/>
              <a:gd name="connsiteY0" fmla="*/ 16042 h 6857999"/>
              <a:gd name="connsiteX1" fmla="*/ 9418812 w 9418812"/>
              <a:gd name="connsiteY1" fmla="*/ 0 h 6857999"/>
              <a:gd name="connsiteX2" fmla="*/ 9418812 w 9418812"/>
              <a:gd name="connsiteY2" fmla="*/ 6857999 h 6857999"/>
              <a:gd name="connsiteX3" fmla="*/ 0 w 9418812"/>
              <a:gd name="connsiteY3" fmla="*/ 6857999 h 6857999"/>
              <a:gd name="connsiteX4" fmla="*/ 6841108 w 9418812"/>
              <a:gd name="connsiteY4" fmla="*/ 1604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8812" h="6857999">
                <a:moveTo>
                  <a:pt x="6841108" y="16042"/>
                </a:moveTo>
                <a:lnTo>
                  <a:pt x="9418812" y="0"/>
                </a:lnTo>
                <a:lnTo>
                  <a:pt x="9418812" y="6857999"/>
                </a:lnTo>
                <a:lnTo>
                  <a:pt x="0" y="6857999"/>
                </a:lnTo>
                <a:lnTo>
                  <a:pt x="6841108" y="16042"/>
                </a:lnTo>
                <a:close/>
              </a:path>
            </a:pathLst>
          </a:custGeom>
          <a:gradFill>
            <a:gsLst>
              <a:gs pos="49000">
                <a:srgbClr val="CCECFF"/>
              </a:gs>
              <a:gs pos="0">
                <a:srgbClr val="00B4F6"/>
              </a:gs>
              <a:gs pos="100000">
                <a:schemeClr val="bg1"/>
              </a:gs>
            </a:gsLst>
            <a:lin ang="12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00380" y="363838"/>
            <a:ext cx="767552" cy="1221569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94596" y="224937"/>
            <a:ext cx="9919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Изменения в приказ </a:t>
            </a:r>
            <a:r>
              <a:rPr lang="ru-RU" sz="32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от </a:t>
            </a:r>
            <a: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30 августа 2022 г. № 784 </a:t>
            </a:r>
            <a:endParaRPr lang="ru-RU" sz="30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283798" y="881508"/>
            <a:ext cx="6921043" cy="4721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985D9009-2840-4ED6-AAF6-EDC96153B957}"/>
              </a:ext>
            </a:extLst>
          </p:cNvPr>
          <p:cNvSpPr/>
          <p:nvPr/>
        </p:nvSpPr>
        <p:spPr>
          <a:xfrm>
            <a:off x="94596" y="1177878"/>
            <a:ext cx="81562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зменения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в части проведения организованного приема детей в первый </a:t>
            </a:r>
            <a: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класс с 1 марта 2023 года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71B0C7FB-06E2-41EB-B2E5-DC1B77BE8197}"/>
              </a:ext>
            </a:extLst>
          </p:cNvPr>
          <p:cNvCxnSpPr/>
          <p:nvPr/>
        </p:nvCxnSpPr>
        <p:spPr>
          <a:xfrm>
            <a:off x="10734458" y="-255192"/>
            <a:ext cx="0" cy="6858000"/>
          </a:xfrm>
          <a:prstGeom prst="line">
            <a:avLst/>
          </a:prstGeom>
          <a:ln w="28575">
            <a:gradFill>
              <a:gsLst>
                <a:gs pos="49000">
                  <a:srgbClr val="2B0694"/>
                </a:gs>
                <a:gs pos="100000">
                  <a:srgbClr val="199CFF">
                    <a:alpha val="6000"/>
                  </a:srgbClr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: скругленные углы 23">
            <a:extLst>
              <a:ext uri="{FF2B5EF4-FFF2-40B4-BE49-F238E27FC236}">
                <a16:creationId xmlns="" xmlns:a16="http://schemas.microsoft.com/office/drawing/2014/main" id="{514CC24D-D593-4587-BB13-571E8F7F0504}"/>
              </a:ext>
            </a:extLst>
          </p:cNvPr>
          <p:cNvSpPr/>
          <p:nvPr/>
        </p:nvSpPr>
        <p:spPr>
          <a:xfrm>
            <a:off x="747693" y="2233088"/>
            <a:ext cx="4926889" cy="2385836"/>
          </a:xfrm>
          <a:prstGeom prst="roundRect">
            <a:avLst>
              <a:gd name="adj" fmla="val 13558"/>
            </a:avLst>
          </a:prstGeom>
          <a:solidFill>
            <a:srgbClr val="0070C0"/>
          </a:solidFill>
          <a:ln>
            <a:noFill/>
          </a:ln>
          <a:effectLst>
            <a:outerShdw blurRad="3556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1" name="Блок-схема: узел 20">
            <a:extLst>
              <a:ext uri="{FF2B5EF4-FFF2-40B4-BE49-F238E27FC236}">
                <a16:creationId xmlns="" xmlns:a16="http://schemas.microsoft.com/office/drawing/2014/main" id="{01F528E1-6202-4D82-8818-6B6B2BE0C8F1}"/>
              </a:ext>
            </a:extLst>
          </p:cNvPr>
          <p:cNvSpPr/>
          <p:nvPr/>
        </p:nvSpPr>
        <p:spPr>
          <a:xfrm>
            <a:off x="10299753" y="2255676"/>
            <a:ext cx="869410" cy="869410"/>
          </a:xfrm>
          <a:prstGeom prst="flowChartConnector">
            <a:avLst/>
          </a:prstGeom>
          <a:solidFill>
            <a:srgbClr val="2B0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>
            <a:extLst>
              <a:ext uri="{FF2B5EF4-FFF2-40B4-BE49-F238E27FC236}">
                <a16:creationId xmlns="" xmlns:a16="http://schemas.microsoft.com/office/drawing/2014/main" id="{10A94C74-5355-4727-A853-E181323EC7AE}"/>
              </a:ext>
            </a:extLst>
          </p:cNvPr>
          <p:cNvSpPr/>
          <p:nvPr/>
        </p:nvSpPr>
        <p:spPr>
          <a:xfrm>
            <a:off x="10299753" y="4700284"/>
            <a:ext cx="869410" cy="869410"/>
          </a:xfrm>
          <a:prstGeom prst="flowChartConnector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D8F24B0-C821-4EB5-9420-FA3CDFE82C00}"/>
              </a:ext>
            </a:extLst>
          </p:cNvPr>
          <p:cNvSpPr txBox="1"/>
          <p:nvPr/>
        </p:nvSpPr>
        <p:spPr>
          <a:xfrm>
            <a:off x="902624" y="2417563"/>
            <a:ext cx="482494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Приоритетными способами подачи заявлений являются:</a:t>
            </a:r>
            <a:br>
              <a:rPr lang="ru-RU" sz="19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endParaRPr lang="ru-RU" sz="19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ЕПГУ</a:t>
            </a:r>
            <a:br>
              <a:rPr lang="ru-RU" sz="19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ru-RU" sz="19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ИСОУ «Виртуальная школа»</a:t>
            </a:r>
            <a:endParaRPr lang="ru-RU" sz="1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AA4BCD4-326D-42F0-ABE9-048E35820EB8}"/>
              </a:ext>
            </a:extLst>
          </p:cNvPr>
          <p:cNvSpPr txBox="1"/>
          <p:nvPr/>
        </p:nvSpPr>
        <p:spPr>
          <a:xfrm>
            <a:off x="6720011" y="2097079"/>
            <a:ext cx="37368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Информация о результатах </a:t>
            </a:r>
            <a:r>
              <a:rPr lang="ru-RU" sz="16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рассмотрения заявления </a:t>
            </a:r>
          </a:p>
          <a:p>
            <a:r>
              <a:rPr lang="ru-RU" sz="16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 приеме на обучение направляется на указанный в электронный адрес и в личный кабинет ЕПГУ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C235B09-CEA9-4EFA-8B19-1D8487EEF68C}"/>
              </a:ext>
            </a:extLst>
          </p:cNvPr>
          <p:cNvSpPr txBox="1"/>
          <p:nvPr/>
        </p:nvSpPr>
        <p:spPr>
          <a:xfrm>
            <a:off x="6703387" y="4734462"/>
            <a:ext cx="3850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Уведомление о факте приема заявления </a:t>
            </a:r>
            <a:r>
              <a:rPr lang="ru-RU" sz="16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направляется в личный кабинет на ЕПГУ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3D393074-D4D8-4B5C-8281-2E6B5F2B0F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762" y="4812998"/>
            <a:ext cx="645378" cy="645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B2B3373-C797-4969-8672-9FD4D6C93F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762" y="2283525"/>
            <a:ext cx="686154" cy="6861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7" t="66683" r="59322" b="10777"/>
          <a:stretch/>
        </p:blipFill>
        <p:spPr bwMode="auto">
          <a:xfrm>
            <a:off x="3534066" y="4738592"/>
            <a:ext cx="3157870" cy="1932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Стрелка вниз 29"/>
          <p:cNvSpPr/>
          <p:nvPr/>
        </p:nvSpPr>
        <p:spPr>
          <a:xfrm rot="5400000">
            <a:off x="5945125" y="5682554"/>
            <a:ext cx="334924" cy="475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6289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8">
            <a:extLst>
              <a:ext uri="{FF2B5EF4-FFF2-40B4-BE49-F238E27FC236}">
                <a16:creationId xmlns="" xmlns:a16="http://schemas.microsoft.com/office/drawing/2014/main" id="{F370D8D2-A637-4AD5-8ABA-1A48D6A8773B}"/>
              </a:ext>
            </a:extLst>
          </p:cNvPr>
          <p:cNvSpPr/>
          <p:nvPr/>
        </p:nvSpPr>
        <p:spPr>
          <a:xfrm>
            <a:off x="496186" y="-85726"/>
            <a:ext cx="11695814" cy="6943726"/>
          </a:xfrm>
          <a:custGeom>
            <a:avLst/>
            <a:gdLst>
              <a:gd name="connsiteX0" fmla="*/ 0 w 5869931"/>
              <a:gd name="connsiteY0" fmla="*/ 0 h 6857999"/>
              <a:gd name="connsiteX1" fmla="*/ 5869931 w 5869931"/>
              <a:gd name="connsiteY1" fmla="*/ 0 h 6857999"/>
              <a:gd name="connsiteX2" fmla="*/ 5869931 w 5869931"/>
              <a:gd name="connsiteY2" fmla="*/ 6857999 h 6857999"/>
              <a:gd name="connsiteX3" fmla="*/ 0 w 5869931"/>
              <a:gd name="connsiteY3" fmla="*/ 6857999 h 6857999"/>
              <a:gd name="connsiteX4" fmla="*/ 0 w 5869931"/>
              <a:gd name="connsiteY4" fmla="*/ 0 h 6857999"/>
              <a:gd name="connsiteX0" fmla="*/ 2021305 w 7891236"/>
              <a:gd name="connsiteY0" fmla="*/ 0 h 6857999"/>
              <a:gd name="connsiteX1" fmla="*/ 7891236 w 7891236"/>
              <a:gd name="connsiteY1" fmla="*/ 0 h 6857999"/>
              <a:gd name="connsiteX2" fmla="*/ 7891236 w 7891236"/>
              <a:gd name="connsiteY2" fmla="*/ 6857999 h 6857999"/>
              <a:gd name="connsiteX3" fmla="*/ 0 w 7891236"/>
              <a:gd name="connsiteY3" fmla="*/ 6857999 h 6857999"/>
              <a:gd name="connsiteX4" fmla="*/ 2021305 w 7891236"/>
              <a:gd name="connsiteY4" fmla="*/ 0 h 6857999"/>
              <a:gd name="connsiteX0" fmla="*/ 4443663 w 7891236"/>
              <a:gd name="connsiteY0" fmla="*/ 16042 h 6857999"/>
              <a:gd name="connsiteX1" fmla="*/ 7891236 w 7891236"/>
              <a:gd name="connsiteY1" fmla="*/ 0 h 6857999"/>
              <a:gd name="connsiteX2" fmla="*/ 7891236 w 7891236"/>
              <a:gd name="connsiteY2" fmla="*/ 6857999 h 6857999"/>
              <a:gd name="connsiteX3" fmla="*/ 0 w 7891236"/>
              <a:gd name="connsiteY3" fmla="*/ 6857999 h 6857999"/>
              <a:gd name="connsiteX4" fmla="*/ 4443663 w 7891236"/>
              <a:gd name="connsiteY4" fmla="*/ 16042 h 6857999"/>
              <a:gd name="connsiteX0" fmla="*/ 5971239 w 9418812"/>
              <a:gd name="connsiteY0" fmla="*/ 16042 h 6857999"/>
              <a:gd name="connsiteX1" fmla="*/ 9418812 w 9418812"/>
              <a:gd name="connsiteY1" fmla="*/ 0 h 6857999"/>
              <a:gd name="connsiteX2" fmla="*/ 9418812 w 9418812"/>
              <a:gd name="connsiteY2" fmla="*/ 6857999 h 6857999"/>
              <a:gd name="connsiteX3" fmla="*/ 0 w 9418812"/>
              <a:gd name="connsiteY3" fmla="*/ 6826064 h 6857999"/>
              <a:gd name="connsiteX4" fmla="*/ 5971239 w 9418812"/>
              <a:gd name="connsiteY4" fmla="*/ 16042 h 6857999"/>
              <a:gd name="connsiteX0" fmla="*/ 6841108 w 9418812"/>
              <a:gd name="connsiteY0" fmla="*/ 16042 h 6857999"/>
              <a:gd name="connsiteX1" fmla="*/ 9418812 w 9418812"/>
              <a:gd name="connsiteY1" fmla="*/ 0 h 6857999"/>
              <a:gd name="connsiteX2" fmla="*/ 9418812 w 9418812"/>
              <a:gd name="connsiteY2" fmla="*/ 6857999 h 6857999"/>
              <a:gd name="connsiteX3" fmla="*/ 0 w 9418812"/>
              <a:gd name="connsiteY3" fmla="*/ 6826064 h 6857999"/>
              <a:gd name="connsiteX4" fmla="*/ 6841108 w 9418812"/>
              <a:gd name="connsiteY4" fmla="*/ 16042 h 6857999"/>
              <a:gd name="connsiteX0" fmla="*/ 6841108 w 9418812"/>
              <a:gd name="connsiteY0" fmla="*/ 16042 h 6857999"/>
              <a:gd name="connsiteX1" fmla="*/ 9418812 w 9418812"/>
              <a:gd name="connsiteY1" fmla="*/ 0 h 6857999"/>
              <a:gd name="connsiteX2" fmla="*/ 9418812 w 9418812"/>
              <a:gd name="connsiteY2" fmla="*/ 6857999 h 6857999"/>
              <a:gd name="connsiteX3" fmla="*/ 0 w 9418812"/>
              <a:gd name="connsiteY3" fmla="*/ 6857999 h 6857999"/>
              <a:gd name="connsiteX4" fmla="*/ 6841108 w 9418812"/>
              <a:gd name="connsiteY4" fmla="*/ 1604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8812" h="6857999">
                <a:moveTo>
                  <a:pt x="6841108" y="16042"/>
                </a:moveTo>
                <a:lnTo>
                  <a:pt x="9418812" y="0"/>
                </a:lnTo>
                <a:lnTo>
                  <a:pt x="9418812" y="6857999"/>
                </a:lnTo>
                <a:lnTo>
                  <a:pt x="0" y="6857999"/>
                </a:lnTo>
                <a:lnTo>
                  <a:pt x="6841108" y="16042"/>
                </a:lnTo>
                <a:close/>
              </a:path>
            </a:pathLst>
          </a:custGeom>
          <a:gradFill>
            <a:gsLst>
              <a:gs pos="49000">
                <a:srgbClr val="CCECFF"/>
              </a:gs>
              <a:gs pos="0">
                <a:srgbClr val="00B4F6"/>
              </a:gs>
              <a:gs pos="100000">
                <a:schemeClr val="bg1"/>
              </a:gs>
            </a:gsLst>
            <a:lin ang="12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Детям старше 14 лет</a:t>
            </a:r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94596" y="224937"/>
            <a:ext cx="10198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З</a:t>
            </a:r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аявление </a:t>
            </a:r>
            <a:r>
              <a:rPr lang="ru-RU" sz="3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ОГЭ</a:t>
            </a:r>
            <a:r>
              <a:rPr lang="ru-RU" sz="3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, ЕГЭ, ИС </a:t>
            </a:r>
            <a: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  <a:ea typeface="Helvetica Neue"/>
                <a:cs typeface="Helvetica Neue"/>
              </a:rPr>
              <a:t>в </a:t>
            </a:r>
            <a: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  <a:ea typeface="Helvetica Neue"/>
                <a:cs typeface="Helvetica Neue"/>
              </a:rPr>
              <a:t>электронной </a:t>
            </a:r>
            <a:r>
              <a:rPr lang="ru-RU" sz="32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Helvetica Neue"/>
                <a:cs typeface="Helvetica Neue"/>
              </a:rPr>
              <a:t>форме</a:t>
            </a:r>
            <a:endParaRPr lang="ru-RU" sz="3200" b="1" dirty="0">
              <a:solidFill>
                <a:srgbClr val="0070C0"/>
              </a:solidFill>
              <a:latin typeface="Century Gothic" panose="020B0502020202020204" pitchFamily="34" charset="0"/>
              <a:ea typeface="Helvetica Neue"/>
              <a:cs typeface="Helvetica Neue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283798" y="881508"/>
            <a:ext cx="6921043" cy="4721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orcoko.ru/wp-content/uploads/2023/01/%D0%A0%D0%B8%D1%81%D1%83%D0%BD%D0%BE%D0%B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76" y="1040661"/>
            <a:ext cx="3480759" cy="56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46063" y="1613788"/>
            <a:ext cx="4023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старше 14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 (самостоятельно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46063" y="2016720"/>
            <a:ext cx="3049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dirty="0" smtClean="0"/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своего ребенка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8E489D50-D114-4368-BCAE-6A0C7BEDEDCD}"/>
              </a:ext>
            </a:extLst>
          </p:cNvPr>
          <p:cNvSpPr/>
          <p:nvPr/>
        </p:nvSpPr>
        <p:spPr>
          <a:xfrm>
            <a:off x="283798" y="1257051"/>
            <a:ext cx="5787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Кто может подавать заявление?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E489D50-D114-4368-BCAE-6A0C7BEDEDCD}"/>
              </a:ext>
            </a:extLst>
          </p:cNvPr>
          <p:cNvSpPr/>
          <p:nvPr/>
        </p:nvSpPr>
        <p:spPr>
          <a:xfrm>
            <a:off x="287336" y="2632246"/>
            <a:ext cx="5787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подачи заявления?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96441" y="3074047"/>
            <a:ext cx="328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аявление в свободной форме</a:t>
            </a:r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8E489D50-D114-4368-BCAE-6A0C7BEDEDCD}"/>
              </a:ext>
            </a:extLst>
          </p:cNvPr>
          <p:cNvSpPr/>
          <p:nvPr/>
        </p:nvSpPr>
        <p:spPr>
          <a:xfrm>
            <a:off x="312140" y="3645919"/>
            <a:ext cx="5787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Отдельная очередь заявлений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7" t="66683" r="59322" b="10777"/>
          <a:stretch/>
        </p:blipFill>
        <p:spPr bwMode="auto">
          <a:xfrm>
            <a:off x="1424763" y="4255943"/>
            <a:ext cx="3157870" cy="193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 rot="5400000">
            <a:off x="4024447" y="5586093"/>
            <a:ext cx="334924" cy="475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568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1FF8ADD2-7737-48DC-BA9C-8E91934DDFCC}"/>
              </a:ext>
            </a:extLst>
          </p:cNvPr>
          <p:cNvSpPr/>
          <p:nvPr/>
        </p:nvSpPr>
        <p:spPr>
          <a:xfrm>
            <a:off x="0" y="4033838"/>
            <a:ext cx="12192000" cy="2824162"/>
          </a:xfrm>
          <a:prstGeom prst="rect">
            <a:avLst/>
          </a:prstGeom>
          <a:gradFill flip="none" rotWithShape="1">
            <a:gsLst>
              <a:gs pos="100000">
                <a:srgbClr val="00359E"/>
              </a:gs>
              <a:gs pos="0">
                <a:srgbClr val="1570BE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776B06A3-544D-4F16-9D42-FC84EBC19033}"/>
              </a:ext>
            </a:extLst>
          </p:cNvPr>
          <p:cNvSpPr/>
          <p:nvPr/>
        </p:nvSpPr>
        <p:spPr>
          <a:xfrm>
            <a:off x="151522" y="802430"/>
            <a:ext cx="6549529" cy="2821742"/>
          </a:xfrm>
          <a:prstGeom prst="roundRect">
            <a:avLst>
              <a:gd name="adj" fmla="val 6795"/>
            </a:avLst>
          </a:prstGeom>
          <a:solidFill>
            <a:srgbClr val="CCECFF"/>
          </a:solidFill>
          <a:ln>
            <a:noFill/>
          </a:ln>
          <a:effectLst>
            <a:outerShdw blurRad="3556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14347" name="Рисунок 13">
            <a:extLst>
              <a:ext uri="{FF2B5EF4-FFF2-40B4-BE49-F238E27FC236}">
                <a16:creationId xmlns="" xmlns:a16="http://schemas.microsoft.com/office/drawing/2014/main" id="{68413D7A-329C-479A-B51F-5FEB711F2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791" y="-1330277"/>
            <a:ext cx="5953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346A33CB-E1F5-4BFD-AA1C-1DF4A1EBED11}"/>
              </a:ext>
            </a:extLst>
          </p:cNvPr>
          <p:cNvSpPr/>
          <p:nvPr/>
        </p:nvSpPr>
        <p:spPr>
          <a:xfrm>
            <a:off x="151522" y="3740119"/>
            <a:ext cx="6549529" cy="2942699"/>
          </a:xfrm>
          <a:prstGeom prst="roundRect">
            <a:avLst>
              <a:gd name="adj" fmla="val 6795"/>
            </a:avLst>
          </a:prstGeom>
          <a:solidFill>
            <a:srgbClr val="CCECFF"/>
          </a:solidFill>
          <a:ln>
            <a:noFill/>
          </a:ln>
          <a:effectLst>
            <a:outerShdw blurRad="3556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56E516ED-839E-4C38-A355-FECEE09800C4}"/>
              </a:ext>
            </a:extLst>
          </p:cNvPr>
          <p:cNvCxnSpPr>
            <a:cxnSpLocks/>
          </p:cNvCxnSpPr>
          <p:nvPr/>
        </p:nvCxnSpPr>
        <p:spPr>
          <a:xfrm flipH="1">
            <a:off x="197826" y="713346"/>
            <a:ext cx="855503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: скругленные углы 30">
            <a:extLst>
              <a:ext uri="{FF2B5EF4-FFF2-40B4-BE49-F238E27FC236}">
                <a16:creationId xmlns="" xmlns:a16="http://schemas.microsoft.com/office/drawing/2014/main" id="{CF5446E1-C6AF-4FEC-B1E8-C7D0BECFEDBE}"/>
              </a:ext>
            </a:extLst>
          </p:cNvPr>
          <p:cNvSpPr/>
          <p:nvPr/>
        </p:nvSpPr>
        <p:spPr>
          <a:xfrm>
            <a:off x="6852573" y="837588"/>
            <a:ext cx="5225695" cy="5812601"/>
          </a:xfrm>
          <a:prstGeom prst="roundRect">
            <a:avLst>
              <a:gd name="adj" fmla="val 2984"/>
            </a:avLst>
          </a:prstGeom>
          <a:solidFill>
            <a:schemeClr val="bg1"/>
          </a:solidFill>
          <a:ln>
            <a:noFill/>
          </a:ln>
          <a:effectLst>
            <a:outerShdw blurRad="3556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2CF4EC1B-1358-4F8A-AF32-78766F79A4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91" y="867685"/>
            <a:ext cx="6320960" cy="2821741"/>
          </a:xfrm>
          <a:prstGeom prst="rect">
            <a:avLst/>
          </a:prstGeom>
          <a:noFill/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E9DB7BA-6FC6-4AEE-9AB2-3B4E8720367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91" y="3772745"/>
            <a:ext cx="6157187" cy="2877445"/>
          </a:xfrm>
          <a:prstGeom prst="rect">
            <a:avLst/>
          </a:prstGeom>
          <a:noFill/>
        </p:spPr>
      </p:pic>
      <p:graphicFrame>
        <p:nvGraphicFramePr>
          <p:cNvPr id="6" name="Таблица 7">
            <a:extLst>
              <a:ext uri="{FF2B5EF4-FFF2-40B4-BE49-F238E27FC236}">
                <a16:creationId xmlns="" xmlns:a16="http://schemas.microsoft.com/office/drawing/2014/main" id="{3B2C138C-52DE-4391-ACC0-909D037DB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234856"/>
              </p:ext>
            </p:extLst>
          </p:nvPr>
        </p:nvGraphicFramePr>
        <p:xfrm>
          <a:off x="6852573" y="920280"/>
          <a:ext cx="5225696" cy="5702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8420">
                  <a:extLst>
                    <a:ext uri="{9D8B030D-6E8A-4147-A177-3AD203B41FA5}">
                      <a16:colId xmlns="" xmlns:a16="http://schemas.microsoft.com/office/drawing/2014/main" val="4099551629"/>
                    </a:ext>
                  </a:extLst>
                </a:gridCol>
                <a:gridCol w="1184386">
                  <a:extLst>
                    <a:ext uri="{9D8B030D-6E8A-4147-A177-3AD203B41FA5}">
                      <a16:colId xmlns="" xmlns:a16="http://schemas.microsoft.com/office/drawing/2014/main" val="4162124263"/>
                    </a:ext>
                  </a:extLst>
                </a:gridCol>
                <a:gridCol w="634621">
                  <a:extLst>
                    <a:ext uri="{9D8B030D-6E8A-4147-A177-3AD203B41FA5}">
                      <a16:colId xmlns="" xmlns:a16="http://schemas.microsoft.com/office/drawing/2014/main" val="885835126"/>
                    </a:ext>
                  </a:extLst>
                </a:gridCol>
                <a:gridCol w="648269">
                  <a:extLst>
                    <a:ext uri="{9D8B030D-6E8A-4147-A177-3AD203B41FA5}">
                      <a16:colId xmlns="" xmlns:a16="http://schemas.microsoft.com/office/drawing/2014/main" val="3207218609"/>
                    </a:ext>
                  </a:extLst>
                </a:gridCol>
              </a:tblGrid>
              <a:tr h="479956"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B4F6"/>
                          </a:solidFill>
                          <a:latin typeface="Century Gothic" panose="020B0502020202020204" pitchFamily="34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B4F6"/>
                          </a:solidFill>
                          <a:latin typeface="Century Gothic" panose="020B0502020202020204" pitchFamily="34" charset="0"/>
                        </a:rPr>
                        <a:t>Результаты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2558765"/>
                  </a:ext>
                </a:extLst>
              </a:tr>
              <a:tr h="387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B4F6"/>
                          </a:solidFill>
                          <a:latin typeface="Century Gothic" panose="020B0502020202020204" pitchFamily="34" charset="0"/>
                        </a:rPr>
                        <a:t>Фактические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B4F6"/>
                          </a:solidFill>
                          <a:latin typeface="Century Gothic" panose="020B0502020202020204" pitchFamily="34" charset="0"/>
                        </a:rPr>
                        <a:t>Целевые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6420268"/>
                  </a:ext>
                </a:extLst>
              </a:tr>
              <a:tr h="387529">
                <a:tc vMerge="1">
                  <a:txBody>
                    <a:bodyPr/>
                    <a:lstStyle/>
                    <a:p>
                      <a:r>
                        <a:rPr lang="ru-RU" sz="1400" dirty="0"/>
                        <a:t>Наименование показателя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5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B4F6"/>
                          </a:solidFill>
                          <a:latin typeface="Century Gothic" panose="020B0502020202020204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B4F6"/>
                          </a:solidFill>
                          <a:latin typeface="Century Gothic" panose="020B0502020202020204" pitchFamily="34" charset="0"/>
                        </a:rPr>
                        <a:t>2030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2741462"/>
                  </a:ext>
                </a:extLst>
              </a:tr>
              <a:tr h="1551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Доля педагогических работников, получивших возможность использования верифицированного цифрового образовательного контента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и цифровых образовательных сервисов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67</a:t>
                      </a:r>
                      <a:b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40%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78738204"/>
                  </a:ext>
                </a:extLst>
              </a:tr>
              <a:tr h="155186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Доля обучающихся, имеющих возможность бесплатного доступа к верифицированному образовательному контенту </a:t>
                      </a:r>
                    </a:p>
                    <a:p>
                      <a:pPr algn="l"/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и цифровым образовательным сервисам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  <a:b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83256193"/>
                  </a:ext>
                </a:extLst>
              </a:tr>
              <a:tr h="134387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Доля заданий в электронной форме для учащихся, проверяемых с использованием технологий автоматизированной проверки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70</a:t>
                      </a:r>
                      <a:b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13520242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94596" y="129240"/>
            <a:ext cx="12159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Показатели </a:t>
            </a:r>
            <a:r>
              <a:rPr lang="ru-RU" altLang="ru-RU" sz="32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ци</a:t>
            </a:r>
            <a:r>
              <a:rPr lang="ru-RU" altLang="ru-RU" sz="3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фровой зрелости Отрасли «Образование»</a:t>
            </a:r>
            <a:endParaRPr lang="ru-RU" sz="30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21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0" y="1683407"/>
            <a:ext cx="12191999" cy="517459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30" name="Рисунок 17">
            <a:extLst>
              <a:ext uri="{FF2B5EF4-FFF2-40B4-BE49-F238E27FC236}">
                <a16:creationId xmlns="" xmlns:a16="http://schemas.microsoft.com/office/drawing/2014/main" id="{56105603-9637-44D5-B5AC-1F9FB603D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4" t="59851" r="10197" b="-409"/>
          <a:stretch>
            <a:fillRect/>
          </a:stretch>
        </p:blipFill>
        <p:spPr bwMode="auto">
          <a:xfrm flipH="1">
            <a:off x="-1331290" y="-679606"/>
            <a:ext cx="4926889" cy="77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2E493D8-DA00-47E3-BD50-70C3CE064210}"/>
              </a:ext>
            </a:extLst>
          </p:cNvPr>
          <p:cNvSpPr txBox="1"/>
          <p:nvPr/>
        </p:nvSpPr>
        <p:spPr>
          <a:xfrm>
            <a:off x="158694" y="24361"/>
            <a:ext cx="559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Цифровое портфолио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 flipH="1">
            <a:off x="182672" y="660404"/>
            <a:ext cx="405020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5508302" y="3347683"/>
            <a:ext cx="2432370" cy="2432370"/>
            <a:chOff x="5640602" y="2525549"/>
            <a:chExt cx="2432370" cy="2432370"/>
          </a:xfrm>
        </p:grpSpPr>
        <p:sp>
          <p:nvSpPr>
            <p:cNvPr id="20" name="Прямоугольник: скругленные углы 27">
              <a:extLst>
                <a:ext uri="{FF2B5EF4-FFF2-40B4-BE49-F238E27FC236}">
                  <a16:creationId xmlns="" xmlns:a16="http://schemas.microsoft.com/office/drawing/2014/main" id="{FE3DA632-9193-4797-9401-3C4C7FE9CF0B}"/>
                </a:ext>
              </a:extLst>
            </p:cNvPr>
            <p:cNvSpPr/>
            <p:nvPr/>
          </p:nvSpPr>
          <p:spPr>
            <a:xfrm rot="18900000">
              <a:off x="5640602" y="2525549"/>
              <a:ext cx="2432370" cy="2432370"/>
            </a:xfrm>
            <a:prstGeom prst="roundRect">
              <a:avLst>
                <a:gd name="adj" fmla="val 26591"/>
              </a:avLst>
            </a:prstGeom>
            <a:solidFill>
              <a:schemeClr val="bg1"/>
            </a:solidFill>
            <a:ln w="1270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1" rIns="91440" bIns="45721" rtlCol="0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076" name="Picture 4" descr="ИСОУ Виртуальная школа – Programme op Google Play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6" t="22211" r="31166" b="22211"/>
            <a:stretch/>
          </p:blipFill>
          <p:spPr bwMode="auto">
            <a:xfrm>
              <a:off x="5751137" y="2771333"/>
              <a:ext cx="2299886" cy="1597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2448620" y="3526038"/>
            <a:ext cx="2095662" cy="1693001"/>
            <a:chOff x="2175375" y="3021096"/>
            <a:chExt cx="2173226" cy="1755662"/>
          </a:xfrm>
        </p:grpSpPr>
        <p:sp>
          <p:nvSpPr>
            <p:cNvPr id="24" name="Прямоугольник: скругленные углы 27">
              <a:extLst>
                <a:ext uri="{FF2B5EF4-FFF2-40B4-BE49-F238E27FC236}">
                  <a16:creationId xmlns="" xmlns:a16="http://schemas.microsoft.com/office/drawing/2014/main" id="{FE3DA632-9193-4797-9401-3C4C7FE9CF0B}"/>
                </a:ext>
              </a:extLst>
            </p:cNvPr>
            <p:cNvSpPr/>
            <p:nvPr/>
          </p:nvSpPr>
          <p:spPr>
            <a:xfrm rot="18900000">
              <a:off x="2393129" y="3021096"/>
              <a:ext cx="1755662" cy="1755662"/>
            </a:xfrm>
            <a:prstGeom prst="roundRect">
              <a:avLst>
                <a:gd name="adj" fmla="val 26591"/>
              </a:avLst>
            </a:prstGeom>
            <a:solidFill>
              <a:schemeClr val="bg1"/>
            </a:solidFill>
            <a:ln w="1270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1" rIns="91440" bIns="45721" rtlCol="0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75375" y="3633983"/>
              <a:ext cx="2173226" cy="83099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B6ABB"/>
                  </a:solidFill>
                  <a:latin typeface="Century Gothic" panose="020B0502020202020204" pitchFamily="34" charset="0"/>
                </a:rPr>
                <a:t>Индивидуальные учебные</a:t>
              </a:r>
              <a:r>
                <a:rPr lang="en-US" sz="1600" b="1" dirty="0">
                  <a:solidFill>
                    <a:srgbClr val="0B6ABB"/>
                  </a:solidFill>
                  <a:latin typeface="Century Gothic" panose="020B0502020202020204" pitchFamily="34" charset="0"/>
                </a:rPr>
                <a:t/>
              </a:r>
              <a:br>
                <a:rPr lang="en-US" sz="1600" b="1" dirty="0">
                  <a:solidFill>
                    <a:srgbClr val="0B6ABB"/>
                  </a:solidFill>
                  <a:latin typeface="Century Gothic" panose="020B0502020202020204" pitchFamily="34" charset="0"/>
                </a:rPr>
              </a:br>
              <a:r>
                <a:rPr lang="ru-RU" sz="1600" b="1" dirty="0">
                  <a:solidFill>
                    <a:srgbClr val="0B6ABB"/>
                  </a:solidFill>
                  <a:latin typeface="Century Gothic" panose="020B0502020202020204" pitchFamily="34" charset="0"/>
                </a:rPr>
                <a:t>планы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7487423" y="1906597"/>
            <a:ext cx="2173226" cy="1755662"/>
            <a:chOff x="802390" y="1865479"/>
            <a:chExt cx="2173226" cy="1755662"/>
          </a:xfrm>
        </p:grpSpPr>
        <p:sp>
          <p:nvSpPr>
            <p:cNvPr id="44" name="Прямоугольник: скругленные углы 27">
              <a:extLst>
                <a:ext uri="{FF2B5EF4-FFF2-40B4-BE49-F238E27FC236}">
                  <a16:creationId xmlns="" xmlns:a16="http://schemas.microsoft.com/office/drawing/2014/main" id="{FE3DA632-9193-4797-9401-3C4C7FE9CF0B}"/>
                </a:ext>
              </a:extLst>
            </p:cNvPr>
            <p:cNvSpPr/>
            <p:nvPr/>
          </p:nvSpPr>
          <p:spPr>
            <a:xfrm rot="18900000">
              <a:off x="985750" y="1865479"/>
              <a:ext cx="1755662" cy="1755662"/>
            </a:xfrm>
            <a:prstGeom prst="roundRect">
              <a:avLst>
                <a:gd name="adj" fmla="val 26591"/>
              </a:avLst>
            </a:prstGeom>
            <a:solidFill>
              <a:schemeClr val="bg1"/>
            </a:solidFill>
            <a:ln w="1270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1" rIns="91440" bIns="45721" rtlCol="0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802390" y="2473033"/>
              <a:ext cx="21732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B6ABB"/>
                  </a:solidFill>
                  <a:latin typeface="Century Gothic" panose="020B0502020202020204" pitchFamily="34" charset="0"/>
                </a:rPr>
                <a:t>Характеристики учеников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7694095" y="5234330"/>
            <a:ext cx="1655600" cy="1337493"/>
            <a:chOff x="1186241" y="1515516"/>
            <a:chExt cx="2173226" cy="1755662"/>
          </a:xfrm>
        </p:grpSpPr>
        <p:sp>
          <p:nvSpPr>
            <p:cNvPr id="56" name="Прямоугольник: скругленные углы 27">
              <a:extLst>
                <a:ext uri="{FF2B5EF4-FFF2-40B4-BE49-F238E27FC236}">
                  <a16:creationId xmlns="" xmlns:a16="http://schemas.microsoft.com/office/drawing/2014/main" id="{FE3DA632-9193-4797-9401-3C4C7FE9CF0B}"/>
                </a:ext>
              </a:extLst>
            </p:cNvPr>
            <p:cNvSpPr/>
            <p:nvPr/>
          </p:nvSpPr>
          <p:spPr>
            <a:xfrm rot="18900000">
              <a:off x="1396903" y="1515516"/>
              <a:ext cx="1755662" cy="1755662"/>
            </a:xfrm>
            <a:prstGeom prst="roundRect">
              <a:avLst>
                <a:gd name="adj" fmla="val 26591"/>
              </a:avLst>
            </a:prstGeom>
            <a:solidFill>
              <a:schemeClr val="bg1"/>
            </a:solidFill>
            <a:ln w="1270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1" rIns="91440" bIns="45721" rtlCol="0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186241" y="2097339"/>
              <a:ext cx="21732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B6ABB"/>
                  </a:solidFill>
                  <a:latin typeface="Century Gothic" panose="020B0502020202020204" pitchFamily="34" charset="0"/>
                </a:rPr>
                <a:t>Кружки</a:t>
              </a:r>
              <a:br>
                <a:rPr lang="ru-RU" sz="1600" b="1" dirty="0">
                  <a:solidFill>
                    <a:srgbClr val="0B6ABB"/>
                  </a:solidFill>
                  <a:latin typeface="Century Gothic" panose="020B0502020202020204" pitchFamily="34" charset="0"/>
                </a:rPr>
              </a:br>
              <a:r>
                <a:rPr lang="ru-RU" sz="1600" b="1" dirty="0">
                  <a:solidFill>
                    <a:srgbClr val="0B6ABB"/>
                  </a:solidFill>
                  <a:latin typeface="Century Gothic" panose="020B0502020202020204" pitchFamily="34" charset="0"/>
                </a:rPr>
                <a:t>и секции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3846914" y="1906596"/>
            <a:ext cx="2173226" cy="1755662"/>
            <a:chOff x="1179634" y="1515516"/>
            <a:chExt cx="2173226" cy="1755662"/>
          </a:xfrm>
        </p:grpSpPr>
        <p:sp>
          <p:nvSpPr>
            <p:cNvPr id="59" name="Прямоугольник: скругленные углы 27">
              <a:extLst>
                <a:ext uri="{FF2B5EF4-FFF2-40B4-BE49-F238E27FC236}">
                  <a16:creationId xmlns="" xmlns:a16="http://schemas.microsoft.com/office/drawing/2014/main" id="{FE3DA632-9193-4797-9401-3C4C7FE9CF0B}"/>
                </a:ext>
              </a:extLst>
            </p:cNvPr>
            <p:cNvSpPr/>
            <p:nvPr/>
          </p:nvSpPr>
          <p:spPr>
            <a:xfrm rot="18900000">
              <a:off x="1396903" y="1515516"/>
              <a:ext cx="1755662" cy="1755662"/>
            </a:xfrm>
            <a:prstGeom prst="roundRect">
              <a:avLst>
                <a:gd name="adj" fmla="val 26591"/>
              </a:avLst>
            </a:prstGeom>
            <a:solidFill>
              <a:schemeClr val="bg1"/>
            </a:solidFill>
            <a:ln w="1270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1" rIns="91440" bIns="45721" rtlCol="0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179634" y="2123071"/>
              <a:ext cx="2173226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B6ABB"/>
                  </a:solidFill>
                  <a:latin typeface="Century Gothic" panose="020B0502020202020204" pitchFamily="34" charset="0"/>
                </a:rPr>
                <a:t>Индивидуальные рекомендации</a:t>
              </a: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882515" y="5156088"/>
            <a:ext cx="1737318" cy="1403509"/>
            <a:chOff x="1197093" y="1515516"/>
            <a:chExt cx="2173226" cy="1755662"/>
          </a:xfrm>
        </p:grpSpPr>
        <p:sp>
          <p:nvSpPr>
            <p:cNvPr id="62" name="Прямоугольник: скругленные углы 27">
              <a:extLst>
                <a:ext uri="{FF2B5EF4-FFF2-40B4-BE49-F238E27FC236}">
                  <a16:creationId xmlns="" xmlns:a16="http://schemas.microsoft.com/office/drawing/2014/main" id="{FE3DA632-9193-4797-9401-3C4C7FE9CF0B}"/>
                </a:ext>
              </a:extLst>
            </p:cNvPr>
            <p:cNvSpPr/>
            <p:nvPr/>
          </p:nvSpPr>
          <p:spPr>
            <a:xfrm rot="18900000">
              <a:off x="1396903" y="1515516"/>
              <a:ext cx="1755662" cy="1755662"/>
            </a:xfrm>
            <a:prstGeom prst="roundRect">
              <a:avLst>
                <a:gd name="adj" fmla="val 26591"/>
              </a:avLst>
            </a:prstGeom>
            <a:solidFill>
              <a:schemeClr val="bg1"/>
            </a:solidFill>
            <a:ln w="1270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1" rIns="91440" bIns="45721" rtlCol="0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1197093" y="2097314"/>
              <a:ext cx="21732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B6ABB"/>
                  </a:solidFill>
                  <a:latin typeface="Century Gothic" panose="020B0502020202020204" pitchFamily="34" charset="0"/>
                </a:rPr>
                <a:t>Рейтинг</a:t>
              </a:r>
              <a:br>
                <a:rPr lang="ru-RU" sz="1600" b="1" dirty="0">
                  <a:solidFill>
                    <a:srgbClr val="0B6ABB"/>
                  </a:solidFill>
                  <a:latin typeface="Century Gothic" panose="020B0502020202020204" pitchFamily="34" charset="0"/>
                </a:rPr>
              </a:br>
              <a:r>
                <a:rPr lang="ru-RU" sz="1600" b="1" dirty="0">
                  <a:solidFill>
                    <a:srgbClr val="0B6ABB"/>
                  </a:solidFill>
                  <a:latin typeface="Century Gothic" panose="020B0502020202020204" pitchFamily="34" charset="0"/>
                </a:rPr>
                <a:t>учеников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88702" y="3812507"/>
            <a:ext cx="4284994" cy="42849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9870" y="1600207"/>
            <a:ext cx="5666850" cy="566685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63335652-29A3-4D3D-B9EE-110D3EFF0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843595"/>
              </p:ext>
            </p:extLst>
          </p:nvPr>
        </p:nvGraphicFramePr>
        <p:xfrm>
          <a:off x="158692" y="714706"/>
          <a:ext cx="12032497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6355">
                  <a:extLst>
                    <a:ext uri="{9D8B030D-6E8A-4147-A177-3AD203B41FA5}">
                      <a16:colId xmlns="" xmlns:a16="http://schemas.microsoft.com/office/drawing/2014/main" val="392487361"/>
                    </a:ext>
                  </a:extLst>
                </a:gridCol>
                <a:gridCol w="10286142">
                  <a:extLst>
                    <a:ext uri="{9D8B030D-6E8A-4147-A177-3AD203B41FA5}">
                      <a16:colId xmlns="" xmlns:a16="http://schemas.microsoft.com/office/drawing/2014/main" val="2117588716"/>
                    </a:ext>
                  </a:extLst>
                </a:gridCol>
              </a:tblGrid>
              <a:tr h="741389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rgbClr val="00B4F6"/>
                          </a:solidFill>
                          <a:latin typeface="Century Gothic" panose="020B0502020202020204" pitchFamily="34" charset="0"/>
                        </a:rPr>
                        <a:t>57</a:t>
                      </a:r>
                      <a:r>
                        <a:rPr lang="ru-RU" sz="3200" b="1" dirty="0">
                          <a:solidFill>
                            <a:srgbClr val="00B4F6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доля обучающихся, имеющих цифровое портфолио, в котором отражены рекомендации по повышению качества обучения и формированию </a:t>
                      </a:r>
                      <a:br>
                        <a:rPr lang="ru-RU" sz="18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индивидуальных траекторий развития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4413221"/>
                  </a:ext>
                </a:extLst>
              </a:tr>
            </a:tbl>
          </a:graphicData>
        </a:graphic>
      </p:graphicFrame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A2BD0D60-312C-434D-B8AF-83D5818A5965}"/>
              </a:ext>
            </a:extLst>
          </p:cNvPr>
          <p:cNvSpPr/>
          <p:nvPr/>
        </p:nvSpPr>
        <p:spPr>
          <a:xfrm rot="18900000">
            <a:off x="2108276" y="1855446"/>
            <a:ext cx="1055220" cy="1055220"/>
          </a:xfrm>
          <a:prstGeom prst="roundRect">
            <a:avLst>
              <a:gd name="adj" fmla="val 26591"/>
            </a:avLst>
          </a:prstGeom>
          <a:solidFill>
            <a:schemeClr val="bg1">
              <a:alpha val="67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="" xmlns:a16="http://schemas.microsoft.com/office/drawing/2014/main" id="{45B89B63-DBF9-485F-A986-7EA4F76DC3F9}"/>
              </a:ext>
            </a:extLst>
          </p:cNvPr>
          <p:cNvSpPr/>
          <p:nvPr/>
        </p:nvSpPr>
        <p:spPr>
          <a:xfrm rot="10800000">
            <a:off x="9921066" y="1461636"/>
            <a:ext cx="298173" cy="1013792"/>
          </a:xfrm>
          <a:prstGeom prst="roundRect">
            <a:avLst>
              <a:gd name="adj" fmla="val 50000"/>
            </a:avLst>
          </a:prstGeom>
          <a:gradFill>
            <a:gsLst>
              <a:gs pos="41000">
                <a:srgbClr val="008EC3"/>
              </a:gs>
              <a:gs pos="0">
                <a:srgbClr val="0070C0"/>
              </a:gs>
              <a:gs pos="100000">
                <a:srgbClr val="00FF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17">
            <a:extLst>
              <a:ext uri="{FF2B5EF4-FFF2-40B4-BE49-F238E27FC236}">
                <a16:creationId xmlns="" xmlns:a16="http://schemas.microsoft.com/office/drawing/2014/main" id="{0E66DCFE-5F95-4016-BA2A-E4741F92D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4" t="59851" r="10197" b="-409"/>
          <a:stretch>
            <a:fillRect/>
          </a:stretch>
        </p:blipFill>
        <p:spPr bwMode="auto">
          <a:xfrm rot="7428625" flipH="1">
            <a:off x="6993062" y="-3793363"/>
            <a:ext cx="4207818" cy="731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="" xmlns:a16="http://schemas.microsoft.com/office/drawing/2014/main" id="{E5E092EE-B9A0-47D9-918F-F6CC0DE81560}"/>
              </a:ext>
            </a:extLst>
          </p:cNvPr>
          <p:cNvSpPr/>
          <p:nvPr/>
        </p:nvSpPr>
        <p:spPr>
          <a:xfrm rot="18900000">
            <a:off x="1146390" y="2903397"/>
            <a:ext cx="613475" cy="613475"/>
          </a:xfrm>
          <a:prstGeom prst="roundRect">
            <a:avLst>
              <a:gd name="adj" fmla="val 26591"/>
            </a:avLst>
          </a:prstGeom>
          <a:solidFill>
            <a:schemeClr val="bg1">
              <a:alpha val="67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5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B65F2D3-0481-49DD-B374-C3C3680A7E24}"/>
              </a:ext>
            </a:extLst>
          </p:cNvPr>
          <p:cNvSpPr/>
          <p:nvPr/>
        </p:nvSpPr>
        <p:spPr>
          <a:xfrm rot="7350632" flipV="1">
            <a:off x="4286441" y="786144"/>
            <a:ext cx="10636443" cy="728083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78000"/>
                      </a14:imgEffect>
                      <a14:imgEffect>
                        <a14:brightnessContrast bright="15000"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366" t="-110337" r="-80468" b="-110337"/>
            </a:stretch>
          </a:blip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EC2208B-1F20-4F96-BF7C-10FD519B4D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4426" r="8243" b="3594"/>
          <a:stretch/>
        </p:blipFill>
        <p:spPr>
          <a:xfrm>
            <a:off x="6196148" y="953589"/>
            <a:ext cx="5532220" cy="56823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92F76E2-A98C-4F2A-B32D-DE75F3124E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t="4722" r="9551" b="3742"/>
          <a:stretch/>
        </p:blipFill>
        <p:spPr>
          <a:xfrm>
            <a:off x="463630" y="953589"/>
            <a:ext cx="5685220" cy="56548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9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94596" y="224937"/>
            <a:ext cx="74142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Нормативно-правовое </a:t>
            </a:r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обеспечение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13F4795-A797-4389-9C20-EB53F5092A3B}"/>
              </a:ext>
            </a:extLst>
          </p:cNvPr>
          <p:cNvSpPr txBox="1"/>
          <p:nvPr/>
        </p:nvSpPr>
        <p:spPr>
          <a:xfrm>
            <a:off x="6452683" y="1796392"/>
            <a:ext cx="4936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rgbClr val="1570BE"/>
              </a:solidFill>
              <a:latin typeface="Century Gothic" panose="020B0502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2D2E4DB-4C27-426E-B25F-D15D88B03874}"/>
              </a:ext>
            </a:extLst>
          </p:cNvPr>
          <p:cNvSpPr txBox="1"/>
          <p:nvPr/>
        </p:nvSpPr>
        <p:spPr>
          <a:xfrm>
            <a:off x="672353" y="1254856"/>
            <a:ext cx="531694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Постановление Правительства Российской Федерации </a:t>
            </a:r>
            <a:r>
              <a:rPr lang="ru-RU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от 13 июля 2022 г. № 1241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«О федеральной государственной информационной системе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«Моя школа»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8E9B8E7-5336-4238-9539-DFA0C4A2F49F}"/>
              </a:ext>
            </a:extLst>
          </p:cNvPr>
          <p:cNvSpPr txBox="1"/>
          <p:nvPr/>
        </p:nvSpPr>
        <p:spPr>
          <a:xfrm>
            <a:off x="1132052" y="3627105"/>
            <a:ext cx="47554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Оператор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ru-RU" sz="2000" dirty="0">
                <a:solidFill>
                  <a:schemeClr val="bg1"/>
                </a:solidFill>
              </a:rPr>
              <a:t>Министерство цифрового развития, связи и массовых коммуникаций Российской Федерации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Функциональный заказчик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ru-RU" sz="2000" dirty="0">
                <a:solidFill>
                  <a:schemeClr val="bg1"/>
                </a:solidFill>
              </a:rPr>
              <a:t>Министерство просвещения Российской </a:t>
            </a:r>
            <a:r>
              <a:rPr lang="ru-RU" sz="2000" dirty="0" smtClean="0">
                <a:solidFill>
                  <a:schemeClr val="bg1"/>
                </a:solidFill>
              </a:rPr>
              <a:t>Федерации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283798" y="881508"/>
            <a:ext cx="6921043" cy="4721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924" y="1240600"/>
            <a:ext cx="3855579" cy="463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9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94596" y="224937"/>
            <a:ext cx="99501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Взаимодействие и интеграция </a:t>
            </a:r>
            <a:r>
              <a:rPr lang="ru-RU" sz="30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ФГИС </a:t>
            </a:r>
            <a:r>
              <a:rPr lang="ru-RU" sz="30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«Моя школа»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1874168" y="2232496"/>
            <a:ext cx="3245272" cy="2797646"/>
          </a:xfrm>
          <a:prstGeom prst="hexagon">
            <a:avLst/>
          </a:prstGeom>
          <a:noFill/>
          <a:ln w="57150">
            <a:solidFill>
              <a:srgbClr val="0B6A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67425" y="3088141"/>
            <a:ext cx="18515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04C9A"/>
                </a:solidFill>
                <a:latin typeface="Century Gothic" panose="020B0502020202020204" pitchFamily="34" charset="0"/>
              </a:rPr>
              <a:t>ФГИС</a:t>
            </a:r>
            <a:endParaRPr lang="en-US" sz="2800" b="1" dirty="0">
              <a:solidFill>
                <a:srgbClr val="204C9A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204C9A"/>
                </a:solidFill>
                <a:latin typeface="Century Gothic" panose="020B0502020202020204" pitchFamily="34" charset="0"/>
              </a:rPr>
              <a:t>«МОЯ</a:t>
            </a:r>
            <a:br>
              <a:rPr lang="ru-RU" sz="2800" b="1" dirty="0">
                <a:solidFill>
                  <a:srgbClr val="204C9A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ШКОЛА»</a:t>
            </a:r>
          </a:p>
        </p:txBody>
      </p:sp>
      <p:sp>
        <p:nvSpPr>
          <p:cNvPr id="42" name="Шестиугольник 41"/>
          <p:cNvSpPr/>
          <p:nvPr/>
        </p:nvSpPr>
        <p:spPr>
          <a:xfrm>
            <a:off x="6738991" y="1031295"/>
            <a:ext cx="2093204" cy="1804486"/>
          </a:xfrm>
          <a:prstGeom prst="hexagon">
            <a:avLst/>
          </a:prstGeom>
          <a:solidFill>
            <a:srgbClr val="0B6A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8441395" y="1975325"/>
            <a:ext cx="2093204" cy="1804486"/>
          </a:xfrm>
          <a:prstGeom prst="hexagon">
            <a:avLst/>
          </a:prstGeom>
          <a:solidFill>
            <a:srgbClr val="0B6A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8441395" y="3838695"/>
            <a:ext cx="2093204" cy="1804486"/>
          </a:xfrm>
          <a:prstGeom prst="hexagon">
            <a:avLst/>
          </a:prstGeom>
          <a:solidFill>
            <a:srgbClr val="0B6A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6738991" y="4787102"/>
            <a:ext cx="2093204" cy="1804486"/>
          </a:xfrm>
          <a:prstGeom prst="hexagon">
            <a:avLst/>
          </a:prstGeom>
          <a:solidFill>
            <a:srgbClr val="0B6A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283798" y="881508"/>
            <a:ext cx="6921043" cy="4721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6" descr="http://cdn.onlinewebfonts.com/svg/download_446609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5422409" y="3085186"/>
            <a:ext cx="1090040" cy="109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slugi-orel.vsopen.ru/public/images/default_logo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C0C0D">
                  <a:alpha val="5490"/>
                </a:srgbClr>
              </a:clrFrom>
              <a:clrTo>
                <a:srgbClr val="0C0C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256" y="2762276"/>
            <a:ext cx="2106352" cy="1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18975" y="2610955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Сферум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29451" y="1496072"/>
            <a:ext cx="1927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Моё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образование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87077" y="4416284"/>
            <a:ext cx="220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Электронный дневник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00015" y="5241939"/>
            <a:ext cx="162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ГИС РУОО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3051" y="0"/>
            <a:ext cx="1398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97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756</Words>
  <Application>Microsoft Office PowerPoint</Application>
  <PresentationFormat>Произвольный</PresentationFormat>
  <Paragraphs>206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dolgov2</dc:creator>
  <cp:lastModifiedBy>Григорий Орехов</cp:lastModifiedBy>
  <cp:revision>34</cp:revision>
  <dcterms:created xsi:type="dcterms:W3CDTF">2023-01-16T06:56:34Z</dcterms:created>
  <dcterms:modified xsi:type="dcterms:W3CDTF">2023-01-23T13:14:12Z</dcterms:modified>
</cp:coreProperties>
</file>