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2" r:id="rId4"/>
    <p:sldId id="270" r:id="rId5"/>
    <p:sldId id="271" r:id="rId6"/>
    <p:sldId id="259" r:id="rId7"/>
    <p:sldId id="260" r:id="rId8"/>
    <p:sldId id="264" r:id="rId9"/>
    <p:sldId id="265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E6C01-6ECB-4CCC-AB2D-5E19FA26B15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76D01-615C-42F4-9485-8599DD4E1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9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63BFEA-A5EF-4892-B00A-27A57E150BA7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21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6D114BC-06B7-4E17-B803-01D72ADFC637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2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5AE95A-9AF9-46D3-B894-4E43BF74BF17}" type="slidenum">
              <a:rPr lang="ru-RU" altLang="ru-RU" smtClean="0">
                <a:cs typeface="Arial" pitchFamily="34" charset="0"/>
              </a:rPr>
              <a:pPr/>
              <a:t>13</a:t>
            </a:fld>
            <a:endParaRPr lang="ru-RU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1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0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6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8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6C2CE4-8574-4AFA-98A8-44D0739D585E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/>
              <a:t>6</a:t>
            </a:fld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1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DA89DA2-D35C-4B8F-B07A-008CC2354F46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5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6C2CE4-8574-4AFA-98A8-44D0739D585E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9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6C2CE4-8574-4AFA-98A8-44D0739D585E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6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B65380A-6BCC-4C57-84C0-92BDFE1BBB7D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7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7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7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6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4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1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8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3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3930-B38D-4699-B42A-1703FC84E6B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9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suslugi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6377098" y="5411569"/>
            <a:ext cx="544988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Л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. С. Иванова</a:t>
            </a:r>
            <a:endParaRPr lang="ru-RU" altLang="ru-RU" sz="2000" b="1" i="1" dirty="0">
              <a:solidFill>
                <a:srgbClr val="002060"/>
              </a:solidFill>
              <a:latin typeface="Cambria" pitchFamily="18" charset="0"/>
            </a:endParaRPr>
          </a:p>
          <a:p>
            <a:pPr algn="r">
              <a:spcBef>
                <a:spcPts val="600"/>
              </a:spcBef>
            </a:pPr>
            <a:r>
              <a:rPr lang="ru-RU" altLang="ru-RU" sz="1400" b="1" i="1" dirty="0">
                <a:solidFill>
                  <a:srgbClr val="002060"/>
                </a:solidFill>
                <a:latin typeface="Cambria" pitchFamily="18" charset="0"/>
              </a:rPr>
              <a:t>главный инженер отдела цифровой трансформации в 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2006600" y="2719389"/>
            <a:ext cx="83010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PT Sans"/>
              </a:rPr>
              <a:t>РАБОТА С ЗАЯВЛЕНИЯМИ В ЭЛЕКТРОННОЙ ФОРМЕ </a:t>
            </a:r>
            <a:br>
              <a:rPr lang="ru-RU" altLang="ru-RU" sz="2000" b="1" dirty="0">
                <a:solidFill>
                  <a:srgbClr val="002060"/>
                </a:solidFill>
                <a:latin typeface="PT San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PT Sans"/>
              </a:rPr>
              <a:t>В ИСОУ «ВИРТУАЛЬНАЯ ШКОЛА» ОБЩЕОБРАЗОВАТЕЛЬНЫХ ОРГАНИЗАЦИЙ ОРЛОВСКОЙ ОБЛАСТИ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43" b="5464"/>
          <a:stretch>
            <a:fillRect/>
          </a:stretch>
        </p:blipFill>
        <p:spPr bwMode="auto">
          <a:xfrm>
            <a:off x="8983664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" b="4839"/>
          <a:stretch>
            <a:fillRect/>
          </a:stretch>
        </p:blipFill>
        <p:spPr bwMode="auto">
          <a:xfrm>
            <a:off x="7231064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664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6413" y="458789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3113" y="180976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3789" y="6309930"/>
            <a:ext cx="236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25 января 2023 год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0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583364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4588" name="Picture 26" descr="C:\Users\user\Desktop\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9" y="1916114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Box 85"/>
          <p:cNvSpPr txBox="1">
            <a:spLocks noChangeArrowheads="1"/>
          </p:cNvSpPr>
          <p:nvPr/>
        </p:nvSpPr>
        <p:spPr bwMode="auto">
          <a:xfrm>
            <a:off x="2813708" y="6137428"/>
            <a:ext cx="255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i="1" dirty="0">
                <a:solidFill>
                  <a:srgbClr val="FF0000"/>
                </a:solidFill>
                <a:latin typeface="PT Sans"/>
                <a:cs typeface="Times New Roman" panose="02020603050405020304" pitchFamily="18" charset="0"/>
              </a:rPr>
              <a:t>ВАЖНО!!!</a:t>
            </a:r>
            <a:endParaRPr lang="en-US" altLang="ru-RU" sz="2400" dirty="0">
              <a:solidFill>
                <a:srgbClr val="FF0000"/>
              </a:solidFill>
            </a:endParaRPr>
          </a:p>
        </p:txBody>
      </p:sp>
      <p:pic>
        <p:nvPicPr>
          <p:cNvPr id="24590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2" y="1893888"/>
            <a:ext cx="2030412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Box 1"/>
          <p:cNvSpPr txBox="1">
            <a:spLocks noChangeArrowheads="1"/>
          </p:cNvSpPr>
          <p:nvPr/>
        </p:nvSpPr>
        <p:spPr bwMode="auto">
          <a:xfrm>
            <a:off x="5520341" y="6130209"/>
            <a:ext cx="6481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4F8A"/>
                </a:solidFill>
              </a:rPr>
              <a:t>Актуализация данных</a:t>
            </a:r>
          </a:p>
        </p:txBody>
      </p:sp>
      <p:pic>
        <p:nvPicPr>
          <p:cNvPr id="2459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8737" b="3896"/>
          <a:stretch>
            <a:fillRect/>
          </a:stretch>
        </p:blipFill>
        <p:spPr bwMode="auto">
          <a:xfrm>
            <a:off x="412750" y="241300"/>
            <a:ext cx="24749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304614"/>
            <a:ext cx="7435849" cy="465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2667001" y="42069"/>
            <a:ext cx="8812213" cy="1055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Портал муниципальных  услуг</a:t>
            </a:r>
            <a:b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https://uslugi-orel.vsopen.ru/</a:t>
            </a: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19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2667001" y="42069"/>
            <a:ext cx="8812213" cy="1055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Портал муниципальных  услуг</a:t>
            </a:r>
            <a:b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https://uslugi-orel.vsopen.ru/</a:t>
            </a: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583364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3564" name="Picture 26" descr="C:\Users\user\Desktop\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9" y="1916114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85"/>
          <p:cNvSpPr txBox="1">
            <a:spLocks noChangeArrowheads="1"/>
          </p:cNvSpPr>
          <p:nvPr/>
        </p:nvSpPr>
        <p:spPr bwMode="auto">
          <a:xfrm>
            <a:off x="2850413" y="6040384"/>
            <a:ext cx="255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i="1" dirty="0">
                <a:solidFill>
                  <a:srgbClr val="FF0000"/>
                </a:solidFill>
                <a:latin typeface="PT Sans"/>
                <a:cs typeface="Times New Roman" panose="02020603050405020304" pitchFamily="18" charset="0"/>
              </a:rPr>
              <a:t>ВАЖНО!!!</a:t>
            </a:r>
            <a:endParaRPr lang="en-US" altLang="ru-RU" sz="2400" dirty="0">
              <a:solidFill>
                <a:srgbClr val="FF0000"/>
              </a:solidFill>
            </a:endParaRPr>
          </a:p>
        </p:txBody>
      </p:sp>
      <p:pic>
        <p:nvPicPr>
          <p:cNvPr id="23566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0" y="2339975"/>
            <a:ext cx="2032001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Box 1"/>
          <p:cNvSpPr txBox="1">
            <a:spLocks noChangeArrowheads="1"/>
          </p:cNvSpPr>
          <p:nvPr/>
        </p:nvSpPr>
        <p:spPr bwMode="auto">
          <a:xfrm>
            <a:off x="5461851" y="6040384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4F8A"/>
                </a:solidFill>
              </a:rPr>
              <a:t>Актуализация данных</a:t>
            </a:r>
          </a:p>
        </p:txBody>
      </p:sp>
      <p:pic>
        <p:nvPicPr>
          <p:cNvPr id="2356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8737" b="3896"/>
          <a:stretch>
            <a:fillRect/>
          </a:stretch>
        </p:blipFill>
        <p:spPr bwMode="auto">
          <a:xfrm>
            <a:off x="433388" y="212725"/>
            <a:ext cx="24749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92766" y="1816455"/>
            <a:ext cx="8686448" cy="42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583364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8444" name="Picture 26" descr="C:\Users\user\Desktop\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9" y="1916114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1557339"/>
            <a:ext cx="5884809" cy="370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6"/>
          <a:stretch>
            <a:fillRect/>
          </a:stretch>
        </p:blipFill>
        <p:spPr bwMode="auto">
          <a:xfrm rot="17104317" flipH="1">
            <a:off x="3185531" y="5058727"/>
            <a:ext cx="9509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690689" y="12424"/>
            <a:ext cx="8812213" cy="1055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Портал муниципальных  услуг</a:t>
            </a:r>
            <a:b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https://uslugi-orel.vsopen.ru/</a:t>
            </a: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/>
          <a:srcRect b="13960"/>
          <a:stretch/>
        </p:blipFill>
        <p:spPr>
          <a:xfrm>
            <a:off x="5081534" y="4365938"/>
            <a:ext cx="6596556" cy="23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558" name="Прямоугольник 4"/>
          <p:cNvSpPr>
            <a:spLocks noChangeArrowheads="1"/>
          </p:cNvSpPr>
          <p:nvPr/>
        </p:nvSpPr>
        <p:spPr bwMode="auto">
          <a:xfrm>
            <a:off x="2366964" y="2719389"/>
            <a:ext cx="83010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PT Sans"/>
              </a:rPr>
              <a:t>СПАСИБО ЗА ВНИМАНИЕ!</a:t>
            </a:r>
          </a:p>
        </p:txBody>
      </p:sp>
      <p:pic>
        <p:nvPicPr>
          <p:cNvPr id="2356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13" y="458789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2" descr="C:\Users\user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113" y="180976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43" b="5464"/>
          <a:stretch>
            <a:fillRect/>
          </a:stretch>
        </p:blipFill>
        <p:spPr bwMode="auto">
          <a:xfrm>
            <a:off x="8983664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" b="4839"/>
          <a:stretch>
            <a:fillRect/>
          </a:stretch>
        </p:blipFill>
        <p:spPr bwMode="auto">
          <a:xfrm>
            <a:off x="7231064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664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688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63726" y="312738"/>
            <a:ext cx="848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Правовое обеспечение 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445430" y="2527920"/>
            <a:ext cx="9476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Указ Президента Российской Федерации от 21.07.2020 г. № 474 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«О национальных целях развития Российской Федерации на период до 2030 года»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87488" y="1457395"/>
            <a:ext cx="9392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Федеральный закон «Об образовании в Российской Федерации» от 29.12.2012 г. № 273-ФЗ </a:t>
            </a:r>
            <a:endParaRPr lang="ru-RU" sz="20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45430" y="3776115"/>
            <a:ext cx="9747503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Приказ Министерства просвещения Российской Федерации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от 2 сентября 2020 года № 458 «Об утверждении порядка приема 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на обучение по образовательным программам начального общего, основного общего и среднего общего образования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» </a:t>
            </a:r>
            <a:r>
              <a:rPr lang="ru-RU" sz="2000" i="1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(с изменениями от 30.08.2022 г.)</a:t>
            </a:r>
          </a:p>
          <a:p>
            <a:pPr marL="228600" indent="-228600">
              <a:spcBef>
                <a:spcPts val="1000"/>
              </a:spcBef>
            </a:pP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46943" y="5423459"/>
            <a:ext cx="9449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Письмо Министерства просвещения Российской Федерации 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от 18 февраля 2022 года №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03-196 «Об уточнении перечня льгот»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1476696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2657985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3971105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5420370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9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63726" y="312738"/>
            <a:ext cx="848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Правовое обеспечение 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4806" y="583361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лично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 общеобразовательную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организацию.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830316" y="1258175"/>
            <a:ext cx="10216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PT Sans"/>
              </a:rPr>
              <a:t>Заявление о п</a:t>
            </a:r>
            <a:r>
              <a:rPr lang="ru-RU" altLang="ru-RU" sz="2000" b="1" dirty="0">
                <a:solidFill>
                  <a:srgbClr val="0070C0"/>
                </a:solidFill>
                <a:latin typeface="PT Sans"/>
              </a:rPr>
              <a:t>рие</a:t>
            </a:r>
            <a:r>
              <a:rPr lang="ru-RU" altLang="ru-RU" sz="2000" b="1" dirty="0" smtClean="0">
                <a:solidFill>
                  <a:srgbClr val="0070C0"/>
                </a:solidFill>
                <a:latin typeface="PT Sans"/>
              </a:rPr>
              <a:t>ме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70C0"/>
                </a:solidFill>
                <a:latin typeface="PT Sans"/>
              </a:rPr>
              <a:t>на обучение и документы для приема </a:t>
            </a:r>
            <a:r>
              <a:rPr lang="ru-RU" sz="2000" b="1" dirty="0" smtClean="0">
                <a:solidFill>
                  <a:srgbClr val="0070C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PT Sans"/>
              </a:rPr>
            </a:br>
            <a:r>
              <a:rPr lang="ru-RU" sz="2000" b="1" dirty="0" smtClean="0">
                <a:solidFill>
                  <a:srgbClr val="0070C0"/>
                </a:solidFill>
                <a:latin typeface="PT Sans"/>
              </a:rPr>
              <a:t>на обучение подаются </a:t>
            </a:r>
            <a:r>
              <a:rPr lang="ru-RU" sz="2000" b="1" dirty="0">
                <a:solidFill>
                  <a:srgbClr val="0070C0"/>
                </a:solidFill>
                <a:latin typeface="PT Sans"/>
              </a:rPr>
              <a:t>одним из следующих способов:</a:t>
            </a:r>
            <a:r>
              <a:rPr lang="ru-RU" altLang="ru-RU" sz="2000" b="1" dirty="0">
                <a:solidFill>
                  <a:srgbClr val="0070C0"/>
                </a:solidFill>
                <a:latin typeface="PT Sans"/>
              </a:rPr>
              <a:t> </a:t>
            </a:r>
            <a:endParaRPr lang="en-US" altLang="ru-RU" sz="2000" b="1" dirty="0">
              <a:solidFill>
                <a:srgbClr val="0070C0"/>
              </a:solidFill>
              <a:latin typeface="PT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81662" y="2101862"/>
            <a:ext cx="8044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 электронной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форме посредством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ЕПГУ;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81662" y="2818623"/>
            <a:ext cx="80445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использованием функционала (сервисов)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региональных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государственных информационных систем субъектов Российской Федерации, созданных органами государственной власти субъектов Российской Федерации (при наличии), интегрированных с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ЕПГУ;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92436" y="4630890"/>
            <a:ext cx="8044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через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операторов почтовой связи общего пользования заказным письмом с уведомлением о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вручении;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5" y="1942692"/>
            <a:ext cx="1414053" cy="692886"/>
          </a:xfrm>
          <a:prstGeom prst="rect">
            <a:avLst/>
          </a:prstGeom>
        </p:spPr>
      </p:pic>
      <p:pic>
        <p:nvPicPr>
          <p:cNvPr id="1028" name="Picture 4" descr="ИСОУ &quot;Виртуальная школа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6" y="3137761"/>
            <a:ext cx="1186080" cy="9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дущий человек – Бесплатные иконки: люди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7" y="5427439"/>
            <a:ext cx="1200075" cy="12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исьма – Бесплатные иконки: бизнес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" y="4385313"/>
            <a:ext cx="1057409" cy="105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14842" y="92046"/>
            <a:ext cx="8480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Описание основных положений порядка подачи заявлений на ЕПГУ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021" y="1457324"/>
            <a:ext cx="1169921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14842" y="92046"/>
            <a:ext cx="8480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Проекты макетов черновиков заявлений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личном кабинете ЕПГУ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8316" y="1148015"/>
            <a:ext cx="9953683" cy="57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1651530" y="262466"/>
            <a:ext cx="8964612" cy="63447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Этапы приема заявлений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6597651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9468" name="Picture 26" descr="C:\Users\user\Desktop\фо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167438" y="1225551"/>
            <a:ext cx="12700" cy="54530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096001" y="1412776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4800" y="1268760"/>
            <a:ext cx="504056" cy="4604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Impact" panose="020B0806030902050204" pitchFamily="34" charset="0"/>
              </a:rPr>
              <a:t>1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69838" y="3789040"/>
            <a:ext cx="43204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76258" y="1769100"/>
            <a:ext cx="4508224" cy="310006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77099" y="4248953"/>
            <a:ext cx="4338645" cy="2446437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83701" y="1193683"/>
            <a:ext cx="284161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lnSpc>
                <a:spcPct val="12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апреля – 30 июня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5264" y="1700808"/>
            <a:ext cx="237718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lnSpc>
                <a:spcPct val="12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Льготное зачисление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3675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>
              <a:spcBef>
                <a:spcPts val="1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внеочередным, первоочередным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преимущественным правом зачисления в школу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00883" y="3701557"/>
            <a:ext cx="295952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lnSpc>
                <a:spcPct val="12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июля – 5 сентября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86203" y="4248952"/>
            <a:ext cx="267573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lnSpc>
                <a:spcPct val="12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в другом районе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32366" y="4653137"/>
            <a:ext cx="4245440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втором этапе можно подать заявление в школу другого района.</a:t>
            </a:r>
          </a:p>
          <a:p>
            <a:pPr marL="228600" indent="-228600" algn="ctr">
              <a:spcBef>
                <a:spcPts val="1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продолжается до заполнения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школе свободных мест</a:t>
            </a:r>
          </a:p>
          <a:p>
            <a:pPr marL="228600" indent="-228600" algn="ctr">
              <a:spcBef>
                <a:spcPts val="1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подаётся не позднее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</a:p>
        </p:txBody>
      </p:sp>
      <p:sp>
        <p:nvSpPr>
          <p:cNvPr id="41" name="Объект 2"/>
          <p:cNvSpPr txBox="1">
            <a:spLocks/>
          </p:cNvSpPr>
          <p:nvPr/>
        </p:nvSpPr>
        <p:spPr bwMode="auto">
          <a:xfrm>
            <a:off x="1628784" y="3212976"/>
            <a:ext cx="44275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2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Закрепленная территория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spcBef>
                <a:spcPts val="1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которые живут на закрепленной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школой территории, т.е. в том же районе города/села, где располагается школа</a:t>
            </a:r>
          </a:p>
          <a:p>
            <a:pPr marL="228600" indent="-228600" algn="ctr">
              <a:lnSpc>
                <a:spcPct val="120000"/>
              </a:lnSpc>
              <a:spcBef>
                <a:spcPts val="1000"/>
              </a:spcBef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114296" y="3933056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C:\Users\user\Desktop\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0676" y="1911350"/>
            <a:ext cx="8969375" cy="83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76389" y="2847975"/>
            <a:ext cx="8969375" cy="83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" y="-6350"/>
            <a:ext cx="12192000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Заголовок 1"/>
          <p:cNvSpPr>
            <a:spLocks noGrp="1"/>
          </p:cNvSpPr>
          <p:nvPr>
            <p:ph type="ctrTitle"/>
          </p:nvPr>
        </p:nvSpPr>
        <p:spPr>
          <a:xfrm>
            <a:off x="1668463" y="279399"/>
            <a:ext cx="8964612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Способы реализации услуг в электронной форме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583364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4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5" name="TextBox 12"/>
          <p:cNvSpPr txBox="1">
            <a:spLocks noChangeArrowheads="1"/>
          </p:cNvSpPr>
          <p:nvPr/>
        </p:nvSpPr>
        <p:spPr bwMode="auto">
          <a:xfrm>
            <a:off x="2644775" y="1341438"/>
            <a:ext cx="690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PT Sans"/>
              </a:rPr>
              <a:t>Способы оказания услуг в  электронной форме:</a:t>
            </a:r>
            <a:endParaRPr lang="en-US" altLang="ru-RU" sz="2000" b="1" dirty="0">
              <a:solidFill>
                <a:srgbClr val="0070C0"/>
              </a:solidFill>
              <a:latin typeface="PT Sans"/>
            </a:endParaRPr>
          </a:p>
        </p:txBody>
      </p:sp>
      <p:sp>
        <p:nvSpPr>
          <p:cNvPr id="15376" name="Объект 2"/>
          <p:cNvSpPr txBox="1">
            <a:spLocks/>
          </p:cNvSpPr>
          <p:nvPr/>
        </p:nvSpPr>
        <p:spPr bwMode="auto">
          <a:xfrm>
            <a:off x="3987800" y="4627563"/>
            <a:ext cx="61531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ВИРТУАЛЬНАЯ ШКОЛА </a:t>
            </a:r>
            <a:r>
              <a:rPr lang="ru-RU" altLang="ru-RU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отвечает </a:t>
            </a:r>
            <a:r>
              <a:rPr lang="ru-RU" altLang="ru-RU" b="1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всем современным требованиям </a:t>
            </a:r>
            <a:r>
              <a:rPr lang="ru-RU" altLang="ru-RU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к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государственным</a:t>
            </a:r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информационным </a:t>
            </a:r>
            <a:r>
              <a:rPr lang="ru-RU" altLang="ru-RU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системам – интегрирована с ЕПГУ, что позволяет оказывать государственные и муниципальные услуги </a:t>
            </a:r>
            <a:br>
              <a:rPr lang="ru-RU" altLang="ru-RU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в электронном виде через портал </a:t>
            </a:r>
            <a:r>
              <a:rPr lang="ru-RU" altLang="ru-RU" b="1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  <a:hlinkClick r:id="rId6"/>
              </a:rPr>
              <a:t>www.gosuslugi.ru</a:t>
            </a:r>
            <a:r>
              <a:rPr lang="ru-RU" altLang="ru-RU" b="1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77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4051300"/>
            <a:ext cx="1549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5" descr="Картинки по запросу &quot;госуслуги&quot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0" t="6728" r="27687" b="9378"/>
          <a:stretch>
            <a:fillRect/>
          </a:stretch>
        </p:blipFill>
        <p:spPr bwMode="auto">
          <a:xfrm>
            <a:off x="9686925" y="1925639"/>
            <a:ext cx="7318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Объект 2"/>
          <p:cNvSpPr txBox="1">
            <a:spLocks/>
          </p:cNvSpPr>
          <p:nvPr/>
        </p:nvSpPr>
        <p:spPr bwMode="auto">
          <a:xfrm>
            <a:off x="1558926" y="1930401"/>
            <a:ext cx="747871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altLang="ru-RU" sz="1700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электронная форма через единый портал государственных </a:t>
            </a:r>
            <a:br>
              <a:rPr lang="ru-RU" altLang="ru-RU" sz="1700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</a:br>
            <a:r>
              <a:rPr lang="ru-RU" altLang="ru-RU" sz="1700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и муниципальных услуг (функций);</a:t>
            </a:r>
          </a:p>
        </p:txBody>
      </p:sp>
      <p:pic>
        <p:nvPicPr>
          <p:cNvPr id="15380" name="Picture 17" descr="Картинки по запросу &quot;виртуальная школа&quot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8954" r="10716" b="22144"/>
          <a:stretch>
            <a:fillRect/>
          </a:stretch>
        </p:blipFill>
        <p:spPr bwMode="auto">
          <a:xfrm>
            <a:off x="9551989" y="2894013"/>
            <a:ext cx="10128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Прямоугольник 1"/>
          <p:cNvSpPr>
            <a:spLocks noChangeArrowheads="1"/>
          </p:cNvSpPr>
          <p:nvPr/>
        </p:nvSpPr>
        <p:spPr bwMode="auto">
          <a:xfrm>
            <a:off x="7026275" y="307975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b="1" u="sng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uslugi</a:t>
            </a:r>
            <a:r>
              <a:rPr lang="ru-RU" altLang="ru-RU" b="1" u="sng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-</a:t>
            </a:r>
            <a:r>
              <a:rPr lang="en-US" altLang="ru-RU" b="1" u="sng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orel.vsopen.ru</a:t>
            </a:r>
            <a:endParaRPr lang="ru-RU" altLang="ru-RU" u="sng"/>
          </a:p>
        </p:txBody>
      </p:sp>
      <p:sp>
        <p:nvSpPr>
          <p:cNvPr id="15382" name="Прямоугольник 26"/>
          <p:cNvSpPr>
            <a:spLocks noChangeArrowheads="1"/>
          </p:cNvSpPr>
          <p:nvPr/>
        </p:nvSpPr>
        <p:spPr bwMode="auto">
          <a:xfrm>
            <a:off x="7943850" y="2143125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b="1" u="sng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gosuslugi.ru</a:t>
            </a:r>
          </a:p>
        </p:txBody>
      </p:sp>
      <p:sp>
        <p:nvSpPr>
          <p:cNvPr id="15383" name="TextBox 8"/>
          <p:cNvSpPr txBox="1">
            <a:spLocks noChangeArrowheads="1"/>
          </p:cNvSpPr>
          <p:nvPr/>
        </p:nvSpPr>
        <p:spPr bwMode="auto">
          <a:xfrm>
            <a:off x="6356350" y="414972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 dirty="0">
                <a:solidFill>
                  <a:srgbClr val="FF0000"/>
                </a:solidFill>
                <a:latin typeface="PT Sans"/>
              </a:rPr>
              <a:t>ВАЖНО!!!</a:t>
            </a:r>
          </a:p>
        </p:txBody>
      </p:sp>
      <p:sp>
        <p:nvSpPr>
          <p:cNvPr id="15384" name="Прямоугольник 9"/>
          <p:cNvSpPr>
            <a:spLocks noChangeArrowheads="1"/>
          </p:cNvSpPr>
          <p:nvPr/>
        </p:nvSpPr>
        <p:spPr bwMode="auto">
          <a:xfrm>
            <a:off x="1558926" y="2957513"/>
            <a:ext cx="73056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00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электронная форма через региональный портал</a:t>
            </a:r>
            <a:br>
              <a:rPr lang="ru-RU" altLang="ru-RU" sz="1700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</a:br>
            <a:r>
              <a:rPr lang="ru-RU" altLang="ru-RU" sz="1700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государственных и муниципальных услуг (функций)</a:t>
            </a:r>
            <a:r>
              <a:rPr lang="en-US" altLang="ru-RU" sz="1700" dirty="0">
                <a:solidFill>
                  <a:srgbClr val="002060"/>
                </a:solidFill>
                <a:latin typeface="PT Sans"/>
                <a:cs typeface="Times New Roman" panose="02020603050405020304" pitchFamily="18" charset="0"/>
              </a:rPr>
              <a:t>.</a:t>
            </a:r>
            <a:endParaRPr lang="ru-RU" altLang="ru-RU" sz="1700" dirty="0"/>
          </a:p>
        </p:txBody>
      </p:sp>
    </p:spTree>
    <p:extLst>
      <p:ext uri="{BB962C8B-B14F-4D97-AF65-F5344CB8AC3E}">
        <p14:creationId xmlns:p14="http://schemas.microsoft.com/office/powerpoint/2010/main" val="24094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6"/>
            <a:ext cx="12192000" cy="12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1626129" y="143933"/>
            <a:ext cx="8964612" cy="65987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Статусы заявлений в РИС (всего 8 статусов)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6597651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9468" name="Picture 26" descr="C:\Users\user\Desktop\фо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167438" y="1225551"/>
            <a:ext cx="12700" cy="54530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096001" y="1556792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1" name="Прямоугольник 16"/>
          <p:cNvSpPr>
            <a:spLocks noChangeArrowheads="1"/>
          </p:cNvSpPr>
          <p:nvPr/>
        </p:nvSpPr>
        <p:spPr bwMode="auto">
          <a:xfrm>
            <a:off x="6240016" y="1340768"/>
            <a:ext cx="43204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«Заявление поступило» 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создании заявления 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96001" y="50847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096001" y="2996952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91944" y="1412776"/>
            <a:ext cx="504056" cy="4604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Impact" panose="020B0806030902050204" pitchFamily="34" charset="0"/>
              </a:rPr>
              <a:t>1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40017" y="2852936"/>
            <a:ext cx="432047" cy="4322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Impact" panose="020B0806030902050204" pitchFamily="34" charset="0"/>
              </a:rPr>
              <a:t>2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3952" y="4941168"/>
            <a:ext cx="43204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Impact" panose="020B0806030902050204" pitchFamily="34" charset="0"/>
              </a:rPr>
              <a:t>3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40016" y="6021289"/>
            <a:ext cx="432048" cy="4322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Impact" panose="020B0806030902050204" pitchFamily="34" charset="0"/>
              </a:rPr>
              <a:t>4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12024" y="1340769"/>
            <a:ext cx="4355976" cy="542503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24000" y="1916832"/>
            <a:ext cx="4527550" cy="297199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2" name="Прямоугольник 1"/>
          <p:cNvSpPr>
            <a:spLocks noChangeArrowheads="1"/>
          </p:cNvSpPr>
          <p:nvPr/>
        </p:nvSpPr>
        <p:spPr bwMode="auto">
          <a:xfrm>
            <a:off x="1559496" y="2089300"/>
            <a:ext cx="4572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2075" algn="ctr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«Заявление п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ринято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рассмотрение»</a:t>
            </a:r>
          </a:p>
          <a:p>
            <a:pPr indent="92075"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обработке новых заявлений в РИС</a:t>
            </a:r>
            <a:r>
              <a:rPr lang="ru-RU" altLang="ru-RU" sz="14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подачи заявлений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 апреля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пишем комментарий: «Прием детей в первый класс 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2023/2024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проходить в </a:t>
            </a:r>
            <a:r>
              <a:rPr lang="ru-RU" sz="1400" b="1" dirty="0">
                <a:solidFill>
                  <a:srgbClr val="00245E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400" dirty="0">
                <a:solidFill>
                  <a:srgbClr val="00245E"/>
                </a:solidFill>
                <a:latin typeface="Times New Roman" pitchFamily="18" charset="0"/>
                <a:cs typeface="Times New Roman" pitchFamily="18" charset="0"/>
              </a:rPr>
              <a:t>этапа: </a:t>
            </a:r>
          </a:p>
          <a:p>
            <a:pPr fontAlgn="base"/>
            <a:r>
              <a:rPr lang="ru-RU" sz="1400" dirty="0">
                <a:solidFill>
                  <a:srgbClr val="00245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апреля до 30 июня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детей, имеющих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внеочередное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первоочередное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затем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преимущественное право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зачисления в школы, 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проживающих на закрепленной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территории;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июля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момента заполнения свободных мест, 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не позднее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предназначен для детей,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проживающих на </a:t>
            </a:r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закрепленной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территории».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2075" algn="ctr"/>
            <a:endParaRPr lang="ru-RU" altLang="ru-RU" sz="1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40016" y="4437112"/>
            <a:ext cx="4427984" cy="136815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524000" y="5949280"/>
            <a:ext cx="4527550" cy="57606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8" name="Прямоугольник 53"/>
          <p:cNvSpPr>
            <a:spLocks noChangeArrowheads="1"/>
          </p:cNvSpPr>
          <p:nvPr/>
        </p:nvSpPr>
        <p:spPr bwMode="auto">
          <a:xfrm>
            <a:off x="1524001" y="5949281"/>
            <a:ext cx="4571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«Принято (по месту жительства)»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 апреля</a:t>
            </a:r>
          </a:p>
        </p:txBody>
      </p:sp>
      <p:sp>
        <p:nvSpPr>
          <p:cNvPr id="36" name="Овал 35"/>
          <p:cNvSpPr/>
          <p:nvPr/>
        </p:nvSpPr>
        <p:spPr>
          <a:xfrm>
            <a:off x="6096001" y="6165305"/>
            <a:ext cx="144463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Прямоугольник 49"/>
          <p:cNvSpPr>
            <a:spLocks noChangeArrowheads="1"/>
          </p:cNvSpPr>
          <p:nvPr/>
        </p:nvSpPr>
        <p:spPr bwMode="auto">
          <a:xfrm>
            <a:off x="6311900" y="4441176"/>
            <a:ext cx="43561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«Требуется изменение или подтверждение данных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/>
            <a:r>
              <a:rPr lang="ru-RU" alt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</a:t>
            </a:r>
          </a:p>
          <a:p>
            <a:pPr algn="ctr" fontAlgn="base"/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выставлении данного статуса в заявлении снова появляется кнопка «Изменить данные»</a:t>
            </a:r>
          </a:p>
          <a:p>
            <a:pPr algn="ctr" fontAlgn="base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2192000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1668463" y="44450"/>
            <a:ext cx="8964612" cy="1055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Статусы заявлений в РИС (всего 8 статусов)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6597651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9468" name="Picture 26" descr="C:\Users\user\Desktop\фо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167438" y="1225551"/>
            <a:ext cx="12700" cy="54530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096001" y="3573016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96001" y="2276872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19937" y="3356992"/>
            <a:ext cx="504055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312024" y="3284984"/>
            <a:ext cx="4355976" cy="72008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2" name="Прямоугольник 1"/>
          <p:cNvSpPr>
            <a:spLocks noChangeArrowheads="1"/>
          </p:cNvSpPr>
          <p:nvPr/>
        </p:nvSpPr>
        <p:spPr bwMode="auto">
          <a:xfrm>
            <a:off x="6312024" y="3356992"/>
            <a:ext cx="4355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2075" algn="ctr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Зачислен»</a:t>
            </a:r>
          </a:p>
          <a:p>
            <a:pPr indent="92075"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приема в ОО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16"/>
          <p:cNvSpPr>
            <a:spLocks noChangeArrowheads="1"/>
          </p:cNvSpPr>
          <p:nvPr/>
        </p:nvSpPr>
        <p:spPr bwMode="auto">
          <a:xfrm>
            <a:off x="1596704" y="1680213"/>
            <a:ext cx="42839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«Требуется личная явка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(для уточнения материалов)» 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недочетов в документах пишем 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омментарии: «</a:t>
            </a:r>
            <a:r>
              <a:rPr lang="ru-RU" sz="1400" dirty="0">
                <a:solidFill>
                  <a:srgbClr val="00245E"/>
                </a:solidFill>
                <a:latin typeface="Times New Roman" pitchFamily="18" charset="0"/>
                <a:cs typeface="Times New Roman" pitchFamily="18" charset="0"/>
              </a:rPr>
              <a:t>Приглашаем Вас в школу для подачи оригиналов документов </a:t>
            </a:r>
          </a:p>
          <a:p>
            <a:pPr algn="ctr"/>
            <a:r>
              <a:rPr lang="ru-RU" sz="1400" dirty="0">
                <a:solidFill>
                  <a:srgbClr val="00245E"/>
                </a:solidFill>
                <a:latin typeface="Times New Roman" pitchFamily="18" charset="0"/>
                <a:cs typeface="Times New Roman" pitchFamily="18" charset="0"/>
              </a:rPr>
              <a:t>(с указанием даты и времени)»</a:t>
            </a:r>
          </a:p>
          <a:p>
            <a:pPr algn="ctr"/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4000" y="1700808"/>
            <a:ext cx="4499992" cy="144016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84033" y="2132856"/>
            <a:ext cx="504255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948165" y="4792847"/>
            <a:ext cx="3671438" cy="1284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Уведомления о смене статуса заявления будут приходить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в личный кабинет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Госуслуг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и на электронную почту заявителя</a:t>
            </a:r>
          </a:p>
        </p:txBody>
      </p:sp>
      <p:pic>
        <p:nvPicPr>
          <p:cNvPr id="29" name="Picture 6" descr="https://srv2.imgonline.com.ua/result_img/imgonline-com-ua-Transparent-backgr-a97DDh3QYIw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5589240"/>
            <a:ext cx="1631223" cy="10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5879976" y="6237312"/>
            <a:ext cx="450059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Техническая поддержка: </a:t>
            </a:r>
          </a:p>
          <a:p>
            <a:pPr lvl="0" algn="r"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(4862) 43-25-96, 73-17-79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12025" y="4869160"/>
            <a:ext cx="504255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1" name="Овал 30"/>
          <p:cNvSpPr/>
          <p:nvPr/>
        </p:nvSpPr>
        <p:spPr>
          <a:xfrm>
            <a:off x="6096001" y="5013176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24000" y="4365104"/>
            <a:ext cx="4572000" cy="151216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1"/>
          <p:cNvSpPr>
            <a:spLocks noChangeArrowheads="1"/>
          </p:cNvSpPr>
          <p:nvPr/>
        </p:nvSpPr>
        <p:spPr bwMode="auto">
          <a:xfrm>
            <a:off x="1524000" y="4365105"/>
            <a:ext cx="4572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2075" algn="ctr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Отказано в предоставлении услуги»</a:t>
            </a:r>
          </a:p>
          <a:p>
            <a:pPr indent="92075"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отказа в предоставлении услуги написать комментарий (причина отказа)</a:t>
            </a:r>
          </a:p>
          <a:p>
            <a:pPr indent="92075" algn="ctr"/>
            <a:r>
              <a:rPr lang="ru-RU" altLang="ru-RU" sz="14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ВАЖНО!!!</a:t>
            </a:r>
          </a:p>
          <a:p>
            <a:pPr indent="92075" algn="ctr"/>
            <a:r>
              <a:rPr lang="ru-RU" altLang="ru-RU" sz="14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Основания для отклонения должны быть прописаны в регламенте по оказанию услуги</a:t>
            </a:r>
          </a:p>
          <a:p>
            <a:pPr indent="92075" algn="ctr"/>
            <a:endParaRPr lang="ru-RU" altLang="ru-RU" sz="14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indent="92075" algn="ctr"/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096001" y="1412777"/>
            <a:ext cx="144463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91944" y="1268761"/>
            <a:ext cx="504056" cy="4322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12024" y="1268760"/>
            <a:ext cx="4355976" cy="57606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53"/>
          <p:cNvSpPr>
            <a:spLocks noChangeArrowheads="1"/>
          </p:cNvSpPr>
          <p:nvPr/>
        </p:nvSpPr>
        <p:spPr bwMode="auto">
          <a:xfrm>
            <a:off x="6096002" y="1268761"/>
            <a:ext cx="4698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«Принято (не по месту жительства)»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6 июля</a:t>
            </a:r>
          </a:p>
        </p:txBody>
      </p:sp>
    </p:spTree>
    <p:extLst>
      <p:ext uri="{BB962C8B-B14F-4D97-AF65-F5344CB8AC3E}">
        <p14:creationId xmlns:p14="http://schemas.microsoft.com/office/powerpoint/2010/main" val="22440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738</Words>
  <Application>Microsoft Office PowerPoint</Application>
  <PresentationFormat>Широкоэкранный</PresentationFormat>
  <Paragraphs>95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Impact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приема заявлений</vt:lpstr>
      <vt:lpstr>Способы реализации услуг в электронной форме</vt:lpstr>
      <vt:lpstr>Статусы заявлений в РИС (всего 8 статусов)</vt:lpstr>
      <vt:lpstr>Статусы заявлений в РИС (всего 8 статусов)</vt:lpstr>
      <vt:lpstr>Портал муниципальных  услуг (https://uslugi-orel.vsopen.ru/)</vt:lpstr>
      <vt:lpstr>Портал муниципальных  услуг (https://uslugi-orel.vsopen.ru/)</vt:lpstr>
      <vt:lpstr>Портал муниципальных  услуг (https://uslugi-orel.vsopen.ru/)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Иванова</dc:creator>
  <cp:lastModifiedBy>Людмила Иванова</cp:lastModifiedBy>
  <cp:revision>33</cp:revision>
  <dcterms:created xsi:type="dcterms:W3CDTF">2023-01-23T07:46:23Z</dcterms:created>
  <dcterms:modified xsi:type="dcterms:W3CDTF">2023-01-25T05:29:13Z</dcterms:modified>
</cp:coreProperties>
</file>