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  <p:sldId id="271" r:id="rId12"/>
    <p:sldId id="272" r:id="rId13"/>
    <p:sldId id="267" r:id="rId14"/>
    <p:sldId id="268" r:id="rId15"/>
    <p:sldId id="264" r:id="rId16"/>
    <p:sldId id="265" r:id="rId17"/>
    <p:sldId id="273" r:id="rId18"/>
    <p:sldId id="26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50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08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289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316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8976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657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409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8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92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91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48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65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97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956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06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796B2-76DA-4D0C-8F87-E57967ABA2C6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9FEEEC-9607-4456-9A39-3EB056AF0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91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/>
              <a:t>Анализ результатов ОГЭ по физике.  Рекомендации учителям по совершенствованию методики преподавания физики на основе выявленных типичных затруднений и ошибок и организации подготовки выпускников к ГИА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Позднякова О.Е.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80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823" y="1519707"/>
            <a:ext cx="10847789" cy="439151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заслуживает п. 2, который заносится в бланк ответов. В нем нет прямого указания на необходимость записи результата с абсолютной погрешностью, но об обязательности такой записи надо говорить обучающимся заранее и аналогичную процедуре использовать при проведении лабораторных работ на уроках.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Отличительной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вышеприведенного задания является то, что приведены значения двух абсолютных погрешностей. Следовательно, записать необходимо не только результаты прямых измерений с абсолютной погрешностью (результаты измерений веса цилиндра в воздухе и веса цилиндра в воде), но и результат, полученный при расчетах (выталкивающая сила для трех погружений цилиндра).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86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135" y="-31385"/>
            <a:ext cx="7984902" cy="690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278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9190" t="42251" r="13169" b="7772"/>
          <a:stretch/>
        </p:blipFill>
        <p:spPr>
          <a:xfrm>
            <a:off x="210474" y="1159099"/>
            <a:ext cx="11921424" cy="431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168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017431"/>
            <a:ext cx="10590212" cy="4893791"/>
          </a:xfrm>
        </p:spPr>
        <p:txBody>
          <a:bodyPr>
            <a:normAutofit fontScale="925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24.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Медный шар, в котором имеется воздушная полость, опущен в керосин. Наружный объем шара 0,1 м</a:t>
            </a:r>
            <a:r>
              <a:rPr lang="ru-RU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Найдите объем воздушной полости, если шар плавает на поверхности керосина, погрузившись в него на 0,89 своего объема.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задачи требовались знания условия плавания тела, формулы для определения силы Архимеда и плотности тела. Знания о силе Архимеда требовались еще в двух заданиях, с которыми участники экзамена справились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успешно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экспериментальное задание (линия 17) и качественная задача (линия 21). Следовательно, расчетная задача на комбинированное применение формул вызвала сложности.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431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92428" y="831580"/>
            <a:ext cx="1112734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25.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Высота плотины гидроэлектростанции (ГЭС) составляет 20 м, КПД ГЭС равен 90%. Сколько часов может светить лампа мощностью 40 Вт при прохождении через плотину 8 т воды?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задачи требовались знания, полученные при изучении механических явлений: работа и мощность; формула для вычисления потенциальной энергии тела, поднятого над Землёй; формула КПД.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Расчетная задача также является комбинированной, но усложняется тем, что в условии говорится о процессах из разных разделов курса физики: переход механической энергии в электрическую. Это всегда вызывает сложности у экзаменуемых, т. к. они не могут перенести ранее полученные знания в новую ситуацию. Подтверждением последнего может быть следующий факт: участники экзамена успешно применяют формулу КПД для вычислений в типовой задаче (линия 7), но не применяют ее в комбинированной.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Еще одной часто встречающейся ошибкой является то, что экзаменуемые путают местами полезную и затраченную работы в формуле.</a:t>
            </a:r>
          </a:p>
        </p:txBody>
      </p:sp>
    </p:spTree>
    <p:extLst>
      <p:ext uri="{BB962C8B-B14F-4D97-AF65-F5344CB8AC3E}">
        <p14:creationId xmlns:p14="http://schemas.microsoft.com/office/powerpoint/2010/main" val="2863145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243" y="323049"/>
            <a:ext cx="7563061" cy="2471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113" y="3378387"/>
            <a:ext cx="7778839" cy="22110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146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0918" y="1313645"/>
            <a:ext cx="10113694" cy="4597577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Полноценное физическое образование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текущей работе с учащимися заданий всех типологических групп, которые используются в контрольных измерительных материалах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учащихся методологической культуры решения расчетных физических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практики задания с выбором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ответа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над смысловым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чтением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умений проводить измерения и опыты, интерпретировать их результаты и делать соответствующие выводы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ходе эксперимента на реальном физическом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учителем в текущей работе обобщенных критериев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оценивания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вычислительных навыков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93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Рекомендации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639" y="1300765"/>
            <a:ext cx="11040973" cy="5138671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спецификацию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демоверсию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экзаменационной работы ОГЭ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и рекомендации по подготовке 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экзамену.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Дидактический материал: больше заданий на основе графических зависимостей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определение по результатам эксперимента значения физических величин(косвенные измерения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объяснение результатов опытов и наблюдений на основе известных физических явлений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законов, теорий.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учащихся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учебно-информационные умения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извлекать информацию из различных источников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отбирать материал по заданной теме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составлять таблицы, схемы, графики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выражать свое мнение и аргументировать его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Расширить применение учебного действия: наблюдения и эксперимента, как демонстрационного, так и лабораторного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«дорожную карту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работе над самыми проблемными темами курса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выносимыми на итоговую аттестацию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137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7888" y="0"/>
            <a:ext cx="102387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Для формирования и развития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метапредметных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умений рекомендуется: 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использовать на уроках физики тексты, не адаптированные для учебной деятельности (при рассмотрении применения в технике и быту изученных законов и закономерностей следует предлагать учащимся задания на извлечение информации из инструкций к техническим объектам, схемы их устройства и т. д.); 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совершенствовать навыки работы с рисунками схемами, таблицами, графиками при решении физических задач графическим способом и заданий, включающих графические данные, для развития математической грамотности </a:t>
            </a:r>
            <a:b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 умения формулировать физическую ситуацию на языке математики; 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систематически включать в число самостоятельных заданий </a:t>
            </a:r>
            <a:b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для учащихся подготовку сообщений о деятельности ученых-физиков, международном сотрудничестве в решении глобальных проблем (экологических, ресурсных, ядерной безопасности); 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предлагаемые для решения качественные задачи дополнять вопросами, направленными на развитие креативного мышления. Они должны включать выдвижение технических решений, их уточнение, отбор креативных идей, оценку их сильных и слабых сторон: «предложите возможные варианты…», «оцените…», «как изменится…», «разработайте» и т. д.; 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при проведении лабораторных и практических работ, опытов следует предлагать учащимся самостоятельно определять цель проведения работы, выдвигать гипотезы, планировать основные этапы проведения работы или опыта, анализировать полученные результаты, представлять их в различной форме (текста, таблицы, графика, схемы). 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04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947373"/>
              </p:ext>
            </p:extLst>
          </p:nvPr>
        </p:nvGraphicFramePr>
        <p:xfrm>
          <a:off x="2339288" y="4158384"/>
          <a:ext cx="8438221" cy="231799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62901"/>
                <a:gridCol w="841492"/>
                <a:gridCol w="841492"/>
                <a:gridCol w="841492"/>
                <a:gridCol w="841492"/>
                <a:gridCol w="841492"/>
                <a:gridCol w="841492"/>
                <a:gridCol w="963184"/>
                <a:gridCol w="963184"/>
              </a:tblGrid>
              <a:tr h="39474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Получили отметку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2018 г.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2019 г.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2021 г.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2022 г.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4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чел.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чел.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чел.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чел.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75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«2»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0,16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0,44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0,75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«3»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206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32,14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212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31,36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208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39,17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«4»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290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45,24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311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46,01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255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48,02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«5»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144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22,46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150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22,19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64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</a:rPr>
                        <a:t>12,05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960505"/>
              </p:ext>
            </p:extLst>
          </p:nvPr>
        </p:nvGraphicFramePr>
        <p:xfrm>
          <a:off x="2027582" y="516835"/>
          <a:ext cx="9427633" cy="337412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249477"/>
                <a:gridCol w="755758"/>
                <a:gridCol w="755758"/>
                <a:gridCol w="819917"/>
                <a:gridCol w="819917"/>
                <a:gridCol w="704808"/>
                <a:gridCol w="704808"/>
                <a:gridCol w="808595"/>
                <a:gridCol w="808595"/>
              </a:tblGrid>
              <a:tr h="2727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 dirty="0">
                          <a:effectLst/>
                        </a:rPr>
                        <a:t>Участники ОГЭ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2018 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2019 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2021 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2022 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28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чел.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%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чел.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чел.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чел.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9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Выпускники текущего года, обучающиеся по программам ООО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641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100,0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 dirty="0">
                          <a:effectLst/>
                        </a:rPr>
                        <a:t>676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100,0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531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28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Выпускники лицеев и гимназий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239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37,29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 dirty="0">
                          <a:effectLst/>
                        </a:rPr>
                        <a:t>215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 dirty="0">
                          <a:effectLst/>
                        </a:rPr>
                        <a:t>31,8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38,23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28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Выпускники СОШ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397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61,93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459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67,9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322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60,64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28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Другие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0,78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0,3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0,19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28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Обучающиеся на дому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9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Участники с ограниченными возможностями здоровья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0,31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53200" algn="l"/>
                        </a:tabLst>
                      </a:pPr>
                      <a:r>
                        <a:rPr lang="ru-RU" sz="1600">
                          <a:effectLst/>
                        </a:rPr>
                        <a:t>0,15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0,19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17870" y="13294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5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1721" y="1225828"/>
            <a:ext cx="103499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Обращаясь к анализу результатов по АТЕ, можно отметить, что не </a:t>
            </a:r>
            <a:b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 всех муниципальных образованиях Орловской области есть выпускники, которые выбрали государственную итоговую аттестацию по физике. Так не было представлено выпускников из ОО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Глазуновского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Знаменского,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Колпнянского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Корсаковского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районов. Наибольшее количество выпускников, сдававших физику в 2022 году, было в ОО г. Орла, г. Ливны. 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850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ОГЭ по АТЕ показывают различный уровень предметной подготовки. Можно отметить более высокое качество обучения в образовательных организациях, подведомственных Департаменту образования Орловский области, ОО Урицкого,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Хотынецкого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Залегощенского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районов.</a:t>
            </a:r>
          </a:p>
          <a:p>
            <a:pPr indent="45085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Не преодолели минимальный порог и пересдавали физику в дополнительный (сентябрьский) период 2 выпускника из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Должанского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района, 1 из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Краснозоренского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1 из Орловского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мунициального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округа.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9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0991" y="612845"/>
            <a:ext cx="1037645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Наиболее успешно выполнены задания из блока «Понимание принципов действия технических устройств, вклада ученых в развитии науки» и задания базового уровня блока «Методологические умения (проведение измерений и опытов)». </a:t>
            </a:r>
          </a:p>
          <a:p>
            <a:pPr indent="342265" algn="just"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Большинство заданий блока «Владение понятийным аппаратом курса физики: распознавание явлений, вычисление значения величин, использование законов и формул для анализа явлений и процессов» выполнено на уровне выше 50 %. Исключение составляют задания 4 и 6, уровень выполнения которых ниже 50 %. </a:t>
            </a:r>
          </a:p>
          <a:p>
            <a:pPr indent="342265" algn="just"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 вызвало затруднений у участников ОГЭ выполнение задания базового уровня блока «Работа с текстом физического содержания». </a:t>
            </a:r>
          </a:p>
          <a:p>
            <a:pPr indent="342265" algn="just"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Задания повышенного и высокого уровня из блоков «Методологические умения (проведение измерений и опытов)», «Работа с текстом физического содержания» и «Решение расчетных и качественных задач» несмотря на то, что выполнены от 25,5 до 50 % участников, не попали в группу выполнения заданий с процентом ниже 15 %. 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06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8192" y="882888"/>
            <a:ext cx="1036749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Наименьший процент по итогам выполнения экзаменационный работы получен при выполнении следующих линий заданий: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24 (Решение расчетных задач, используя законы и формулы, связывающие физические величины (комбинированная задача)) – 25,5 %;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25 (Решение расчетных задач, используя законы и формулы, связывающие физические величины (комбинированная задача)) – 26 %; 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22 (Объяснять физические процессы и свойства тел – качественная задача) – 33,9 %;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23 ((Объяснять физические процессы и свойства тел – качественная задача) – 35,3 %;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17 (Проводить косвенные измерения физических величин, исследование зависимостей между величинами (экспериментальное задание на реальном оборудовании) – 37,2 %;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 (Распознавать явление по его определению, описанию, характерным признакам и на основе опытов, демонстрирующих данное физическое явление. Различать для данного явления основные свойства или условия протекания явления) – 39,2 %;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 (Применять информацию из текста при решении учебно-познавательных и учебно-практических задач) – 39,5 %;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 (Вычислять значение величины при анализе явлений с использованием законов и формул, механические явления) – 45,04 %.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31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737" y="151085"/>
            <a:ext cx="6119495" cy="60921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704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849" y="341553"/>
            <a:ext cx="7704728" cy="138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272" y="1912178"/>
            <a:ext cx="7704728" cy="244088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390" y="4353060"/>
            <a:ext cx="6119495" cy="2384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22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980" y="335846"/>
            <a:ext cx="10264462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265" algn="just"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выполнением экспериментального задания 17 полностью справились только 37,2 % участников, несмотря на то, что предложенные работы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обязательных в рамках школьного курса, и учащиеся проделывали эти работы в обязательном порядке в процессе обучения, а также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к экзамену.</a:t>
            </a: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Типичные ошибки при выполнении экспериментального задания: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ошибки в рисунке экспериментальной установки;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-отсутствие или ошибки в основной формуле, необходимой </a:t>
            </a:r>
            <a:b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для проведения косвенных измерений;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отсутствие единиц измерения величин при прямых и косвенных измерениях;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-отсутствие записи абсолютной погрешности измерений и ошибки </a:t>
            </a:r>
            <a:b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записи;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26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ошибки в ответе.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Например, результат измерения удлинения пружины 0, 5 см, абсолютная погрешность измерения, равная половине цены деления линейки, 0,5 мм. </a:t>
            </a:r>
          </a:p>
          <a:p>
            <a:pPr indent="449580" algn="just"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Верная запись должна быть такой: 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х=(0,5±0,05) см. </a:t>
            </a:r>
          </a:p>
          <a:p>
            <a:pPr indent="449580" algn="just"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Допускаются (не являются ошибочными) также следующие записи: 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х=0,5 см ± 0,5 мм; 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х= (5 ±0,5) мм. 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 запись 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х=0,5±0,5 мм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является ошибочной. </a:t>
            </a:r>
            <a:endParaRPr lang="ru-RU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41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549" y="206062"/>
            <a:ext cx="11307651" cy="6400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Экспериментальное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на реальном оборудовании (линия 17) впервые реализовывалось при проведении ОГЭ по физике в измененном виде: необходимо было выбрать оборудование из предложенных избыточных комплектов, провести исследование зависимости между двумя физическими величинами, результаты измерений записать с учетом абсолютной погрешности.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динамометр 1, цилиндр № 3, сосуд с водой,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соберите экспериментальную установку для исследования зависимости выталкивающей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силы от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погруженной части тела. Для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этого последовательно погрузите цилиндр в воду на ¼ часть объема, на ½ часть объема и полностью. Для каждого погружения измерьте выталкивающую силу.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Абсолютную погрешность измерения веса цилиндра с помощью динамометра принять равной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±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0,02 Н, абсолютную погрешность измерения выталкивающей силы принять равной ± 0,04 Н.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бланке ответов: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сделайте	рисунок	экспериментальной	установки	для	измерения выталкивающей силы и запишите формулу для расчета выталкивающей силы;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для	каждого	погружения	укажите	результаты	измерений	веса цилиндра в воздухе и веса цилиндра в воде, а также выталкивающей силы;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сформулируйте вывод о зависимости выталкивающей силы от объема погруженной части тела.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0902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162</TotalTime>
  <Words>942</Words>
  <Application>Microsoft Office PowerPoint</Application>
  <PresentationFormat>Широкоэкранный</PresentationFormat>
  <Paragraphs>193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Легкий дым</vt:lpstr>
      <vt:lpstr>Анализ результатов ОГЭ по физике.  Рекомендации учителям по совершенствованию методики преподавания физики на основе выявленных типичных затруднений и ошибок и организации подготовки выпускников к ГИА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Рекомендации</vt:lpstr>
      <vt:lpstr>Рекомендации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ОГЭ по физике.  Рекомендации учителям по совершенствованию методики преподавания физики на основе выявленных типичных затруднений и ошибок и организации подготовки выпускников к ГИА</dc:title>
  <dc:creator>Оксана</dc:creator>
  <cp:lastModifiedBy>Оксана</cp:lastModifiedBy>
  <cp:revision>11</cp:revision>
  <dcterms:created xsi:type="dcterms:W3CDTF">2022-09-15T19:27:44Z</dcterms:created>
  <dcterms:modified xsi:type="dcterms:W3CDTF">2023-01-19T18:55:03Z</dcterms:modified>
</cp:coreProperties>
</file>