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57" r:id="rId3"/>
    <p:sldId id="278" r:id="rId4"/>
    <p:sldId id="261" r:id="rId5"/>
    <p:sldId id="259" r:id="rId6"/>
    <p:sldId id="262" r:id="rId7"/>
    <p:sldId id="279" r:id="rId8"/>
    <p:sldId id="260" r:id="rId9"/>
    <p:sldId id="280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F6"/>
    <a:srgbClr val="CCECFF"/>
    <a:srgbClr val="7FD7F7"/>
    <a:srgbClr val="FF0000"/>
    <a:srgbClr val="1570BE"/>
    <a:srgbClr val="00FFFF"/>
    <a:srgbClr val="DEEBF7"/>
    <a:srgbClr val="FFCCCC"/>
    <a:srgbClr val="F4B183"/>
    <a:srgbClr val="61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494" y="-6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50302E4-2CA8-4EB7-BBB5-337DDDA34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7B38B8-00D3-49CD-9C83-A4B7EB2D76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5DC2E-0C39-4CEE-A7C3-250D9F86CFD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7ABEBBC1-C1E5-41C3-87A5-65AF58282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0BBB30D4-4C8C-4C4D-BE7D-E8925F908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CDAC86-F3BB-4613-8DFB-BE00DA69F9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038E0F-7CFB-4DB7-B094-3DD8951F6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102E7-E014-4DCD-9A89-C0A85FFA86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DCAD9F-3C72-4B3F-834F-1212704A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933C-2032-49E6-B703-41513C572ED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11B9EF-EDDE-4CE9-968E-921E4C4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5243F7-47D7-49D0-BDE1-28818A27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40CEE-C473-4FAD-8BF6-A175E9D633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50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4C8BD6-7AB7-48BD-B0DD-3D06692A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FCD0-127B-4AD7-A645-B713321AF93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7935FD-6623-42B7-9679-39D990BC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B1BF9-8620-435B-BA4D-99EE6CFC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2A72-A7B1-431F-8BEF-A07C2CD08A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7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994ADB-ED3F-48CE-AD50-A19FFBBE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7886-FC46-4286-A61C-AAC30E52C44D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E816CF-36BB-4CDD-AA0C-37B9D9A0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118DC-62F1-4658-A6A6-331638FF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E924B-5293-45C3-AA83-E6F3C09C20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12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F1147-9EF1-4FD9-BA74-ADADC4BB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5790-62EF-4B5B-860A-5DAA399453A1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A89000-F2A7-4321-B94B-653F8912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B8CA92-7978-4791-9746-150F5B29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27E58-8841-4098-90FA-427D7916E3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2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896698-9077-4A72-ACA1-24C7F9DD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EAF7-7404-4E61-BD21-63CF4B7354C4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C94331-67AF-41E7-866C-B8BE761A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8EC57E-4BD0-43B7-8CE9-9591B314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E376-ED5B-4BA9-AAC2-F4CB78840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15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051C543-E07A-460B-A3F1-1C734059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E746-F3AD-4E97-9A63-B8DA8BD24D4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47C38DA-7DBD-41BC-8512-D1CD5D9C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03A4E73-2A70-4C83-808A-A029BAD1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54176-9BA9-46F5-9194-03F44190C7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15C79D5-72CE-41AA-B8BF-D4F29589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85EC-B7B2-49BF-B47E-A238407F5F69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246FDE1-213A-4FC6-9533-7865F1C9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07D3CD33-2759-47C4-9D68-85F9BF86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6D5C5-9F24-4A5B-80C7-E6FB6D526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6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AC8BB82-A15B-4A4D-B72C-D1622D8B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CF73-8EB0-4460-A4A3-70D9CF44E58F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02278C1-F9BA-4DA2-A144-4FBC2491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28C7265-F1A1-46A7-9D74-8C5CE1DA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6242-9C25-4456-8043-576CF13B9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1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8CA60B9C-7E3C-4FD1-BC5C-FCF34F71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1792-65B6-46EA-8E2D-FE6339620AFA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69B7435-FF28-4622-8E0D-4BE80FA9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59AE1E31-D31C-4A9F-88E6-341D2823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2463-CECA-4DED-AC2C-8D9C7F84B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91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E7246DF-4841-40E8-BAB3-496AA0FB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215B-F608-49CA-9B94-7706F9E11F63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3778961-1F76-4CDF-8621-7B5D1F2D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FAD3E5D-FE35-488C-A913-62A797F1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7FCD9-1DA3-41BD-A431-6BDEEF6B39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3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0364359-0889-4A98-AD01-6F45366A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4BDD-BFFF-4F7E-B275-468D97156B21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0C2EFCC-A596-4264-A885-E98EB127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6D3AF5-06C0-418B-AF39-FA91291B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8D80-C3E0-45E6-8E5C-8C9E660EC5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32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3D8190FB-C5B8-435F-91DC-C3098E462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7C5D3F6-6467-4F36-8954-B289AC4D5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C7CDD-46AA-4AB6-9C95-80BB18A76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73A51-3BED-411F-9790-B60ABD2DBD3E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C40792-D1D1-4E5C-AF50-6CBC4CDC8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BA17D-887F-4D64-807E-5A9328E04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381BE7-DB4B-4E58-AE36-6578A374F6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4C2EED0-701E-49B8-A38B-530DB78A2449}"/>
              </a:ext>
            </a:extLst>
          </p:cNvPr>
          <p:cNvSpPr/>
          <p:nvPr/>
        </p:nvSpPr>
        <p:spPr>
          <a:xfrm>
            <a:off x="5656926" y="0"/>
            <a:ext cx="5915487" cy="6858000"/>
          </a:xfrm>
          <a:prstGeom prst="rect">
            <a:avLst/>
          </a:prstGeom>
          <a:gradFill flip="none" rotWithShape="1">
            <a:gsLst>
              <a:gs pos="48000">
                <a:srgbClr val="1767A2"/>
              </a:gs>
              <a:gs pos="100000">
                <a:srgbClr val="002060"/>
              </a:gs>
              <a:gs pos="0">
                <a:srgbClr val="61FFCA"/>
              </a:gs>
              <a:gs pos="15000">
                <a:srgbClr val="37CBFF"/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5123" name="Рисунок 18">
            <a:extLst>
              <a:ext uri="{FF2B5EF4-FFF2-40B4-BE49-F238E27FC236}">
                <a16:creationId xmlns:a16="http://schemas.microsoft.com/office/drawing/2014/main" xmlns="" id="{5A12A30E-7BAA-4919-9F2D-CAE85336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49" y="0"/>
            <a:ext cx="12172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1">
            <a:extLst>
              <a:ext uri="{FF2B5EF4-FFF2-40B4-BE49-F238E27FC236}">
                <a16:creationId xmlns:a16="http://schemas.microsoft.com/office/drawing/2014/main" xmlns="" id="{EF383E86-8CE1-48BF-9860-D75F3B0D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9" y="1522475"/>
            <a:ext cx="57086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rgbClr val="0B6ABB"/>
                </a:solidFill>
                <a:latin typeface="Century Gothic" panose="020B0502020202020204" pitchFamily="34" charset="0"/>
              </a:rPr>
              <a:t>Логутеев</a:t>
            </a:r>
            <a:r>
              <a:rPr lang="ru-RU" altLang="ru-RU" b="1" dirty="0">
                <a:solidFill>
                  <a:srgbClr val="0B6ABB"/>
                </a:solidFill>
                <a:latin typeface="Century Gothic" panose="020B0502020202020204" pitchFamily="34" charset="0"/>
              </a:rPr>
              <a:t> Дмитрий Сергеевич</a:t>
            </a:r>
            <a:r>
              <a:rPr lang="ru-RU" altLang="ru-RU" dirty="0">
                <a:solidFill>
                  <a:srgbClr val="0B6ABB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B6ABB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B6ABB"/>
                </a:solidFill>
                <a:latin typeface="Century Gothic" panose="020B0502020202020204" pitchFamily="34" charset="0"/>
              </a:rPr>
              <a:t>директор Регионального центра оценки качества образования Орловской области</a:t>
            </a:r>
            <a:endParaRPr lang="ru-RU" altLang="ru-RU" sz="1800" dirty="0">
              <a:solidFill>
                <a:srgbClr val="1570B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6" name="TextBox 22">
            <a:extLst>
              <a:ext uri="{FF2B5EF4-FFF2-40B4-BE49-F238E27FC236}">
                <a16:creationId xmlns:a16="http://schemas.microsoft.com/office/drawing/2014/main" xmlns="" id="{B5A84CE4-B428-410A-975E-04097BCD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05" y="2968457"/>
            <a:ext cx="57086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Развитие региональной государственной информационной системы образовательных услуг «Виртуальная школа»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E7F2F42-2BCD-4097-BC26-97701C7452C5}"/>
              </a:ext>
            </a:extLst>
          </p:cNvPr>
          <p:cNvSpPr/>
          <p:nvPr/>
        </p:nvSpPr>
        <p:spPr>
          <a:xfrm>
            <a:off x="8246369" y="221734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.202</a:t>
            </a:r>
            <a:r>
              <a:rPr lang="en-US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A9E2ABA-F598-4649-8D7A-92F156552CC5}"/>
              </a:ext>
            </a:extLst>
          </p:cNvPr>
          <p:cNvSpPr/>
          <p:nvPr/>
        </p:nvSpPr>
        <p:spPr>
          <a:xfrm>
            <a:off x="7891145" y="966688"/>
            <a:ext cx="2916641" cy="29166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DEF48D-3B0C-4465-9E60-0081A91A9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2" y="1669110"/>
            <a:ext cx="1850223" cy="1448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5C6AF0-A472-47EA-A42F-B9DDE4AF83C3}"/>
              </a:ext>
            </a:extLst>
          </p:cNvPr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gradFill flip="none" rotWithShape="1">
            <a:gsLst>
              <a:gs pos="100000">
                <a:srgbClr val="00359E"/>
              </a:gs>
              <a:gs pos="0">
                <a:srgbClr val="1570BE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2" name="Рисунок 17">
            <a:extLst>
              <a:ext uri="{FF2B5EF4-FFF2-40B4-BE49-F238E27FC236}">
                <a16:creationId xmlns:a16="http://schemas.microsoft.com/office/drawing/2014/main" xmlns="" id="{02143C76-199E-452A-A72F-CF148419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>
            <a:off x="7459609" y="-710598"/>
            <a:ext cx="4926889" cy="77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61C1208-CE73-42DA-A6D2-1FD4BAF1A8D6}"/>
              </a:ext>
            </a:extLst>
          </p:cNvPr>
          <p:cNvCxnSpPr>
            <a:cxnSpLocks/>
            <a:stCxn id="31" idx="0"/>
          </p:cNvCxnSpPr>
          <p:nvPr/>
        </p:nvCxnSpPr>
        <p:spPr>
          <a:xfrm>
            <a:off x="809176" y="2474282"/>
            <a:ext cx="5606" cy="46040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11">
            <a:extLst>
              <a:ext uri="{FF2B5EF4-FFF2-40B4-BE49-F238E27FC236}">
                <a16:creationId xmlns:a16="http://schemas.microsoft.com/office/drawing/2014/main" xmlns="" id="{1261EF00-E97F-4BD0-8FDD-BF4B2E28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36" y="61287"/>
            <a:ext cx="7847189" cy="1400383"/>
          </a:xfrm>
          <a:prstGeom prst="rect">
            <a:avLst/>
          </a:prstGeom>
          <a:noFill/>
          <a:ln>
            <a:noFill/>
          </a:ln>
          <a:effectLst>
            <a:outerShdw dist="25400" dir="17520023" sx="200000" sy="2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В соответствии с поправками, внесенными в Федеральный закон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«Об образовании в Российской Федерации» № 273-ФЗ от 29 декабря 2012 года, </a:t>
            </a:r>
            <a:r>
              <a:rPr lang="ru-RU" altLang="ru-RU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 1 января 2023 года </a:t>
            </a:r>
            <a: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предоставление государственных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и муниципальных услуг в электронной форме осуществляется </a:t>
            </a:r>
            <a:b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</a:br>
            <a:r>
              <a:rPr lang="ru-RU" altLang="ru-RU" sz="17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на базе государственных информационных систем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F8D5438-626A-403E-91D8-084F379ED355}"/>
              </a:ext>
            </a:extLst>
          </p:cNvPr>
          <p:cNvCxnSpPr>
            <a:cxnSpLocks/>
          </p:cNvCxnSpPr>
          <p:nvPr/>
        </p:nvCxnSpPr>
        <p:spPr>
          <a:xfrm flipH="1">
            <a:off x="365485" y="1573964"/>
            <a:ext cx="7397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5D9009-2840-4ED6-AAF6-EDC96153B957}"/>
              </a:ext>
            </a:extLst>
          </p:cNvPr>
          <p:cNvSpPr/>
          <p:nvPr/>
        </p:nvSpPr>
        <p:spPr>
          <a:xfrm>
            <a:off x="172981" y="1741555"/>
            <a:ext cx="7977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государственной информационной системы необходимо:</a:t>
            </a:r>
          </a:p>
        </p:txBody>
      </p:sp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xmlns="" id="{11F43BCD-9190-4C77-8DC5-6A1EF3BD8B00}"/>
              </a:ext>
            </a:extLst>
          </p:cNvPr>
          <p:cNvSpPr/>
          <p:nvPr/>
        </p:nvSpPr>
        <p:spPr>
          <a:xfrm>
            <a:off x="391791" y="2344507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6" name="Блок-схема: решение 25">
            <a:extLst>
              <a:ext uri="{FF2B5EF4-FFF2-40B4-BE49-F238E27FC236}">
                <a16:creationId xmlns:a16="http://schemas.microsoft.com/office/drawing/2014/main" xmlns="" id="{D854C73A-3406-4D55-8D59-20B186B3EE8D}"/>
              </a:ext>
            </a:extLst>
          </p:cNvPr>
          <p:cNvSpPr/>
          <p:nvPr/>
        </p:nvSpPr>
        <p:spPr>
          <a:xfrm>
            <a:off x="391791" y="4092881"/>
            <a:ext cx="845982" cy="805695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7" name="Блок-схема: решение 26">
            <a:extLst>
              <a:ext uri="{FF2B5EF4-FFF2-40B4-BE49-F238E27FC236}">
                <a16:creationId xmlns:a16="http://schemas.microsoft.com/office/drawing/2014/main" xmlns="" id="{B1F7CFA3-0046-4E64-B51F-0358C3EB73B0}"/>
              </a:ext>
            </a:extLst>
          </p:cNvPr>
          <p:cNvSpPr/>
          <p:nvPr/>
        </p:nvSpPr>
        <p:spPr>
          <a:xfrm>
            <a:off x="391791" y="5543790"/>
            <a:ext cx="845982" cy="805695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Блок-схема: решение 30">
            <a:extLst>
              <a:ext uri="{FF2B5EF4-FFF2-40B4-BE49-F238E27FC236}">
                <a16:creationId xmlns:a16="http://schemas.microsoft.com/office/drawing/2014/main" xmlns="" id="{3955CAB0-CE03-4A3F-98F4-FE2D23AB163E}"/>
              </a:ext>
            </a:extLst>
          </p:cNvPr>
          <p:cNvSpPr/>
          <p:nvPr/>
        </p:nvSpPr>
        <p:spPr>
          <a:xfrm>
            <a:off x="307182" y="2474282"/>
            <a:ext cx="1003988" cy="956177"/>
          </a:xfrm>
          <a:prstGeom prst="flowChartDecision">
            <a:avLst/>
          </a:prstGeom>
          <a:noFill/>
          <a:ln w="38100">
            <a:solidFill>
              <a:srgbClr val="61FF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2" name="Блок-схема: решение 31">
            <a:extLst>
              <a:ext uri="{FF2B5EF4-FFF2-40B4-BE49-F238E27FC236}">
                <a16:creationId xmlns:a16="http://schemas.microsoft.com/office/drawing/2014/main" xmlns="" id="{E1F9D903-B6EB-4CFE-8106-31AA5CCCB2E5}"/>
              </a:ext>
            </a:extLst>
          </p:cNvPr>
          <p:cNvSpPr/>
          <p:nvPr/>
        </p:nvSpPr>
        <p:spPr>
          <a:xfrm>
            <a:off x="386185" y="3949977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3" name="Блок-схема: решение 32">
            <a:extLst>
              <a:ext uri="{FF2B5EF4-FFF2-40B4-BE49-F238E27FC236}">
                <a16:creationId xmlns:a16="http://schemas.microsoft.com/office/drawing/2014/main" xmlns="" id="{28DC52C1-F447-4FF9-8091-D06B678772BC}"/>
              </a:ext>
            </a:extLst>
          </p:cNvPr>
          <p:cNvSpPr/>
          <p:nvPr/>
        </p:nvSpPr>
        <p:spPr>
          <a:xfrm>
            <a:off x="386185" y="5400886"/>
            <a:ext cx="845982" cy="805695"/>
          </a:xfrm>
          <a:prstGeom prst="flowChartDecision">
            <a:avLst/>
          </a:prstGeom>
          <a:gradFill>
            <a:gsLst>
              <a:gs pos="82000">
                <a:srgbClr val="00359E"/>
              </a:gs>
              <a:gs pos="19000">
                <a:srgbClr val="61FFCA"/>
              </a:gs>
              <a:gs pos="41000">
                <a:srgbClr val="00B0F0"/>
              </a:gs>
            </a:gsLst>
            <a:lin ang="66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489D50-D114-4368-BCAE-6A0C7BEDEDCD}"/>
              </a:ext>
            </a:extLst>
          </p:cNvPr>
          <p:cNvSpPr/>
          <p:nvPr/>
        </p:nvSpPr>
        <p:spPr>
          <a:xfrm>
            <a:off x="1395778" y="2385362"/>
            <a:ext cx="6734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нормативно-правовой документ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создании системы, предоставляющей государственные услуги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16761E5-544E-4157-A88D-586CF815717D}"/>
              </a:ext>
            </a:extLst>
          </p:cNvPr>
          <p:cNvSpPr/>
          <p:nvPr/>
        </p:nvSpPr>
        <p:spPr>
          <a:xfrm>
            <a:off x="1415823" y="4157174"/>
            <a:ext cx="6734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соответствия требованиям безопасности системы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4A35E99-CD9C-4C95-BAF3-0BC25ABBD17E}"/>
              </a:ext>
            </a:extLst>
          </p:cNvPr>
          <p:cNvSpPr/>
          <p:nvPr/>
        </p:nvSpPr>
        <p:spPr>
          <a:xfrm>
            <a:off x="1415823" y="5511345"/>
            <a:ext cx="673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в систему через логин и пароль ЕСИА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категорий пользователей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8">
            <a:extLst>
              <a:ext uri="{FF2B5EF4-FFF2-40B4-BE49-F238E27FC236}">
                <a16:creationId xmlns:a16="http://schemas.microsoft.com/office/drawing/2014/main" xmlns="" id="{AF8BDB27-9DDD-492C-A7C7-B861F0C3D5B0}"/>
              </a:ext>
            </a:extLst>
          </p:cNvPr>
          <p:cNvSpPr/>
          <p:nvPr/>
        </p:nvSpPr>
        <p:spPr>
          <a:xfrm>
            <a:off x="5325171" y="-19578"/>
            <a:ext cx="7220355" cy="6897156"/>
          </a:xfrm>
          <a:custGeom>
            <a:avLst/>
            <a:gdLst>
              <a:gd name="connsiteX0" fmla="*/ 0 w 5869931"/>
              <a:gd name="connsiteY0" fmla="*/ 0 h 6857999"/>
              <a:gd name="connsiteX1" fmla="*/ 5869931 w 5869931"/>
              <a:gd name="connsiteY1" fmla="*/ 0 h 6857999"/>
              <a:gd name="connsiteX2" fmla="*/ 5869931 w 5869931"/>
              <a:gd name="connsiteY2" fmla="*/ 6857999 h 6857999"/>
              <a:gd name="connsiteX3" fmla="*/ 0 w 5869931"/>
              <a:gd name="connsiteY3" fmla="*/ 6857999 h 6857999"/>
              <a:gd name="connsiteX4" fmla="*/ 0 w 5869931"/>
              <a:gd name="connsiteY4" fmla="*/ 0 h 6857999"/>
              <a:gd name="connsiteX0" fmla="*/ 2021305 w 7891236"/>
              <a:gd name="connsiteY0" fmla="*/ 0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2021305 w 7891236"/>
              <a:gd name="connsiteY4" fmla="*/ 0 h 6857999"/>
              <a:gd name="connsiteX0" fmla="*/ 4443663 w 7891236"/>
              <a:gd name="connsiteY0" fmla="*/ 16042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4443663 w 7891236"/>
              <a:gd name="connsiteY4" fmla="*/ 16042 h 6857999"/>
              <a:gd name="connsiteX0" fmla="*/ 5971239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5971239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6841108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57999 h 6857999"/>
              <a:gd name="connsiteX4" fmla="*/ 6841108 w 9418812"/>
              <a:gd name="connsiteY4" fmla="*/ 160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812" h="6857999">
                <a:moveTo>
                  <a:pt x="6841108" y="16042"/>
                </a:moveTo>
                <a:lnTo>
                  <a:pt x="9418812" y="0"/>
                </a:lnTo>
                <a:lnTo>
                  <a:pt x="9418812" y="6857999"/>
                </a:lnTo>
                <a:lnTo>
                  <a:pt x="0" y="6857999"/>
                </a:lnTo>
                <a:lnTo>
                  <a:pt x="6841108" y="16042"/>
                </a:lnTo>
                <a:close/>
              </a:path>
            </a:pathLst>
          </a:custGeom>
          <a:gradFill>
            <a:gsLst>
              <a:gs pos="49000">
                <a:srgbClr val="CCECFF"/>
              </a:gs>
              <a:gs pos="0">
                <a:srgbClr val="00B4F6"/>
              </a:gs>
              <a:gs pos="100000">
                <a:schemeClr val="bg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4" name="Рисунок 17">
            <a:extLst>
              <a:ext uri="{FF2B5EF4-FFF2-40B4-BE49-F238E27FC236}">
                <a16:creationId xmlns:a16="http://schemas.microsoft.com/office/drawing/2014/main" xmlns="" id="{54212E12-E0E2-4187-A7FB-C18CCBB8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rot="13252188" flipH="1">
            <a:off x="8239799" y="-1199357"/>
            <a:ext cx="5540155" cy="110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0">
            <a:extLst>
              <a:ext uri="{FF2B5EF4-FFF2-40B4-BE49-F238E27FC236}">
                <a16:creationId xmlns:a16="http://schemas.microsoft.com/office/drawing/2014/main" xmlns="" id="{C083C846-3C5F-4391-BFA0-141FF1B4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1" y="116925"/>
            <a:ext cx="107465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На основании внесений изменений в «Закон об образовании» Российской Федерации с 1 января 2023 года вход в систему «Виртуальная школа» будет осуществляется </a:t>
            </a:r>
            <a:r>
              <a:rPr lang="ru-RU" alt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только через портал Госуслуг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540282D-4EB5-44C2-917F-8224EDE1EEE7}"/>
              </a:ext>
            </a:extLst>
          </p:cNvPr>
          <p:cNvCxnSpPr>
            <a:cxnSpLocks/>
          </p:cNvCxnSpPr>
          <p:nvPr/>
        </p:nvCxnSpPr>
        <p:spPr>
          <a:xfrm flipH="1">
            <a:off x="338519" y="1180095"/>
            <a:ext cx="7397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32D60A5E-1D3A-45C6-A596-86BB4662CB8C}"/>
              </a:ext>
            </a:extLst>
          </p:cNvPr>
          <p:cNvCxnSpPr>
            <a:cxnSpLocks/>
          </p:cNvCxnSpPr>
          <p:nvPr/>
        </p:nvCxnSpPr>
        <p:spPr>
          <a:xfrm flipH="1">
            <a:off x="968825" y="1418878"/>
            <a:ext cx="1" cy="5451454"/>
          </a:xfrm>
          <a:prstGeom prst="line">
            <a:avLst/>
          </a:prstGeom>
          <a:ln w="28575">
            <a:gradFill>
              <a:gsLst>
                <a:gs pos="27000">
                  <a:srgbClr val="00B4F6"/>
                </a:gs>
                <a:gs pos="100000">
                  <a:srgbClr val="199CFF">
                    <a:alpha val="6000"/>
                  </a:srgb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xmlns="" id="{9D2B5726-4D89-4586-953B-AF24891723D6}"/>
              </a:ext>
            </a:extLst>
          </p:cNvPr>
          <p:cNvSpPr/>
          <p:nvPr/>
        </p:nvSpPr>
        <p:spPr>
          <a:xfrm>
            <a:off x="712237" y="2303128"/>
            <a:ext cx="513177" cy="513177"/>
          </a:xfrm>
          <a:prstGeom prst="flowChartConnector">
            <a:avLst/>
          </a:prstGeom>
          <a:solidFill>
            <a:srgbClr val="2B0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A145CCE-67E0-4F74-A15E-224001013B4A}"/>
              </a:ext>
            </a:extLst>
          </p:cNvPr>
          <p:cNvSpPr/>
          <p:nvPr/>
        </p:nvSpPr>
        <p:spPr>
          <a:xfrm>
            <a:off x="1260978" y="2260221"/>
            <a:ext cx="8709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Предоставление информации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 текущей успеваемости учащегося, ведение электронного дневника и электронного журнала успеваемости</a:t>
            </a:r>
            <a:endParaRPr lang="ru-RU" sz="13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1BC0B31-79F0-4E8B-A831-E15B4D418A13}"/>
              </a:ext>
            </a:extLst>
          </p:cNvPr>
          <p:cNvSpPr/>
          <p:nvPr/>
        </p:nvSpPr>
        <p:spPr>
          <a:xfrm>
            <a:off x="1260978" y="3068112"/>
            <a:ext cx="894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Постановка на учет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 направление детей в образовательные учреждения, реализующие образовательные программы дошкольного образования</a:t>
            </a:r>
            <a:endParaRPr lang="ru-RU" sz="1300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9D833CC-5C89-480A-97AE-FB32C50C42D1}"/>
              </a:ext>
            </a:extLst>
          </p:cNvPr>
          <p:cNvSpPr/>
          <p:nvPr/>
        </p:nvSpPr>
        <p:spPr>
          <a:xfrm>
            <a:off x="338519" y="1391128"/>
            <a:ext cx="8468597" cy="739064"/>
          </a:xfrm>
          <a:prstGeom prst="roundRect">
            <a:avLst>
              <a:gd name="adj" fmla="val 7912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DA7447-F702-4784-B2AE-01671B23EBD4}"/>
              </a:ext>
            </a:extLst>
          </p:cNvPr>
          <p:cNvSpPr txBox="1"/>
          <p:nvPr/>
        </p:nvSpPr>
        <p:spPr>
          <a:xfrm>
            <a:off x="359553" y="1404277"/>
            <a:ext cx="9105289" cy="70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ИСОУ «Виртуальная школа» оказываются массовые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услуги в сфере образования, такие как: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xmlns="" id="{A473AF66-D135-4DFA-8058-B67B26B200B0}"/>
              </a:ext>
            </a:extLst>
          </p:cNvPr>
          <p:cNvSpPr/>
          <p:nvPr/>
        </p:nvSpPr>
        <p:spPr>
          <a:xfrm>
            <a:off x="712236" y="3160182"/>
            <a:ext cx="513177" cy="513177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xmlns="" id="{E5F49C70-01F1-4DCB-8744-C57CB93B773A}"/>
              </a:ext>
            </a:extLst>
          </p:cNvPr>
          <p:cNvSpPr/>
          <p:nvPr/>
        </p:nvSpPr>
        <p:spPr>
          <a:xfrm>
            <a:off x="711134" y="4083400"/>
            <a:ext cx="513177" cy="513177"/>
          </a:xfrm>
          <a:prstGeom prst="flowChartConnector">
            <a:avLst/>
          </a:prstGeom>
          <a:solidFill>
            <a:srgbClr val="00B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xmlns="" id="{07C0FACE-7962-4139-9E7D-5CDEC15C4B30}"/>
              </a:ext>
            </a:extLst>
          </p:cNvPr>
          <p:cNvSpPr/>
          <p:nvPr/>
        </p:nvSpPr>
        <p:spPr>
          <a:xfrm>
            <a:off x="694501" y="5070786"/>
            <a:ext cx="513177" cy="513177"/>
          </a:xfrm>
          <a:prstGeom prst="flowChartConnector">
            <a:avLst/>
          </a:prstGeom>
          <a:solidFill>
            <a:srgbClr val="7FD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xmlns="" id="{9E98CADE-3598-477F-A9F2-E20874FE02E5}"/>
              </a:ext>
            </a:extLst>
          </p:cNvPr>
          <p:cNvSpPr/>
          <p:nvPr/>
        </p:nvSpPr>
        <p:spPr>
          <a:xfrm>
            <a:off x="694500" y="5961920"/>
            <a:ext cx="513177" cy="513177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F0B4A4A-95B1-422D-9962-202E994FDA2B}"/>
              </a:ext>
            </a:extLst>
          </p:cNvPr>
          <p:cNvSpPr/>
          <p:nvPr/>
        </p:nvSpPr>
        <p:spPr>
          <a:xfrm>
            <a:off x="1237968" y="3875929"/>
            <a:ext cx="8709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Прием заявлений о зачислении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государственные и муниципальные образовательные организации субъектов Российской Федерации, реализующие программы общего образования</a:t>
            </a:r>
            <a:endParaRPr lang="ru-RU" sz="13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AB14FF0-EAB8-453A-BF88-D8503B628445}"/>
              </a:ext>
            </a:extLst>
          </p:cNvPr>
          <p:cNvSpPr/>
          <p:nvPr/>
        </p:nvSpPr>
        <p:spPr>
          <a:xfrm>
            <a:off x="1260978" y="4998814"/>
            <a:ext cx="9599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Прием и регистрация заявлений на обучение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образовательные организации, реализующие программы среднего профессионального образования</a:t>
            </a:r>
            <a:endParaRPr lang="ru-RU" sz="13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5F96297-1176-4103-90A6-BC18CFEA8AB9}"/>
              </a:ext>
            </a:extLst>
          </p:cNvPr>
          <p:cNvSpPr/>
          <p:nvPr/>
        </p:nvSpPr>
        <p:spPr>
          <a:xfrm>
            <a:off x="1296237" y="6021856"/>
            <a:ext cx="959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Организация отдыха детей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каникулярное время</a:t>
            </a:r>
            <a:endParaRPr lang="ru-RU" sz="13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93B8690-0713-4ACE-B38E-D2813FD92380}"/>
              </a:ext>
            </a:extLst>
          </p:cNvPr>
          <p:cNvSpPr/>
          <p:nvPr/>
        </p:nvSpPr>
        <p:spPr>
          <a:xfrm>
            <a:off x="833314" y="2441878"/>
            <a:ext cx="268816" cy="268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899F743-D711-4E62-B23D-6F46BD2E379F}"/>
              </a:ext>
            </a:extLst>
          </p:cNvPr>
          <p:cNvSpPr/>
          <p:nvPr/>
        </p:nvSpPr>
        <p:spPr>
          <a:xfrm>
            <a:off x="834884" y="3285144"/>
            <a:ext cx="268816" cy="268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DA03834F-7D50-49EF-A06C-7310E50C164E}"/>
              </a:ext>
            </a:extLst>
          </p:cNvPr>
          <p:cNvSpPr/>
          <p:nvPr/>
        </p:nvSpPr>
        <p:spPr>
          <a:xfrm>
            <a:off x="834884" y="4205580"/>
            <a:ext cx="268816" cy="268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D2231A5-F08A-4A2A-87A4-9D5AD7CDD063}"/>
              </a:ext>
            </a:extLst>
          </p:cNvPr>
          <p:cNvSpPr/>
          <p:nvPr/>
        </p:nvSpPr>
        <p:spPr>
          <a:xfrm>
            <a:off x="816680" y="5200949"/>
            <a:ext cx="268816" cy="268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90B194CD-1154-4C5D-BE27-21B40B3FBB6F}"/>
              </a:ext>
            </a:extLst>
          </p:cNvPr>
          <p:cNvSpPr/>
          <p:nvPr/>
        </p:nvSpPr>
        <p:spPr>
          <a:xfrm>
            <a:off x="825143" y="6084100"/>
            <a:ext cx="268816" cy="268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51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8">
            <a:extLst>
              <a:ext uri="{FF2B5EF4-FFF2-40B4-BE49-F238E27FC236}">
                <a16:creationId xmlns:a16="http://schemas.microsoft.com/office/drawing/2014/main" xmlns="" id="{63F857EF-C581-4F3C-AF34-97FC59432164}"/>
              </a:ext>
            </a:extLst>
          </p:cNvPr>
          <p:cNvSpPr/>
          <p:nvPr/>
        </p:nvSpPr>
        <p:spPr>
          <a:xfrm flipH="1">
            <a:off x="0" y="-17462"/>
            <a:ext cx="7121526" cy="6943726"/>
          </a:xfrm>
          <a:custGeom>
            <a:avLst/>
            <a:gdLst>
              <a:gd name="connsiteX0" fmla="*/ 0 w 5869931"/>
              <a:gd name="connsiteY0" fmla="*/ 0 h 6857999"/>
              <a:gd name="connsiteX1" fmla="*/ 5869931 w 5869931"/>
              <a:gd name="connsiteY1" fmla="*/ 0 h 6857999"/>
              <a:gd name="connsiteX2" fmla="*/ 5869931 w 5869931"/>
              <a:gd name="connsiteY2" fmla="*/ 6857999 h 6857999"/>
              <a:gd name="connsiteX3" fmla="*/ 0 w 5869931"/>
              <a:gd name="connsiteY3" fmla="*/ 6857999 h 6857999"/>
              <a:gd name="connsiteX4" fmla="*/ 0 w 5869931"/>
              <a:gd name="connsiteY4" fmla="*/ 0 h 6857999"/>
              <a:gd name="connsiteX0" fmla="*/ 2021305 w 7891236"/>
              <a:gd name="connsiteY0" fmla="*/ 0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2021305 w 7891236"/>
              <a:gd name="connsiteY4" fmla="*/ 0 h 6857999"/>
              <a:gd name="connsiteX0" fmla="*/ 4443663 w 7891236"/>
              <a:gd name="connsiteY0" fmla="*/ 16042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4443663 w 7891236"/>
              <a:gd name="connsiteY4" fmla="*/ 16042 h 6857999"/>
              <a:gd name="connsiteX0" fmla="*/ 5971239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5971239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6841108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57999 h 6857999"/>
              <a:gd name="connsiteX4" fmla="*/ 6841108 w 9418812"/>
              <a:gd name="connsiteY4" fmla="*/ 160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812" h="6857999">
                <a:moveTo>
                  <a:pt x="6841108" y="16042"/>
                </a:moveTo>
                <a:lnTo>
                  <a:pt x="9418812" y="0"/>
                </a:lnTo>
                <a:lnTo>
                  <a:pt x="9418812" y="6857999"/>
                </a:lnTo>
                <a:lnTo>
                  <a:pt x="0" y="6857999"/>
                </a:lnTo>
                <a:lnTo>
                  <a:pt x="6841108" y="16042"/>
                </a:lnTo>
                <a:close/>
              </a:path>
            </a:pathLst>
          </a:custGeom>
          <a:gradFill>
            <a:gsLst>
              <a:gs pos="49000">
                <a:srgbClr val="CCECFF"/>
              </a:gs>
              <a:gs pos="0">
                <a:srgbClr val="00B4F6"/>
              </a:gs>
              <a:gs pos="100000">
                <a:schemeClr val="bg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xmlns="" id="{FFDB9967-CB0D-44E0-96B1-800F0A80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08" y="66273"/>
            <a:ext cx="129709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Мониторинг входа в ИСОУ «Виртуальная школа» через ЕСИА всех пользователей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983099A-DA55-42A2-95CF-A6052561E0A9}"/>
              </a:ext>
            </a:extLst>
          </p:cNvPr>
          <p:cNvCxnSpPr>
            <a:cxnSpLocks/>
          </p:cNvCxnSpPr>
          <p:nvPr/>
        </p:nvCxnSpPr>
        <p:spPr>
          <a:xfrm flipH="1">
            <a:off x="199608" y="580895"/>
            <a:ext cx="855503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6D148181-2892-4CE5-AF6A-991CBB1FE8EA}"/>
              </a:ext>
            </a:extLst>
          </p:cNvPr>
          <p:cNvSpPr/>
          <p:nvPr/>
        </p:nvSpPr>
        <p:spPr>
          <a:xfrm>
            <a:off x="6424857" y="738012"/>
            <a:ext cx="5188045" cy="3742596"/>
          </a:xfrm>
          <a:prstGeom prst="roundRect">
            <a:avLst>
              <a:gd name="adj" fmla="val 9511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B44987-E463-4525-9A77-8F5BC7354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09" y="3194638"/>
            <a:ext cx="581275" cy="5812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0DB7510-06A8-4273-96CD-55B381993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12" y="1441491"/>
            <a:ext cx="892552" cy="8925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5C43DA-6002-4395-80D0-02B03717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93" y="4585272"/>
            <a:ext cx="2461418" cy="2461418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3EB4A30-2BF6-490E-9B27-E36746F25719}"/>
              </a:ext>
            </a:extLst>
          </p:cNvPr>
          <p:cNvSpPr/>
          <p:nvPr/>
        </p:nvSpPr>
        <p:spPr>
          <a:xfrm>
            <a:off x="2045952" y="4751892"/>
            <a:ext cx="8326347" cy="880332"/>
          </a:xfrm>
          <a:prstGeom prst="roundRect">
            <a:avLst>
              <a:gd name="adj" fmla="val 28115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3E55A358-54F5-40B7-B99E-F9F47A1D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07505"/>
              </p:ext>
            </p:extLst>
          </p:nvPr>
        </p:nvGraphicFramePr>
        <p:xfrm>
          <a:off x="6424857" y="802109"/>
          <a:ext cx="5188045" cy="36049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6510">
                  <a:extLst>
                    <a:ext uri="{9D8B030D-6E8A-4147-A177-3AD203B41FA5}">
                      <a16:colId xmlns:a16="http://schemas.microsoft.com/office/drawing/2014/main" xmlns="" val="3974181304"/>
                    </a:ext>
                  </a:extLst>
                </a:gridCol>
                <a:gridCol w="1941535">
                  <a:extLst>
                    <a:ext uri="{9D8B030D-6E8A-4147-A177-3AD203B41FA5}">
                      <a16:colId xmlns:a16="http://schemas.microsoft.com/office/drawing/2014/main" xmlns="" val="4076519702"/>
                    </a:ext>
                  </a:extLst>
                </a:gridCol>
              </a:tblGrid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Вход дети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919111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Должанский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86%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659096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Болховский район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81%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254207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Знаменский район</a:t>
                      </a: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597265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Хотынецкий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78%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715346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Колпнянский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77%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954617"/>
                  </a:ext>
                </a:extLst>
              </a:tr>
              <a:tr h="300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163044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Верховский район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73822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Урицкий район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39%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4504355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Глазуновский район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788541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Ливенский район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796392"/>
                  </a:ext>
                </a:extLst>
              </a:tr>
              <a:tr h="30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Мценский район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590359"/>
                  </a:ext>
                </a:extLst>
              </a:tr>
            </a:tbl>
          </a:graphicData>
        </a:graphic>
      </p:graphicFrame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9AE206BA-5BD6-4C5F-AC95-D3B9543FB870}"/>
              </a:ext>
            </a:extLst>
          </p:cNvPr>
          <p:cNvSpPr/>
          <p:nvPr/>
        </p:nvSpPr>
        <p:spPr>
          <a:xfrm>
            <a:off x="355017" y="802109"/>
            <a:ext cx="5188045" cy="3678499"/>
          </a:xfrm>
          <a:prstGeom prst="roundRect">
            <a:avLst>
              <a:gd name="adj" fmla="val 9511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D2CD8C06-5616-4729-BB8C-DCF91A28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76221"/>
              </p:ext>
            </p:extLst>
          </p:nvPr>
        </p:nvGraphicFramePr>
        <p:xfrm>
          <a:off x="355018" y="906773"/>
          <a:ext cx="5195194" cy="34462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50984">
                  <a:extLst>
                    <a:ext uri="{9D8B030D-6E8A-4147-A177-3AD203B41FA5}">
                      <a16:colId xmlns:a16="http://schemas.microsoft.com/office/drawing/2014/main" xmlns="" val="3974181304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xmlns="" val="4076519702"/>
                    </a:ext>
                  </a:extLst>
                </a:gridCol>
              </a:tblGrid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МОУ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родители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919111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Должанский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65909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Хотынецкий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96%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71534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Шаблыкинский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954617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Колпнянский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3822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Болховский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94%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504355"/>
                  </a:ext>
                </a:extLst>
              </a:tr>
              <a:tr h="27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4777" marR="4477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3981006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Мценский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6788541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Глазуновский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5796392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Дмитровский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59%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590359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Новосильский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59%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2345757"/>
                  </a:ext>
                </a:extLst>
              </a:tr>
              <a:tr h="27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Верховский район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7" marR="44777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4181628"/>
                  </a:ext>
                </a:extLst>
              </a:tr>
            </a:tbl>
          </a:graphicData>
        </a:graphic>
      </p:graphicFrame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4CDA106D-A73A-4F4B-A6F3-3743A2223991}"/>
              </a:ext>
            </a:extLst>
          </p:cNvPr>
          <p:cNvSpPr/>
          <p:nvPr/>
        </p:nvSpPr>
        <p:spPr>
          <a:xfrm>
            <a:off x="2045952" y="5803864"/>
            <a:ext cx="8326347" cy="880332"/>
          </a:xfrm>
          <a:prstGeom prst="roundRect">
            <a:avLst>
              <a:gd name="adj" fmla="val 28115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0490B55-BD21-418D-AE95-461AB8C4D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2545"/>
              </p:ext>
            </p:extLst>
          </p:nvPr>
        </p:nvGraphicFramePr>
        <p:xfrm>
          <a:off x="2209014" y="4822696"/>
          <a:ext cx="7977978" cy="8412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59326">
                  <a:extLst>
                    <a:ext uri="{9D8B030D-6E8A-4147-A177-3AD203B41FA5}">
                      <a16:colId xmlns:a16="http://schemas.microsoft.com/office/drawing/2014/main" xmlns="" val="3152844970"/>
                    </a:ext>
                  </a:extLst>
                </a:gridCol>
                <a:gridCol w="2659326">
                  <a:extLst>
                    <a:ext uri="{9D8B030D-6E8A-4147-A177-3AD203B41FA5}">
                      <a16:colId xmlns:a16="http://schemas.microsoft.com/office/drawing/2014/main" xmlns="" val="2353733814"/>
                    </a:ext>
                  </a:extLst>
                </a:gridCol>
                <a:gridCol w="2659326">
                  <a:extLst>
                    <a:ext uri="{9D8B030D-6E8A-4147-A177-3AD203B41FA5}">
                      <a16:colId xmlns:a16="http://schemas.microsoft.com/office/drawing/2014/main" xmlns="" val="254274286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г. Орёл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родители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Вход дети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4113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Орел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9550205"/>
                  </a:ext>
                </a:extLst>
              </a:tr>
            </a:tbl>
          </a:graphicData>
        </a:graphic>
      </p:graphicFrame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23D2CD35-7875-45EC-8B7F-D0B7CF40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6108"/>
              </p:ext>
            </p:extLst>
          </p:nvPr>
        </p:nvGraphicFramePr>
        <p:xfrm>
          <a:off x="2220136" y="5906113"/>
          <a:ext cx="7977978" cy="701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59326">
                  <a:extLst>
                    <a:ext uri="{9D8B030D-6E8A-4147-A177-3AD203B41FA5}">
                      <a16:colId xmlns:a16="http://schemas.microsoft.com/office/drawing/2014/main" xmlns="" val="3152844970"/>
                    </a:ext>
                  </a:extLst>
                </a:gridCol>
                <a:gridCol w="2659326">
                  <a:extLst>
                    <a:ext uri="{9D8B030D-6E8A-4147-A177-3AD203B41FA5}">
                      <a16:colId xmlns:a16="http://schemas.microsoft.com/office/drawing/2014/main" xmlns="" val="2353733814"/>
                    </a:ext>
                  </a:extLst>
                </a:gridCol>
                <a:gridCol w="2659326">
                  <a:extLst>
                    <a:ext uri="{9D8B030D-6E8A-4147-A177-3AD203B41FA5}">
                      <a16:colId xmlns:a16="http://schemas.microsoft.com/office/drawing/2014/main" xmlns="" val="25427428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Среднее значение 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 региону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9550205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10C900-E401-4E52-9DAD-1342A3510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31" y="5063478"/>
            <a:ext cx="2113020" cy="2113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8">
            <a:extLst>
              <a:ext uri="{FF2B5EF4-FFF2-40B4-BE49-F238E27FC236}">
                <a16:creationId xmlns:a16="http://schemas.microsoft.com/office/drawing/2014/main" xmlns="" id="{F370D8D2-A637-4AD5-8ABA-1A48D6A8773B}"/>
              </a:ext>
            </a:extLst>
          </p:cNvPr>
          <p:cNvSpPr/>
          <p:nvPr/>
        </p:nvSpPr>
        <p:spPr>
          <a:xfrm>
            <a:off x="5067824" y="-46570"/>
            <a:ext cx="7121526" cy="6943726"/>
          </a:xfrm>
          <a:custGeom>
            <a:avLst/>
            <a:gdLst>
              <a:gd name="connsiteX0" fmla="*/ 0 w 5869931"/>
              <a:gd name="connsiteY0" fmla="*/ 0 h 6857999"/>
              <a:gd name="connsiteX1" fmla="*/ 5869931 w 5869931"/>
              <a:gd name="connsiteY1" fmla="*/ 0 h 6857999"/>
              <a:gd name="connsiteX2" fmla="*/ 5869931 w 5869931"/>
              <a:gd name="connsiteY2" fmla="*/ 6857999 h 6857999"/>
              <a:gd name="connsiteX3" fmla="*/ 0 w 5869931"/>
              <a:gd name="connsiteY3" fmla="*/ 6857999 h 6857999"/>
              <a:gd name="connsiteX4" fmla="*/ 0 w 5869931"/>
              <a:gd name="connsiteY4" fmla="*/ 0 h 6857999"/>
              <a:gd name="connsiteX0" fmla="*/ 2021305 w 7891236"/>
              <a:gd name="connsiteY0" fmla="*/ 0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2021305 w 7891236"/>
              <a:gd name="connsiteY4" fmla="*/ 0 h 6857999"/>
              <a:gd name="connsiteX0" fmla="*/ 4443663 w 7891236"/>
              <a:gd name="connsiteY0" fmla="*/ 16042 h 6857999"/>
              <a:gd name="connsiteX1" fmla="*/ 7891236 w 7891236"/>
              <a:gd name="connsiteY1" fmla="*/ 0 h 6857999"/>
              <a:gd name="connsiteX2" fmla="*/ 7891236 w 7891236"/>
              <a:gd name="connsiteY2" fmla="*/ 6857999 h 6857999"/>
              <a:gd name="connsiteX3" fmla="*/ 0 w 7891236"/>
              <a:gd name="connsiteY3" fmla="*/ 6857999 h 6857999"/>
              <a:gd name="connsiteX4" fmla="*/ 4443663 w 7891236"/>
              <a:gd name="connsiteY4" fmla="*/ 16042 h 6857999"/>
              <a:gd name="connsiteX0" fmla="*/ 5971239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5971239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26064 h 6857999"/>
              <a:gd name="connsiteX4" fmla="*/ 6841108 w 9418812"/>
              <a:gd name="connsiteY4" fmla="*/ 16042 h 6857999"/>
              <a:gd name="connsiteX0" fmla="*/ 6841108 w 9418812"/>
              <a:gd name="connsiteY0" fmla="*/ 16042 h 6857999"/>
              <a:gd name="connsiteX1" fmla="*/ 9418812 w 9418812"/>
              <a:gd name="connsiteY1" fmla="*/ 0 h 6857999"/>
              <a:gd name="connsiteX2" fmla="*/ 9418812 w 9418812"/>
              <a:gd name="connsiteY2" fmla="*/ 6857999 h 6857999"/>
              <a:gd name="connsiteX3" fmla="*/ 0 w 9418812"/>
              <a:gd name="connsiteY3" fmla="*/ 6857999 h 6857999"/>
              <a:gd name="connsiteX4" fmla="*/ 6841108 w 9418812"/>
              <a:gd name="connsiteY4" fmla="*/ 160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812" h="6857999">
                <a:moveTo>
                  <a:pt x="6841108" y="16042"/>
                </a:moveTo>
                <a:lnTo>
                  <a:pt x="9418812" y="0"/>
                </a:lnTo>
                <a:lnTo>
                  <a:pt x="9418812" y="6857999"/>
                </a:lnTo>
                <a:lnTo>
                  <a:pt x="0" y="6857999"/>
                </a:lnTo>
                <a:lnTo>
                  <a:pt x="6841108" y="16042"/>
                </a:lnTo>
                <a:close/>
              </a:path>
            </a:pathLst>
          </a:custGeom>
          <a:gradFill>
            <a:gsLst>
              <a:gs pos="49000">
                <a:srgbClr val="CCECFF"/>
              </a:gs>
              <a:gs pos="0">
                <a:srgbClr val="00B4F6"/>
              </a:gs>
              <a:gs pos="100000">
                <a:schemeClr val="bg1"/>
              </a:gs>
            </a:gsLst>
            <a:lin ang="12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" name="Рисунок 17">
            <a:extLst>
              <a:ext uri="{FF2B5EF4-FFF2-40B4-BE49-F238E27FC236}">
                <a16:creationId xmlns:a16="http://schemas.microsoft.com/office/drawing/2014/main" xmlns="" id="{191A3F8F-393A-401F-81E7-3B891784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flipH="1">
            <a:off x="-1331290" y="-679606"/>
            <a:ext cx="4926889" cy="77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xmlns="" id="{2B45ADBC-C7FA-4262-AD90-105A5B30B09B}"/>
              </a:ext>
            </a:extLst>
          </p:cNvPr>
          <p:cNvSpPr/>
          <p:nvPr/>
        </p:nvSpPr>
        <p:spPr>
          <a:xfrm>
            <a:off x="-1524806" y="5575087"/>
            <a:ext cx="3948652" cy="3109039"/>
          </a:xfrm>
          <a:prstGeom prst="flowChartConnector">
            <a:avLst/>
          </a:prstGeom>
          <a:gradFill>
            <a:gsLst>
              <a:gs pos="100000">
                <a:srgbClr val="00FFCC">
                  <a:alpha val="10000"/>
                </a:srgbClr>
              </a:gs>
              <a:gs pos="0">
                <a:srgbClr val="0070C0">
                  <a:alpha val="5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957E885A-C864-4C03-A707-410629DCBEE3}"/>
              </a:ext>
            </a:extLst>
          </p:cNvPr>
          <p:cNvSpPr/>
          <p:nvPr/>
        </p:nvSpPr>
        <p:spPr>
          <a:xfrm rot="10800000">
            <a:off x="449520" y="5068191"/>
            <a:ext cx="298173" cy="1013792"/>
          </a:xfrm>
          <a:prstGeom prst="roundRect">
            <a:avLst>
              <a:gd name="adj" fmla="val 50000"/>
            </a:avLst>
          </a:prstGeom>
          <a:gradFill>
            <a:gsLst>
              <a:gs pos="41000">
                <a:srgbClr val="008EC3"/>
              </a:gs>
              <a:gs pos="0">
                <a:srgbClr val="0070C0"/>
              </a:gs>
              <a:gs pos="100000">
                <a:srgbClr val="00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1B0C7FB-06E2-41EB-B2E5-DC1B77BE8197}"/>
              </a:ext>
            </a:extLst>
          </p:cNvPr>
          <p:cNvCxnSpPr/>
          <p:nvPr/>
        </p:nvCxnSpPr>
        <p:spPr>
          <a:xfrm>
            <a:off x="10734458" y="0"/>
            <a:ext cx="0" cy="6858000"/>
          </a:xfrm>
          <a:prstGeom prst="line">
            <a:avLst/>
          </a:prstGeom>
          <a:ln w="28575">
            <a:gradFill>
              <a:gsLst>
                <a:gs pos="49000">
                  <a:srgbClr val="2B0694"/>
                </a:gs>
                <a:gs pos="100000">
                  <a:srgbClr val="199CFF">
                    <a:alpha val="6000"/>
                  </a:srgb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514CC24D-D593-4587-BB13-571E8F7F0504}"/>
              </a:ext>
            </a:extLst>
          </p:cNvPr>
          <p:cNvSpPr/>
          <p:nvPr/>
        </p:nvSpPr>
        <p:spPr>
          <a:xfrm>
            <a:off x="747693" y="2488280"/>
            <a:ext cx="4926889" cy="2385836"/>
          </a:xfrm>
          <a:prstGeom prst="roundRect">
            <a:avLst>
              <a:gd name="adj" fmla="val 13558"/>
            </a:avLst>
          </a:prstGeom>
          <a:solidFill>
            <a:srgbClr val="0070C0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Google Shape;470;p15">
            <a:extLst>
              <a:ext uri="{FF2B5EF4-FFF2-40B4-BE49-F238E27FC236}">
                <a16:creationId xmlns:a16="http://schemas.microsoft.com/office/drawing/2014/main" xmlns="" id="{2A66F3E9-B545-4624-AD79-6DD816F8DC5A}"/>
              </a:ext>
            </a:extLst>
          </p:cNvPr>
          <p:cNvSpPr/>
          <p:nvPr/>
        </p:nvSpPr>
        <p:spPr>
          <a:xfrm>
            <a:off x="418757" y="147504"/>
            <a:ext cx="9544711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000000"/>
              </a:buClr>
              <a:buSzPts val="5000"/>
            </a:pP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В приказ Министерства просвещения Российской Федерации </a:t>
            </a:r>
            <a:b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</a:b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от 30 августа 2022 г. № 784, утвержденный приказом Министерства просвещения Российской Федерации от 2 сентября 2020 г. № 458,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внесены изменения в части проведения организованного приема детей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в первый класс с 1 марта 2023 года</a:t>
            </a:r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xmlns="" id="{01F528E1-6202-4D82-8818-6B6B2BE0C8F1}"/>
              </a:ext>
            </a:extLst>
          </p:cNvPr>
          <p:cNvSpPr/>
          <p:nvPr/>
        </p:nvSpPr>
        <p:spPr>
          <a:xfrm>
            <a:off x="10299753" y="2510868"/>
            <a:ext cx="869410" cy="869410"/>
          </a:xfrm>
          <a:prstGeom prst="flowChartConnector">
            <a:avLst/>
          </a:prstGeom>
          <a:solidFill>
            <a:srgbClr val="2B0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xmlns="" id="{10A94C74-5355-4727-A853-E181323EC7AE}"/>
              </a:ext>
            </a:extLst>
          </p:cNvPr>
          <p:cNvSpPr/>
          <p:nvPr/>
        </p:nvSpPr>
        <p:spPr>
          <a:xfrm>
            <a:off x="10299753" y="4955476"/>
            <a:ext cx="869410" cy="869410"/>
          </a:xfrm>
          <a:prstGeom prst="flowChartConnector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xmlns="" id="{55870216-FFE8-4146-9080-F5B9DD44A0D2}"/>
              </a:ext>
            </a:extLst>
          </p:cNvPr>
          <p:cNvSpPr/>
          <p:nvPr/>
        </p:nvSpPr>
        <p:spPr>
          <a:xfrm>
            <a:off x="5944996" y="3425293"/>
            <a:ext cx="383838" cy="383838"/>
          </a:xfrm>
          <a:prstGeom prst="flowChartConnector">
            <a:avLst/>
          </a:prstGeom>
          <a:gradFill>
            <a:gsLst>
              <a:gs pos="0">
                <a:srgbClr val="00FFCC"/>
              </a:gs>
              <a:gs pos="31000">
                <a:srgbClr val="00D2C8"/>
              </a:gs>
              <a:gs pos="70000">
                <a:srgbClr val="0070C0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C48F7A0-8730-4833-AD53-D30E22E96D3E}"/>
              </a:ext>
            </a:extLst>
          </p:cNvPr>
          <p:cNvCxnSpPr>
            <a:cxnSpLocks/>
          </p:cNvCxnSpPr>
          <p:nvPr/>
        </p:nvCxnSpPr>
        <p:spPr>
          <a:xfrm flipH="1">
            <a:off x="449520" y="1983053"/>
            <a:ext cx="855503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D8F24B0-C821-4EB5-9420-FA3CDFE82C00}"/>
              </a:ext>
            </a:extLst>
          </p:cNvPr>
          <p:cNvSpPr txBox="1"/>
          <p:nvPr/>
        </p:nvSpPr>
        <p:spPr>
          <a:xfrm>
            <a:off x="902624" y="2672755"/>
            <a:ext cx="482494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Приоритетными способами подачи заявлений являются:</a:t>
            </a:r>
            <a:br>
              <a:rPr lang="ru-RU" sz="1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ЕПГУ</a:t>
            </a:r>
            <a:b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ИСОУ «Виртуальная школа»</a:t>
            </a:r>
            <a:endParaRPr lang="ru-RU" sz="1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A4BCD4-326D-42F0-ABE9-048E35820EB8}"/>
              </a:ext>
            </a:extLst>
          </p:cNvPr>
          <p:cNvSpPr txBox="1"/>
          <p:nvPr/>
        </p:nvSpPr>
        <p:spPr>
          <a:xfrm>
            <a:off x="6720011" y="2352271"/>
            <a:ext cx="3736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Информация о результатах </a:t>
            </a:r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рассмотрения заявления </a:t>
            </a:r>
          </a:p>
          <a:p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 приеме на обучение направляется на указанный в электронный адрес и в личный кабинет ЕПГУ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C235B09-CEA9-4EFA-8B19-1D8487EEF68C}"/>
              </a:ext>
            </a:extLst>
          </p:cNvPr>
          <p:cNvSpPr txBox="1"/>
          <p:nvPr/>
        </p:nvSpPr>
        <p:spPr>
          <a:xfrm>
            <a:off x="6703387" y="4989654"/>
            <a:ext cx="38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Уведомление о факте приема заявления </a:t>
            </a:r>
            <a:r>
              <a:rPr lang="ru-RU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направляется в личный кабинет на ЕПГУ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393074-D4D8-4B5C-8281-2E6B5F2B0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62" y="5068190"/>
            <a:ext cx="645378" cy="645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B2B3373-C797-4969-8672-9FD4D6C93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62" y="2538717"/>
            <a:ext cx="686154" cy="686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35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FF8ADD2-7737-48DC-BA9C-8E91934DDFCC}"/>
              </a:ext>
            </a:extLst>
          </p:cNvPr>
          <p:cNvSpPr/>
          <p:nvPr/>
        </p:nvSpPr>
        <p:spPr>
          <a:xfrm>
            <a:off x="0" y="4033838"/>
            <a:ext cx="12192000" cy="2824162"/>
          </a:xfrm>
          <a:prstGeom prst="rect">
            <a:avLst/>
          </a:prstGeom>
          <a:gradFill flip="none" rotWithShape="1">
            <a:gsLst>
              <a:gs pos="100000">
                <a:srgbClr val="00359E"/>
              </a:gs>
              <a:gs pos="0">
                <a:srgbClr val="1570BE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776B06A3-544D-4F16-9D42-FC84EBC19033}"/>
              </a:ext>
            </a:extLst>
          </p:cNvPr>
          <p:cNvSpPr/>
          <p:nvPr/>
        </p:nvSpPr>
        <p:spPr>
          <a:xfrm>
            <a:off x="151522" y="802430"/>
            <a:ext cx="6549529" cy="2821742"/>
          </a:xfrm>
          <a:prstGeom prst="roundRect">
            <a:avLst>
              <a:gd name="adj" fmla="val 6795"/>
            </a:avLst>
          </a:prstGeom>
          <a:solidFill>
            <a:srgbClr val="CCECFF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342" name="TextBox 20">
            <a:extLst>
              <a:ext uri="{FF2B5EF4-FFF2-40B4-BE49-F238E27FC236}">
                <a16:creationId xmlns:a16="http://schemas.microsoft.com/office/drawing/2014/main" xmlns="" id="{C083C846-3C5F-4391-BFA0-141FF1B4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22" y="40151"/>
            <a:ext cx="11926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Пример заполнения информации о задании в электронной форме для обучающихся </a:t>
            </a:r>
            <a:br>
              <a:rPr lang="ru-RU" altLang="ru-RU" sz="1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altLang="ru-RU" sz="1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при ручном вводе данных в разделе «Содержание календарно-тематического планирования»</a:t>
            </a:r>
          </a:p>
        </p:txBody>
      </p:sp>
      <p:pic>
        <p:nvPicPr>
          <p:cNvPr id="14347" name="Рисунок 13">
            <a:extLst>
              <a:ext uri="{FF2B5EF4-FFF2-40B4-BE49-F238E27FC236}">
                <a16:creationId xmlns:a16="http://schemas.microsoft.com/office/drawing/2014/main" xmlns="" id="{68413D7A-329C-479A-B51F-5FEB711F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791" y="-1330277"/>
            <a:ext cx="5953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46A33CB-E1F5-4BFD-AA1C-1DF4A1EBED11}"/>
              </a:ext>
            </a:extLst>
          </p:cNvPr>
          <p:cNvSpPr/>
          <p:nvPr/>
        </p:nvSpPr>
        <p:spPr>
          <a:xfrm>
            <a:off x="151522" y="3740119"/>
            <a:ext cx="6549529" cy="2942699"/>
          </a:xfrm>
          <a:prstGeom prst="roundRect">
            <a:avLst>
              <a:gd name="adj" fmla="val 6795"/>
            </a:avLst>
          </a:prstGeom>
          <a:solidFill>
            <a:srgbClr val="CCECFF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6E516ED-839E-4C38-A355-FECEE09800C4}"/>
              </a:ext>
            </a:extLst>
          </p:cNvPr>
          <p:cNvCxnSpPr>
            <a:cxnSpLocks/>
          </p:cNvCxnSpPr>
          <p:nvPr/>
        </p:nvCxnSpPr>
        <p:spPr>
          <a:xfrm flipH="1">
            <a:off x="197826" y="713346"/>
            <a:ext cx="855503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CF5446E1-C6AF-4FEC-B1E8-C7D0BECFEDBE}"/>
              </a:ext>
            </a:extLst>
          </p:cNvPr>
          <p:cNvSpPr/>
          <p:nvPr/>
        </p:nvSpPr>
        <p:spPr>
          <a:xfrm>
            <a:off x="6852573" y="837588"/>
            <a:ext cx="5225695" cy="5812601"/>
          </a:xfrm>
          <a:prstGeom prst="roundRect">
            <a:avLst>
              <a:gd name="adj" fmla="val 2984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CF4EC1B-1358-4F8A-AF32-78766F79A4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" y="867685"/>
            <a:ext cx="6320960" cy="2821741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E9DB7BA-6FC6-4AEE-9AB2-3B4E872036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" y="3772745"/>
            <a:ext cx="6157187" cy="2877445"/>
          </a:xfrm>
          <a:prstGeom prst="rect">
            <a:avLst/>
          </a:prstGeom>
          <a:noFill/>
        </p:spPr>
      </p:pic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3B2C138C-52DE-4391-ACC0-909D037D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48536"/>
              </p:ext>
            </p:extLst>
          </p:nvPr>
        </p:nvGraphicFramePr>
        <p:xfrm>
          <a:off x="6852573" y="920280"/>
          <a:ext cx="5225696" cy="5702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420">
                  <a:extLst>
                    <a:ext uri="{9D8B030D-6E8A-4147-A177-3AD203B41FA5}">
                      <a16:colId xmlns:a16="http://schemas.microsoft.com/office/drawing/2014/main" xmlns="" val="4099551629"/>
                    </a:ext>
                  </a:extLst>
                </a:gridCol>
                <a:gridCol w="1184386">
                  <a:extLst>
                    <a:ext uri="{9D8B030D-6E8A-4147-A177-3AD203B41FA5}">
                      <a16:colId xmlns:a16="http://schemas.microsoft.com/office/drawing/2014/main" xmlns="" val="4162124263"/>
                    </a:ext>
                  </a:extLst>
                </a:gridCol>
                <a:gridCol w="634621">
                  <a:extLst>
                    <a:ext uri="{9D8B030D-6E8A-4147-A177-3AD203B41FA5}">
                      <a16:colId xmlns:a16="http://schemas.microsoft.com/office/drawing/2014/main" xmlns="" val="885835126"/>
                    </a:ext>
                  </a:extLst>
                </a:gridCol>
                <a:gridCol w="648269">
                  <a:extLst>
                    <a:ext uri="{9D8B030D-6E8A-4147-A177-3AD203B41FA5}">
                      <a16:colId xmlns:a16="http://schemas.microsoft.com/office/drawing/2014/main" xmlns="" val="3207218609"/>
                    </a:ext>
                  </a:extLst>
                </a:gridCol>
              </a:tblGrid>
              <a:tr h="479956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Результаты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2558765"/>
                  </a:ext>
                </a:extLst>
              </a:tr>
              <a:tr h="387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Фактические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Целевые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6420268"/>
                  </a:ext>
                </a:extLst>
              </a:tr>
              <a:tr h="387529">
                <a:tc vMerge="1">
                  <a:txBody>
                    <a:bodyPr/>
                    <a:lstStyle/>
                    <a:p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741462"/>
                  </a:ext>
                </a:extLst>
              </a:tr>
              <a:tr h="1551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педагогических работников, получивших возможность использования верифицированного цифрового образовательного контента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 цифровых образовательных сервисов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8738204"/>
                  </a:ext>
                </a:extLst>
              </a:tr>
              <a:tr h="15518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обучающихся, имеющих возможность бесплатного доступа к верифицированному образовательному контенту </a:t>
                      </a:r>
                    </a:p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 цифровым образовательным сервисам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256193"/>
                  </a:ext>
                </a:extLst>
              </a:tr>
              <a:tr h="134387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b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1352024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" y="1683407"/>
            <a:ext cx="12191999" cy="51745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0" name="Рисунок 17">
            <a:extLst>
              <a:ext uri="{FF2B5EF4-FFF2-40B4-BE49-F238E27FC236}">
                <a16:creationId xmlns:a16="http://schemas.microsoft.com/office/drawing/2014/main" xmlns="" id="{56105603-9637-44D5-B5AC-1F9FB603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flipH="1">
            <a:off x="-1331290" y="-679606"/>
            <a:ext cx="4926889" cy="77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E493D8-DA00-47E3-BD50-70C3CE064210}"/>
              </a:ext>
            </a:extLst>
          </p:cNvPr>
          <p:cNvSpPr txBox="1"/>
          <p:nvPr/>
        </p:nvSpPr>
        <p:spPr>
          <a:xfrm>
            <a:off x="158694" y="24361"/>
            <a:ext cx="559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Цифровое портфолио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4E86FB3-15F6-48AC-93B1-D5767BB89A49}"/>
              </a:ext>
            </a:extLst>
          </p:cNvPr>
          <p:cNvCxnSpPr>
            <a:cxnSpLocks/>
          </p:cNvCxnSpPr>
          <p:nvPr/>
        </p:nvCxnSpPr>
        <p:spPr>
          <a:xfrm flipH="1">
            <a:off x="182672" y="660404"/>
            <a:ext cx="40502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508302" y="3347683"/>
            <a:ext cx="2432370" cy="2432370"/>
            <a:chOff x="5640602" y="2525549"/>
            <a:chExt cx="2432370" cy="2432370"/>
          </a:xfrm>
        </p:grpSpPr>
        <p:sp>
          <p:nvSpPr>
            <p:cNvPr id="20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5640602" y="2525549"/>
              <a:ext cx="2432370" cy="2432370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76" name="Picture 4" descr="ИСОУ Виртуальная школа – Programme op Google Play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6" t="22211" r="31166" b="22211"/>
            <a:stretch/>
          </p:blipFill>
          <p:spPr bwMode="auto">
            <a:xfrm>
              <a:off x="5751137" y="2771333"/>
              <a:ext cx="2299886" cy="159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448620" y="3526038"/>
            <a:ext cx="2095662" cy="1693001"/>
            <a:chOff x="2175375" y="3021096"/>
            <a:chExt cx="2173226" cy="1755662"/>
          </a:xfrm>
        </p:grpSpPr>
        <p:sp>
          <p:nvSpPr>
            <p:cNvPr id="24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2393129" y="302109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75375" y="3633983"/>
              <a:ext cx="2173226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Индивидуальные учебные</a:t>
              </a:r>
              <a:r>
                <a:rPr lang="en-US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/>
              </a:r>
              <a:br>
                <a:rPr lang="en-US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планы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487423" y="1906597"/>
            <a:ext cx="2173226" cy="1755662"/>
            <a:chOff x="802390" y="1865479"/>
            <a:chExt cx="2173226" cy="1755662"/>
          </a:xfrm>
        </p:grpSpPr>
        <p:sp>
          <p:nvSpPr>
            <p:cNvPr id="44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985750" y="1865479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02390" y="2473033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Характеристики учеников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694095" y="5234330"/>
            <a:ext cx="1655600" cy="1337493"/>
            <a:chOff x="1186241" y="1515516"/>
            <a:chExt cx="2173226" cy="1755662"/>
          </a:xfrm>
        </p:grpSpPr>
        <p:sp>
          <p:nvSpPr>
            <p:cNvPr id="56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86241" y="2097339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Кружки</a:t>
              </a:r>
              <a:b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 секции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846914" y="1906596"/>
            <a:ext cx="2173226" cy="1755662"/>
            <a:chOff x="1179634" y="1515516"/>
            <a:chExt cx="2173226" cy="1755662"/>
          </a:xfrm>
        </p:grpSpPr>
        <p:sp>
          <p:nvSpPr>
            <p:cNvPr id="59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179634" y="2123071"/>
              <a:ext cx="217322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Индивидуальные рекомендации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882515" y="5156088"/>
            <a:ext cx="1737318" cy="1403509"/>
            <a:chOff x="1197093" y="1515516"/>
            <a:chExt cx="2173226" cy="1755662"/>
          </a:xfrm>
        </p:grpSpPr>
        <p:sp>
          <p:nvSpPr>
            <p:cNvPr id="62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FE3DA632-9193-4797-9401-3C4C7FE9CF0B}"/>
                </a:ext>
              </a:extLst>
            </p:cNvPr>
            <p:cNvSpPr/>
            <p:nvPr/>
          </p:nvSpPr>
          <p:spPr>
            <a:xfrm rot="18900000">
              <a:off x="1396903" y="1515516"/>
              <a:ext cx="1755662" cy="1755662"/>
            </a:xfrm>
            <a:prstGeom prst="roundRect">
              <a:avLst>
                <a:gd name="adj" fmla="val 26591"/>
              </a:avLst>
            </a:prstGeom>
            <a:solidFill>
              <a:schemeClr val="bg1"/>
            </a:solidFill>
            <a:ln w="127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197093" y="2097314"/>
              <a:ext cx="2173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Рейтинг</a:t>
              </a:r>
              <a:b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</a:br>
              <a:r>
                <a:rPr lang="ru-RU" sz="1600" b="1" dirty="0">
                  <a:solidFill>
                    <a:srgbClr val="0B6ABB"/>
                  </a:solidFill>
                  <a:latin typeface="Century Gothic" panose="020B0502020202020204" pitchFamily="34" charset="0"/>
                </a:rPr>
                <a:t>учеников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8702" y="3812507"/>
            <a:ext cx="4284994" cy="4284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870" y="1600207"/>
            <a:ext cx="5666850" cy="566685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3335652-29A3-4D3D-B9EE-110D3EFF0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50974"/>
              </p:ext>
            </p:extLst>
          </p:nvPr>
        </p:nvGraphicFramePr>
        <p:xfrm>
          <a:off x="158692" y="714706"/>
          <a:ext cx="12032497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355">
                  <a:extLst>
                    <a:ext uri="{9D8B030D-6E8A-4147-A177-3AD203B41FA5}">
                      <a16:colId xmlns:a16="http://schemas.microsoft.com/office/drawing/2014/main" xmlns="" val="392487361"/>
                    </a:ext>
                  </a:extLst>
                </a:gridCol>
                <a:gridCol w="10286142">
                  <a:extLst>
                    <a:ext uri="{9D8B030D-6E8A-4147-A177-3AD203B41FA5}">
                      <a16:colId xmlns:a16="http://schemas.microsoft.com/office/drawing/2014/main" xmlns="" val="2117588716"/>
                    </a:ext>
                  </a:extLst>
                </a:gridCol>
              </a:tblGrid>
              <a:tr h="74138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57</a:t>
                      </a:r>
                      <a:r>
                        <a:rPr lang="ru-RU" sz="3200" b="1" dirty="0">
                          <a:solidFill>
                            <a:srgbClr val="00B4F6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доля обучающихся, имеющих цифровое портфолио, в котором отражены рекомендации по повышению качества обучения и формированию </a:t>
                      </a:r>
                      <a:b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индивидуальных траекторий развития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13221"/>
                  </a:ext>
                </a:extLst>
              </a:tr>
            </a:tbl>
          </a:graphicData>
        </a:graphic>
      </p:graphicFrame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2BD0D60-312C-434D-B8AF-83D5818A5965}"/>
              </a:ext>
            </a:extLst>
          </p:cNvPr>
          <p:cNvSpPr/>
          <p:nvPr/>
        </p:nvSpPr>
        <p:spPr>
          <a:xfrm rot="18900000">
            <a:off x="2108276" y="1855446"/>
            <a:ext cx="1055220" cy="1055220"/>
          </a:xfrm>
          <a:prstGeom prst="roundRect">
            <a:avLst>
              <a:gd name="adj" fmla="val 26591"/>
            </a:avLst>
          </a:prstGeom>
          <a:solidFill>
            <a:schemeClr val="bg1">
              <a:alpha val="6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45B89B63-DBF9-485F-A986-7EA4F76DC3F9}"/>
              </a:ext>
            </a:extLst>
          </p:cNvPr>
          <p:cNvSpPr/>
          <p:nvPr/>
        </p:nvSpPr>
        <p:spPr>
          <a:xfrm rot="10800000">
            <a:off x="9921066" y="1461636"/>
            <a:ext cx="298173" cy="1013792"/>
          </a:xfrm>
          <a:prstGeom prst="roundRect">
            <a:avLst>
              <a:gd name="adj" fmla="val 50000"/>
            </a:avLst>
          </a:prstGeom>
          <a:gradFill>
            <a:gsLst>
              <a:gs pos="41000">
                <a:srgbClr val="008EC3"/>
              </a:gs>
              <a:gs pos="0">
                <a:srgbClr val="0070C0"/>
              </a:gs>
              <a:gs pos="100000">
                <a:srgbClr val="00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17">
            <a:extLst>
              <a:ext uri="{FF2B5EF4-FFF2-40B4-BE49-F238E27FC236}">
                <a16:creationId xmlns:a16="http://schemas.microsoft.com/office/drawing/2014/main" xmlns="" id="{0E66DCFE-5F95-4016-BA2A-E4741F92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59851" r="10197" b="-409"/>
          <a:stretch>
            <a:fillRect/>
          </a:stretch>
        </p:blipFill>
        <p:spPr bwMode="auto">
          <a:xfrm rot="7428625" flipH="1">
            <a:off x="6993062" y="-3793363"/>
            <a:ext cx="4207818" cy="731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5E092EE-B9A0-47D9-918F-F6CC0DE81560}"/>
              </a:ext>
            </a:extLst>
          </p:cNvPr>
          <p:cNvSpPr/>
          <p:nvPr/>
        </p:nvSpPr>
        <p:spPr>
          <a:xfrm rot="18900000">
            <a:off x="1146390" y="2903397"/>
            <a:ext cx="613475" cy="613475"/>
          </a:xfrm>
          <a:prstGeom prst="roundRect">
            <a:avLst>
              <a:gd name="adj" fmla="val 26591"/>
            </a:avLst>
          </a:prstGeom>
          <a:solidFill>
            <a:schemeClr val="bg1">
              <a:alpha val="6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1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E76E2F4-6DA7-4F33-9B07-FBDAC1C6768E}"/>
              </a:ext>
            </a:extLst>
          </p:cNvPr>
          <p:cNvSpPr/>
          <p:nvPr/>
        </p:nvSpPr>
        <p:spPr>
          <a:xfrm>
            <a:off x="0" y="5046148"/>
            <a:ext cx="12192000" cy="181185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9BE93EA2-8786-4B32-B563-57C0724DD6AC}"/>
              </a:ext>
            </a:extLst>
          </p:cNvPr>
          <p:cNvSpPr/>
          <p:nvPr/>
        </p:nvSpPr>
        <p:spPr>
          <a:xfrm flipV="1">
            <a:off x="9555525" y="2082079"/>
            <a:ext cx="1286296" cy="3793286"/>
          </a:xfrm>
          <a:prstGeom prst="downArrow">
            <a:avLst/>
          </a:prstGeom>
          <a:gradFill>
            <a:gsLst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Рисунок 27">
            <a:extLst>
              <a:ext uri="{FF2B5EF4-FFF2-40B4-BE49-F238E27FC236}">
                <a16:creationId xmlns:a16="http://schemas.microsoft.com/office/drawing/2014/main" xmlns="" id="{B3CAC6CA-BB48-4E8A-8E06-E33C3341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46974" r="59851" b="10197"/>
          <a:stretch>
            <a:fillRect/>
          </a:stretch>
        </p:blipFill>
        <p:spPr bwMode="auto">
          <a:xfrm rot="18226761" flipH="1">
            <a:off x="8187868" y="5162609"/>
            <a:ext cx="7426177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0F92C972-4A02-4B3C-B96C-4C0B0FCE17C4}"/>
              </a:ext>
            </a:extLst>
          </p:cNvPr>
          <p:cNvSpPr/>
          <p:nvPr/>
        </p:nvSpPr>
        <p:spPr>
          <a:xfrm>
            <a:off x="10170" y="1088050"/>
            <a:ext cx="11734800" cy="82783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5" name="Прямоугольник 1">
            <a:extLst>
              <a:ext uri="{FF2B5EF4-FFF2-40B4-BE49-F238E27FC236}">
                <a16:creationId xmlns:a16="http://schemas.microsoft.com/office/drawing/2014/main" xmlns="" id="{72DAE62A-478C-4306-AE47-8BE70DC8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7061"/>
            <a:ext cx="1173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570BE"/>
                </a:solidFill>
                <a:latin typeface="Century Gothic" panose="020B0502020202020204" pitchFamily="34" charset="0"/>
              </a:rPr>
              <a:t>Созданный модуль «Оценка качества образования» в Виртуальной школе позволяет учитывать результаты региональных мониторингов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C290C0A-4CD8-4781-BC9F-6BF3A496A252}"/>
              </a:ext>
            </a:extLst>
          </p:cNvPr>
          <p:cNvCxnSpPr>
            <a:cxnSpLocks/>
          </p:cNvCxnSpPr>
          <p:nvPr/>
        </p:nvCxnSpPr>
        <p:spPr>
          <a:xfrm flipH="1">
            <a:off x="228600" y="984250"/>
            <a:ext cx="855503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C85D793-1259-4BEF-A8BE-509EA42DE916}"/>
              </a:ext>
            </a:extLst>
          </p:cNvPr>
          <p:cNvSpPr/>
          <p:nvPr/>
        </p:nvSpPr>
        <p:spPr>
          <a:xfrm>
            <a:off x="144026" y="2086935"/>
            <a:ext cx="11915908" cy="4516272"/>
          </a:xfrm>
          <a:prstGeom prst="roundRect">
            <a:avLst>
              <a:gd name="adj" fmla="val 5544"/>
            </a:avLst>
          </a:prstGeom>
          <a:solidFill>
            <a:schemeClr val="bg1"/>
          </a:solidFill>
          <a:ln>
            <a:noFill/>
          </a:ln>
          <a:effectLst>
            <a:outerShdw blurRad="355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68862E9D-E105-4768-B26B-E5D8B010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2"/>
          <a:stretch>
            <a:fillRect/>
          </a:stretch>
        </p:blipFill>
        <p:spPr bwMode="auto">
          <a:xfrm>
            <a:off x="7533315" y="2262762"/>
            <a:ext cx="4287529" cy="4164618"/>
          </a:xfrm>
          <a:prstGeom prst="roundRect">
            <a:avLst>
              <a:gd name="adj" fmla="val 47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8">
            <a:extLst>
              <a:ext uri="{FF2B5EF4-FFF2-40B4-BE49-F238E27FC236}">
                <a16:creationId xmlns:a16="http://schemas.microsoft.com/office/drawing/2014/main" xmlns="" id="{3916F249-DEC7-4D3D-8088-B3788DFE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46974" r="69922" b="10197"/>
          <a:stretch>
            <a:fillRect/>
          </a:stretch>
        </p:blipFill>
        <p:spPr bwMode="auto">
          <a:xfrm rot="20958681">
            <a:off x="-199737" y="4135853"/>
            <a:ext cx="7780195" cy="55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45AE951-49B4-4C52-8C5A-6C2C6030BE27}"/>
              </a:ext>
            </a:extLst>
          </p:cNvPr>
          <p:cNvSpPr txBox="1"/>
          <p:nvPr/>
        </p:nvSpPr>
        <p:spPr>
          <a:xfrm>
            <a:off x="102734" y="1173326"/>
            <a:ext cx="11270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Модуль позволяет проследить, какое содержание учебной программы недостаточно осваивается каждым учеником 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классом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18CEDB-0069-406C-87E7-5B5208D56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59" y="2262762"/>
            <a:ext cx="3857143" cy="2514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B911B73-6889-4D0E-AED9-D64C1D7BE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6" y="2258055"/>
            <a:ext cx="3114286" cy="25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E76E2F4-6DA7-4F33-9B07-FBDAC1C6768E}"/>
              </a:ext>
            </a:extLst>
          </p:cNvPr>
          <p:cNvSpPr/>
          <p:nvPr/>
        </p:nvSpPr>
        <p:spPr>
          <a:xfrm>
            <a:off x="0" y="4314108"/>
            <a:ext cx="12192000" cy="254389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Рисунок 27">
            <a:extLst>
              <a:ext uri="{FF2B5EF4-FFF2-40B4-BE49-F238E27FC236}">
                <a16:creationId xmlns:a16="http://schemas.microsoft.com/office/drawing/2014/main" xmlns="" id="{B3CAC6CA-BB48-4E8A-8E06-E33C3341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46974" r="59851" b="10197"/>
          <a:stretch>
            <a:fillRect/>
          </a:stretch>
        </p:blipFill>
        <p:spPr bwMode="auto">
          <a:xfrm rot="18226761" flipH="1">
            <a:off x="7434257" y="1627746"/>
            <a:ext cx="8267984" cy="459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8">
            <a:extLst>
              <a:ext uri="{FF2B5EF4-FFF2-40B4-BE49-F238E27FC236}">
                <a16:creationId xmlns:a16="http://schemas.microsoft.com/office/drawing/2014/main" xmlns="" id="{3916F249-DEC7-4D3D-8088-B3788DFE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46974" r="69922" b="10197"/>
          <a:stretch>
            <a:fillRect/>
          </a:stretch>
        </p:blipFill>
        <p:spPr bwMode="auto">
          <a:xfrm rot="880452">
            <a:off x="-1728287" y="2470827"/>
            <a:ext cx="7780195" cy="55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CF4413-B03E-494E-B5E5-8988E1BCD570}"/>
              </a:ext>
            </a:extLst>
          </p:cNvPr>
          <p:cNvSpPr txBox="1"/>
          <p:nvPr/>
        </p:nvSpPr>
        <p:spPr>
          <a:xfrm>
            <a:off x="2417928" y="1712896"/>
            <a:ext cx="735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712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1000">
              <a:srgbClr val="00359E"/>
            </a:gs>
            <a:gs pos="11000">
              <a:srgbClr val="105792"/>
            </a:gs>
            <a:gs pos="11000">
              <a:srgbClr val="0070C0"/>
            </a:gs>
            <a:gs pos="0">
              <a:srgbClr val="00B0F0"/>
            </a:gs>
            <a:gs pos="59000">
              <a:srgbClr val="0B53AE"/>
            </a:gs>
            <a:gs pos="59000">
              <a:srgbClr val="1570BE"/>
            </a:gs>
            <a:gs pos="31000">
              <a:schemeClr val="accent5">
                <a:lumMod val="100000"/>
              </a:schemeClr>
            </a:gs>
          </a:gsLst>
          <a:lin ang="10800000" scaled="0"/>
          <a:tileRect/>
        </a:gradFill>
        <a:ln>
          <a:noFill/>
        </a:ln>
        <a:effectLst>
          <a:outerShdw blurRad="2032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505</Words>
  <Application>Microsoft Office PowerPoint</Application>
  <PresentationFormat>Произвольный</PresentationFormat>
  <Paragraphs>113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user</cp:lastModifiedBy>
  <cp:revision>228</cp:revision>
  <dcterms:created xsi:type="dcterms:W3CDTF">2022-08-01T05:59:40Z</dcterms:created>
  <dcterms:modified xsi:type="dcterms:W3CDTF">2023-01-17T06:21:20Z</dcterms:modified>
</cp:coreProperties>
</file>