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57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7EDF2-776E-4615-9134-A3ED1AAB06A1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1BBA0-53CB-4EB4-8ABA-9DEAF492B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27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1863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65940">
              <a:defRPr/>
            </a:pPr>
            <a:fld id="{D3358BEC-B7CF-4ECF-976F-11437C34BEAC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65940">
                <a:defRPr/>
              </a:pPr>
              <a:t>3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361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1863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65940">
              <a:defRPr/>
            </a:pPr>
            <a:fld id="{D3358BEC-B7CF-4ECF-976F-11437C34BEAC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65940">
                <a:defRPr/>
              </a:pPr>
              <a:t>4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3444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5DD5-EB18-403F-A841-5478C39CC3C6}" type="datetime1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8C79-8653-4BDD-BE94-3D7287D64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07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FD69-B240-4431-862C-7AA9AC72C8A6}" type="datetime1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8C79-8653-4BDD-BE94-3D7287D64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53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AB9A-685B-478E-B2DE-7073E6DFB730}" type="datetime1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8C79-8653-4BDD-BE94-3D7287D64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7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4" descr="Рисунок 4"/>
          <p:cNvPicPr>
            <a:picLocks noChangeAspect="1"/>
          </p:cNvPicPr>
          <p:nvPr/>
        </p:nvPicPr>
        <p:blipFill>
          <a:blip r:embed="rId2"/>
          <a:srcRect l="39395" t="7303"/>
          <a:stretch>
            <a:fillRect/>
          </a:stretch>
        </p:blipFill>
        <p:spPr>
          <a:xfrm>
            <a:off x="6838428" y="1053678"/>
            <a:ext cx="5369990" cy="580432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0917" y="6433920"/>
            <a:ext cx="357118" cy="351208"/>
          </a:xfrm>
          <a:prstGeom prst="rect">
            <a:avLst/>
          </a:prstGeom>
        </p:spPr>
        <p:txBody>
          <a:bodyPr lIns="52135" tIns="52135" rIns="52135" bIns="52135" anchor="t"/>
          <a:lstStyle>
            <a:lvl1pPr defTabSz="986912">
              <a:spcBef>
                <a:spcPts val="400"/>
              </a:spcBef>
              <a:defRPr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837170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66D8-F6C6-45D6-BBE9-0DDE02E82F54}" type="datetime1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8C79-8653-4BDD-BE94-3D7287D64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1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8727-AFC4-4DE1-B805-AAF689F812D7}" type="datetime1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8C79-8653-4BDD-BE94-3D7287D64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00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98EF-D85A-4659-A98E-B4A5322FAF86}" type="datetime1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8C79-8653-4BDD-BE94-3D7287D64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378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6F91-F692-4C04-9F41-747E527BA6CF}" type="datetime1">
              <a:rPr lang="ru-RU" smtClean="0"/>
              <a:t>16.01.2023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8C79-8653-4BDD-BE94-3D7287D64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29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E6FE-6F9C-4B74-8AD8-9E16D4299EF5}" type="datetime1">
              <a:rPr lang="ru-RU" smtClean="0"/>
              <a:t>16.01.2023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8C79-8653-4BDD-BE94-3D7287D64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13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0C39-3C23-42E8-8330-8FB4DF168B69}" type="datetime1">
              <a:rPr lang="ru-RU" smtClean="0"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8C79-8653-4BDD-BE94-3D7287D64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2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6E70-C559-416A-9CA6-A205E130D470}" type="datetime1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8C79-8653-4BDD-BE94-3D7287D64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0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1452-B704-4F10-A2D5-3360C9AE3626}" type="datetime1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8C79-8653-4BDD-BE94-3D7287D64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53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5C3DC-C93A-49AC-AE76-CAC67AFFD91A}" type="datetime1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E8C79-8653-4BDD-BE94-3D7287D64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07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F2C13DD-5AC6-4872-B4FF-C83C6E51B69C}"/>
              </a:ext>
            </a:extLst>
          </p:cNvPr>
          <p:cNvSpPr txBox="1"/>
          <p:nvPr/>
        </p:nvSpPr>
        <p:spPr>
          <a:xfrm>
            <a:off x="31534" y="6345125"/>
            <a:ext cx="1412562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/08/2022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6035041" y="5634040"/>
            <a:ext cx="6122744" cy="118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b="1" i="1" dirty="0">
                <a:solidFill>
                  <a:srgbClr val="002060"/>
                </a:solidFill>
                <a:latin typeface="Cambria" panose="02040503050406030204" pitchFamily="18" charset="0"/>
              </a:rPr>
              <a:t>Г. С. Орехов</a:t>
            </a:r>
          </a:p>
          <a:p>
            <a:pPr algn="r">
              <a:spcBef>
                <a:spcPts val="600"/>
              </a:spcBef>
            </a:pPr>
            <a:r>
              <a:rPr lang="ru-RU" altLang="ru-RU" sz="16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начальник отдела цифровой трансформации в сфере образования бюджетного учреждения Орловской области «Региональный центр оценки качества образования»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30837" y="5"/>
            <a:ext cx="5237163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2349" y="0"/>
            <a:ext cx="2644401" cy="6858000"/>
          </a:xfrm>
          <a:prstGeom prst="rect">
            <a:avLst/>
          </a:prstGeom>
          <a:gradFill>
            <a:gsLst>
              <a:gs pos="5000">
                <a:schemeClr val="accent5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8983667" y="527051"/>
            <a:ext cx="1360487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7231067" y="404813"/>
            <a:ext cx="16017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8" y="50801"/>
            <a:ext cx="1328737" cy="172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4" y="458792"/>
            <a:ext cx="1338263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user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4" y="180979"/>
            <a:ext cx="1606551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EB88846-D235-4FF9-8BA1-A3B5777612CA}"/>
              </a:ext>
            </a:extLst>
          </p:cNvPr>
          <p:cNvSpPr txBox="1"/>
          <p:nvPr/>
        </p:nvSpPr>
        <p:spPr>
          <a:xfrm>
            <a:off x="1158212" y="2451793"/>
            <a:ext cx="10114672" cy="144654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Внедрение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ФГИС «Моя школа» на территории Орловской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области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B65F2D3-0481-49DD-B374-C3C3680A7E24}"/>
              </a:ext>
            </a:extLst>
          </p:cNvPr>
          <p:cNvSpPr/>
          <p:nvPr/>
        </p:nvSpPr>
        <p:spPr>
          <a:xfrm rot="7350632" flipV="1">
            <a:off x="4286441" y="786144"/>
            <a:ext cx="10636443" cy="728083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78000"/>
                      </a14:imgEffect>
                      <a14:imgEffect>
                        <a14:brightnessContrast bright="15000"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366" t="-110337" r="-80468" b="-110337"/>
            </a:stretch>
          </a:blip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EC2208B-1F20-4F96-BF7C-10FD519B4D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4426" r="8243" b="3594"/>
          <a:stretch/>
        </p:blipFill>
        <p:spPr>
          <a:xfrm>
            <a:off x="6196148" y="953589"/>
            <a:ext cx="5532220" cy="56823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92F76E2-A98C-4F2A-B32D-DE75F3124E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t="4722" r="9551" b="3742"/>
          <a:stretch/>
        </p:blipFill>
        <p:spPr>
          <a:xfrm>
            <a:off x="463630" y="953589"/>
            <a:ext cx="5685220" cy="56548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9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/>
          <p:nvPr/>
        </p:nvSpPr>
        <p:spPr>
          <a:xfrm>
            <a:off x="94596" y="224937"/>
            <a:ext cx="74142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Нормативно-правовое </a:t>
            </a:r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обеспечение</a:t>
            </a:r>
            <a:endParaRPr lang="ru-RU" sz="30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3F4795-A797-4389-9C20-EB53F5092A3B}"/>
              </a:ext>
            </a:extLst>
          </p:cNvPr>
          <p:cNvSpPr txBox="1"/>
          <p:nvPr/>
        </p:nvSpPr>
        <p:spPr>
          <a:xfrm>
            <a:off x="6452683" y="1796392"/>
            <a:ext cx="49362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rgbClr val="1570BE"/>
              </a:solidFill>
              <a:latin typeface="Century Gothic" panose="020B0502020202020204" pitchFamily="34" charset="0"/>
            </a:endParaRPr>
          </a:p>
          <a:p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2D2E4DB-4C27-426E-B25F-D15D88B03874}"/>
              </a:ext>
            </a:extLst>
          </p:cNvPr>
          <p:cNvSpPr txBox="1"/>
          <p:nvPr/>
        </p:nvSpPr>
        <p:spPr>
          <a:xfrm>
            <a:off x="672353" y="1254856"/>
            <a:ext cx="531694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Постановление Правительства Российской Федерации </a:t>
            </a:r>
            <a:r>
              <a:rPr lang="ru-RU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от 13 июля 2022 г. № 1241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«О федеральной государственной информационной системе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«Моя школа»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8E9B8E7-5336-4238-9539-DFA0C4A2F49F}"/>
              </a:ext>
            </a:extLst>
          </p:cNvPr>
          <p:cNvSpPr txBox="1"/>
          <p:nvPr/>
        </p:nvSpPr>
        <p:spPr>
          <a:xfrm>
            <a:off x="1132052" y="3627105"/>
            <a:ext cx="47554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Оператор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- </a:t>
            </a:r>
            <a:r>
              <a:rPr lang="ru-RU" sz="2000" dirty="0">
                <a:solidFill>
                  <a:schemeClr val="bg1"/>
                </a:solidFill>
              </a:rPr>
              <a:t>Министерство цифрового развития, связи и массовых коммуникаций Российской Федерации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Функциональный заказчик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- </a:t>
            </a:r>
            <a:r>
              <a:rPr lang="ru-RU" sz="2000" dirty="0">
                <a:solidFill>
                  <a:schemeClr val="bg1"/>
                </a:solidFill>
              </a:rPr>
              <a:t>Министерство просвещения Российской </a:t>
            </a:r>
            <a:r>
              <a:rPr lang="ru-RU" sz="2000" dirty="0" smtClean="0">
                <a:solidFill>
                  <a:schemeClr val="bg1"/>
                </a:solidFill>
              </a:rPr>
              <a:t>Федерации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283798" y="881508"/>
            <a:ext cx="6921043" cy="4721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924" y="1240600"/>
            <a:ext cx="3855579" cy="463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9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00380" y="363838"/>
            <a:ext cx="767552" cy="12215692"/>
          </a:xfrm>
          <a:prstGeom prst="rect">
            <a:avLst/>
          </a:prstGeom>
        </p:spPr>
      </p:pic>
      <p:sp>
        <p:nvSpPr>
          <p:cNvPr id="18" name="TextBox 45">
            <a:extLst>
              <a:ext uri="{FF2B5EF4-FFF2-40B4-BE49-F238E27FC236}">
                <a16:creationId xmlns:a16="http://schemas.microsoft.com/office/drawing/2014/main" xmlns="" id="{B3C73606-3F23-4755-B0A7-4C445FEA927F}"/>
              </a:ext>
            </a:extLst>
          </p:cNvPr>
          <p:cNvSpPr txBox="1"/>
          <p:nvPr/>
        </p:nvSpPr>
        <p:spPr>
          <a:xfrm>
            <a:off x="4727906" y="3732351"/>
            <a:ext cx="2683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>
                <a:solidFill>
                  <a:srgbClr val="204C9A"/>
                </a:solidFill>
                <a:latin typeface="Century Gothic" panose="020B0502020202020204" pitchFamily="34" charset="0"/>
              </a:rPr>
              <a:t>«МОЯ</a:t>
            </a:r>
            <a:br>
              <a:rPr lang="ru-RU" sz="3600" b="1" dirty="0">
                <a:solidFill>
                  <a:srgbClr val="204C9A"/>
                </a:solidFill>
                <a:latin typeface="Century Gothic" panose="020B0502020202020204" pitchFamily="34" charset="0"/>
              </a:rPr>
            </a:br>
            <a:r>
              <a:rPr lang="ru-RU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ШКОЛА»</a:t>
            </a:r>
          </a:p>
        </p:txBody>
      </p:sp>
      <p:sp>
        <p:nvSpPr>
          <p:cNvPr id="19" name="TextBox 43">
            <a:extLst>
              <a:ext uri="{FF2B5EF4-FFF2-40B4-BE49-F238E27FC236}">
                <a16:creationId xmlns:a16="http://schemas.microsoft.com/office/drawing/2014/main" xmlns="" id="{B3C73606-3F23-4755-B0A7-4C445FEA927F}"/>
              </a:ext>
            </a:extLst>
          </p:cNvPr>
          <p:cNvSpPr txBox="1"/>
          <p:nvPr/>
        </p:nvSpPr>
        <p:spPr>
          <a:xfrm>
            <a:off x="3633731" y="3164320"/>
            <a:ext cx="491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>
                <a:solidFill>
                  <a:srgbClr val="204C9A"/>
                </a:solidFill>
                <a:latin typeface="Century Gothic" panose="020B0502020202020204" pitchFamily="34" charset="0"/>
              </a:rPr>
              <a:t>ФГИС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0EC366B4-32A8-4FB1-AAF4-746C891A72CB}"/>
              </a:ext>
            </a:extLst>
          </p:cNvPr>
          <p:cNvSpPr/>
          <p:nvPr/>
        </p:nvSpPr>
        <p:spPr>
          <a:xfrm rot="18900000">
            <a:off x="4751861" y="2851291"/>
            <a:ext cx="2681300" cy="2681300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8A415CF5-2C3A-471E-A9EB-2425C8303A9E}"/>
              </a:ext>
            </a:extLst>
          </p:cNvPr>
          <p:cNvSpPr/>
          <p:nvPr/>
        </p:nvSpPr>
        <p:spPr>
          <a:xfrm rot="18900000">
            <a:off x="3938483" y="1667542"/>
            <a:ext cx="1392453" cy="1392453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1DBC7A13-E19D-46B7-84DA-179D12BC2230}"/>
              </a:ext>
            </a:extLst>
          </p:cNvPr>
          <p:cNvSpPr/>
          <p:nvPr/>
        </p:nvSpPr>
        <p:spPr>
          <a:xfrm rot="18900000">
            <a:off x="2740413" y="2833127"/>
            <a:ext cx="1392453" cy="1392453"/>
          </a:xfrm>
          <a:prstGeom prst="roundRect">
            <a:avLst>
              <a:gd name="adj" fmla="val 26591"/>
            </a:avLst>
          </a:prstGeom>
          <a:solidFill>
            <a:schemeClr val="accent5">
              <a:lumMod val="20000"/>
              <a:lumOff val="80000"/>
            </a:schemeClr>
          </a:solidFill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5DE511D5-008E-4544-91F5-F51FBEE29C98}"/>
              </a:ext>
            </a:extLst>
          </p:cNvPr>
          <p:cNvSpPr/>
          <p:nvPr/>
        </p:nvSpPr>
        <p:spPr>
          <a:xfrm rot="18900000">
            <a:off x="9042514" y="3998037"/>
            <a:ext cx="1765457" cy="1765457"/>
          </a:xfrm>
          <a:prstGeom prst="roundRect">
            <a:avLst>
              <a:gd name="adj" fmla="val 26591"/>
            </a:avLst>
          </a:prstGeom>
          <a:solidFill>
            <a:schemeClr val="accent5">
              <a:lumMod val="20000"/>
              <a:lumOff val="80000"/>
            </a:schemeClr>
          </a:solidFill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D6C508AF-61F1-40C1-BFF1-D175A4DB0A77}"/>
              </a:ext>
            </a:extLst>
          </p:cNvPr>
          <p:cNvSpPr/>
          <p:nvPr/>
        </p:nvSpPr>
        <p:spPr>
          <a:xfrm rot="18900000">
            <a:off x="6857754" y="1662067"/>
            <a:ext cx="1392453" cy="1392453"/>
          </a:xfrm>
          <a:prstGeom prst="roundRect">
            <a:avLst>
              <a:gd name="adj" fmla="val 26591"/>
            </a:avLst>
          </a:prstGeom>
          <a:solidFill>
            <a:srgbClr val="0B6ABB"/>
          </a:solidFill>
          <a:ln w="127000">
            <a:solidFill>
              <a:srgbClr val="0B6A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85821CE5-ED92-4881-AEF6-ED766F12EB45}"/>
              </a:ext>
            </a:extLst>
          </p:cNvPr>
          <p:cNvSpPr/>
          <p:nvPr/>
        </p:nvSpPr>
        <p:spPr>
          <a:xfrm rot="18900000">
            <a:off x="8043385" y="2789827"/>
            <a:ext cx="1392453" cy="1392453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598FCDF0-8E91-4B38-B7BB-A2DFAA80A1A2}"/>
              </a:ext>
            </a:extLst>
          </p:cNvPr>
          <p:cNvSpPr/>
          <p:nvPr/>
        </p:nvSpPr>
        <p:spPr>
          <a:xfrm rot="18900000">
            <a:off x="1516977" y="1725959"/>
            <a:ext cx="1392453" cy="1392453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52307F41-6487-4CEB-8FBA-51EB0885A130}"/>
              </a:ext>
            </a:extLst>
          </p:cNvPr>
          <p:cNvSpPr/>
          <p:nvPr/>
        </p:nvSpPr>
        <p:spPr>
          <a:xfrm rot="18900000">
            <a:off x="9367555" y="1489947"/>
            <a:ext cx="1832725" cy="1832725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FE3DA632-9193-4797-9401-3C4C7FE9CF0B}"/>
              </a:ext>
            </a:extLst>
          </p:cNvPr>
          <p:cNvSpPr/>
          <p:nvPr/>
        </p:nvSpPr>
        <p:spPr>
          <a:xfrm rot="18900000">
            <a:off x="1389367" y="4065977"/>
            <a:ext cx="1717240" cy="1717240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0F9AC0BB-1581-46AA-B72C-1C0C983A8FBF}"/>
              </a:ext>
            </a:extLst>
          </p:cNvPr>
          <p:cNvSpPr/>
          <p:nvPr/>
        </p:nvSpPr>
        <p:spPr>
          <a:xfrm rot="18900000">
            <a:off x="306223" y="2862335"/>
            <a:ext cx="1392453" cy="1392453"/>
          </a:xfrm>
          <a:prstGeom prst="roundRect">
            <a:avLst>
              <a:gd name="adj" fmla="val 26591"/>
            </a:avLst>
          </a:prstGeom>
          <a:solidFill>
            <a:srgbClr val="0B6ABB"/>
          </a:solidFill>
          <a:ln w="127000">
            <a:solidFill>
              <a:srgbClr val="0B6A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1EBD66D-2BDF-45AF-81B2-917F2361D86B}"/>
              </a:ext>
            </a:extLst>
          </p:cNvPr>
          <p:cNvSpPr txBox="1"/>
          <p:nvPr/>
        </p:nvSpPr>
        <p:spPr>
          <a:xfrm>
            <a:off x="1444212" y="2090835"/>
            <a:ext cx="15337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105792"/>
                </a:solidFill>
                <a:latin typeface="Century Gothic" panose="020B0502020202020204" pitchFamily="34" charset="0"/>
              </a:rPr>
              <a:t>Российская электронная школа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370DAF3-FF3D-45DB-A398-DD4CE6C08632}"/>
              </a:ext>
            </a:extLst>
          </p:cNvPr>
          <p:cNvSpPr txBox="1"/>
          <p:nvPr/>
        </p:nvSpPr>
        <p:spPr>
          <a:xfrm>
            <a:off x="2638430" y="3367770"/>
            <a:ext cx="15337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105792"/>
                </a:solidFill>
                <a:latin typeface="Century Gothic" panose="020B0502020202020204" pitchFamily="34" charset="0"/>
              </a:rPr>
              <a:t>СФЕРУМ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1C55D13-0798-48D9-BB31-728873225585}"/>
              </a:ext>
            </a:extLst>
          </p:cNvPr>
          <p:cNvSpPr txBox="1"/>
          <p:nvPr/>
        </p:nvSpPr>
        <p:spPr>
          <a:xfrm>
            <a:off x="1422196" y="4588064"/>
            <a:ext cx="15919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105792"/>
                </a:solidFill>
                <a:latin typeface="Century Gothic" panose="020B0502020202020204" pitchFamily="34" charset="0"/>
              </a:rPr>
              <a:t>Поступление </a:t>
            </a:r>
            <a:r>
              <a:rPr lang="ru-RU" sz="1500" dirty="0" smtClean="0">
                <a:solidFill>
                  <a:srgbClr val="105792"/>
                </a:solidFill>
                <a:latin typeface="Century Gothic" panose="020B0502020202020204" pitchFamily="34" charset="0"/>
              </a:rPr>
              <a:t/>
            </a:r>
            <a:br>
              <a:rPr lang="ru-RU" sz="1500" dirty="0" smtClean="0">
                <a:solidFill>
                  <a:srgbClr val="105792"/>
                </a:solidFill>
                <a:latin typeface="Century Gothic" panose="020B0502020202020204" pitchFamily="34" charset="0"/>
              </a:rPr>
            </a:br>
            <a:r>
              <a:rPr lang="ru-RU" sz="1500" dirty="0" smtClean="0">
                <a:solidFill>
                  <a:srgbClr val="105792"/>
                </a:solidFill>
                <a:latin typeface="Century Gothic" panose="020B0502020202020204" pitchFamily="34" charset="0"/>
              </a:rPr>
              <a:t>в организации </a:t>
            </a:r>
            <a:r>
              <a:rPr lang="ru-RU" sz="1500" dirty="0">
                <a:solidFill>
                  <a:srgbClr val="105792"/>
                </a:solidFill>
                <a:latin typeface="Century Gothic" panose="020B0502020202020204" pitchFamily="34" charset="0"/>
              </a:rPr>
              <a:t>СПО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E042365-04FE-44E6-9A2F-45330C120E9E}"/>
              </a:ext>
            </a:extLst>
          </p:cNvPr>
          <p:cNvSpPr txBox="1"/>
          <p:nvPr/>
        </p:nvSpPr>
        <p:spPr>
          <a:xfrm>
            <a:off x="235568" y="3204487"/>
            <a:ext cx="15337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Суперсервис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«Поступление в вуз онлайн»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8A15FC9-F107-48D3-941E-9E437C77D9AB}"/>
              </a:ext>
            </a:extLst>
          </p:cNvPr>
          <p:cNvSpPr txBox="1"/>
          <p:nvPr/>
        </p:nvSpPr>
        <p:spPr>
          <a:xfrm>
            <a:off x="3862160" y="2112014"/>
            <a:ext cx="156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105792"/>
                </a:solidFill>
                <a:latin typeface="Century Gothic" panose="020B0502020202020204" pitchFamily="34" charset="0"/>
              </a:rPr>
              <a:t>Региональные порталы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9EFA600-B22E-4FAC-BD25-81E597F46576}"/>
              </a:ext>
            </a:extLst>
          </p:cNvPr>
          <p:cNvSpPr txBox="1"/>
          <p:nvPr/>
        </p:nvSpPr>
        <p:spPr>
          <a:xfrm>
            <a:off x="6674488" y="2068374"/>
            <a:ext cx="177743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chemeClr val="bg1"/>
                </a:solidFill>
                <a:latin typeface="Century Gothic" panose="020B0502020202020204" pitchFamily="34" charset="0"/>
              </a:rPr>
              <a:t>Государственные услуги в сфере образования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927ADD7-03FF-4A04-BDA2-E474126FEBA5}"/>
              </a:ext>
            </a:extLst>
          </p:cNvPr>
          <p:cNvSpPr txBox="1"/>
          <p:nvPr/>
        </p:nvSpPr>
        <p:spPr>
          <a:xfrm>
            <a:off x="7967062" y="3306073"/>
            <a:ext cx="1565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105792"/>
                </a:solidFill>
                <a:latin typeface="Century Gothic" panose="020B0502020202020204" pitchFamily="34" charset="0"/>
              </a:rPr>
              <a:t>Реестр кадров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18B5802-8058-4AAE-98AF-894CE226F11E}"/>
              </a:ext>
            </a:extLst>
          </p:cNvPr>
          <p:cNvSpPr txBox="1"/>
          <p:nvPr/>
        </p:nvSpPr>
        <p:spPr>
          <a:xfrm>
            <a:off x="9532433" y="2132016"/>
            <a:ext cx="156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105792"/>
                </a:solidFill>
                <a:latin typeface="Century Gothic" panose="020B0502020202020204" pitchFamily="34" charset="0"/>
              </a:rPr>
              <a:t>Электронный дневник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743F61E-9E25-4692-9DC6-EDB59281D976}"/>
              </a:ext>
            </a:extLst>
          </p:cNvPr>
          <p:cNvSpPr txBox="1"/>
          <p:nvPr/>
        </p:nvSpPr>
        <p:spPr>
          <a:xfrm>
            <a:off x="9020279" y="4512009"/>
            <a:ext cx="1809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105792"/>
                </a:solidFill>
                <a:latin typeface="Century Gothic" panose="020B0502020202020204" pitchFamily="34" charset="0"/>
              </a:rPr>
              <a:t>Реестр образовательных организаций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/>
          <p:nvPr/>
        </p:nvSpPr>
        <p:spPr>
          <a:xfrm>
            <a:off x="94596" y="224937"/>
            <a:ext cx="99501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Взаимодействие и интеграция </a:t>
            </a:r>
            <a:r>
              <a:rPr lang="ru-RU" sz="30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ФГИС </a:t>
            </a:r>
            <a:r>
              <a:rPr lang="ru-RU" sz="30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«Моя школа»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283798" y="881508"/>
            <a:ext cx="6921043" cy="4721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4212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/>
          <p:nvPr/>
        </p:nvSpPr>
        <p:spPr>
          <a:xfrm>
            <a:off x="94596" y="224937"/>
            <a:ext cx="99501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Взаимодействие и интеграция </a:t>
            </a:r>
            <a:r>
              <a:rPr lang="ru-RU" sz="30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ФГИС </a:t>
            </a:r>
            <a:r>
              <a:rPr lang="ru-RU" sz="30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«Моя школа»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1874168" y="2232496"/>
            <a:ext cx="3245272" cy="2797646"/>
          </a:xfrm>
          <a:prstGeom prst="hexagon">
            <a:avLst/>
          </a:prstGeom>
          <a:noFill/>
          <a:ln w="57150">
            <a:solidFill>
              <a:srgbClr val="0B6A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67425" y="3088141"/>
            <a:ext cx="18515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04C9A"/>
                </a:solidFill>
                <a:latin typeface="Century Gothic" panose="020B0502020202020204" pitchFamily="34" charset="0"/>
              </a:rPr>
              <a:t>ФГИС</a:t>
            </a:r>
            <a:endParaRPr lang="en-US" sz="2800" b="1" dirty="0">
              <a:solidFill>
                <a:srgbClr val="204C9A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204C9A"/>
                </a:solidFill>
                <a:latin typeface="Century Gothic" panose="020B0502020202020204" pitchFamily="34" charset="0"/>
              </a:rPr>
              <a:t>«МОЯ</a:t>
            </a:r>
            <a:br>
              <a:rPr lang="ru-RU" sz="2800" b="1" dirty="0">
                <a:solidFill>
                  <a:srgbClr val="204C9A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ШКОЛА»</a:t>
            </a:r>
          </a:p>
        </p:txBody>
      </p:sp>
      <p:sp>
        <p:nvSpPr>
          <p:cNvPr id="42" name="Шестиугольник 41"/>
          <p:cNvSpPr/>
          <p:nvPr/>
        </p:nvSpPr>
        <p:spPr>
          <a:xfrm>
            <a:off x="6738991" y="1031295"/>
            <a:ext cx="2093204" cy="1804486"/>
          </a:xfrm>
          <a:prstGeom prst="hexagon">
            <a:avLst/>
          </a:prstGeom>
          <a:solidFill>
            <a:srgbClr val="0B6A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Шестиугольник 42"/>
          <p:cNvSpPr/>
          <p:nvPr/>
        </p:nvSpPr>
        <p:spPr>
          <a:xfrm>
            <a:off x="8441395" y="1975325"/>
            <a:ext cx="2093204" cy="1804486"/>
          </a:xfrm>
          <a:prstGeom prst="hexagon">
            <a:avLst/>
          </a:prstGeom>
          <a:solidFill>
            <a:srgbClr val="0B6A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8441395" y="3838695"/>
            <a:ext cx="2093204" cy="1804486"/>
          </a:xfrm>
          <a:prstGeom prst="hexagon">
            <a:avLst/>
          </a:prstGeom>
          <a:solidFill>
            <a:srgbClr val="0B6A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6738991" y="4787102"/>
            <a:ext cx="2093204" cy="1804486"/>
          </a:xfrm>
          <a:prstGeom prst="hexagon">
            <a:avLst/>
          </a:prstGeom>
          <a:solidFill>
            <a:srgbClr val="0B6A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283798" y="881508"/>
            <a:ext cx="6921043" cy="4721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6" descr="http://cdn.onlinewebfonts.com/svg/download_446609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5422409" y="3085186"/>
            <a:ext cx="1090040" cy="109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slugi-orel.vsopen.ru/public/images/default_logo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C0C0D">
                  <a:alpha val="5490"/>
                </a:srgbClr>
              </a:clrFrom>
              <a:clrTo>
                <a:srgbClr val="0C0C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256" y="2762276"/>
            <a:ext cx="2106352" cy="1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18975" y="2610955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Сферум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29451" y="1496072"/>
            <a:ext cx="1927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Моё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образование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87077" y="4416284"/>
            <a:ext cx="220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Электронный дневник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00015" y="5241939"/>
            <a:ext cx="162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ГИС РУОО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3051" y="0"/>
            <a:ext cx="1398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972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/>
          <p:nvPr/>
        </p:nvSpPr>
        <p:spPr>
          <a:xfrm>
            <a:off x="94596" y="224937"/>
            <a:ext cx="71465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Витрина </a:t>
            </a:r>
            <a:r>
              <a:rPr lang="ru-RU" sz="3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данных </a:t>
            </a:r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0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Мое образование</a:t>
            </a:r>
            <a:endParaRPr lang="ru-RU" sz="30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  <a:p>
            <a:pPr lvl="0"/>
            <a:endParaRPr lang="ru-RU" sz="3000" b="1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283798" y="881508"/>
            <a:ext cx="6921043" cy="4721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3678" y="1274050"/>
            <a:ext cx="11115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Данные, необходимые для идентификации пользователей</a:t>
            </a:r>
          </a:p>
          <a:p>
            <a:pPr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         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идентификатор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пользователя в ИСОУ «Виртуальная школа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идентификатор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пользователя в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ЕСИА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B4E86FB3-15F6-48AC-93B1-D5767BB89A49}"/>
              </a:ext>
            </a:extLst>
          </p:cNvPr>
          <p:cNvCxnSpPr>
            <a:cxnSpLocks/>
          </p:cNvCxnSpPr>
          <p:nvPr/>
        </p:nvCxnSpPr>
        <p:spPr>
          <a:xfrm>
            <a:off x="486999" y="1213090"/>
            <a:ext cx="14171" cy="5208975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80319" y="1274050"/>
            <a:ext cx="213360" cy="21336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60493" y="2598895"/>
            <a:ext cx="213360" cy="21336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09989" y="5472555"/>
            <a:ext cx="213360" cy="21336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3679" y="2489018"/>
            <a:ext cx="113036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Данные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для формирования школьного портфолио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класс, школа,  изучаемые предметы,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аттестационные и учебные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периоды</a:t>
            </a:r>
          </a:p>
          <a:p>
            <a:pPr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дневник: пропуски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уроков, отметки за аттестационный период, количество уроков за период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текущие отметки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годовые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итоговые отметки, законные представители);</a:t>
            </a:r>
          </a:p>
          <a:p>
            <a:pPr algn="just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7018" y="3885533"/>
            <a:ext cx="111970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Данные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о ходе предоставления услуг в сфере образования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        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события, связанные с образовательным процессом ребёнка: вовремя выставленные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оценки,</a:t>
            </a:r>
          </a:p>
          <a:p>
            <a:pPr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исправления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оценок , комментарии к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оценкам,</a:t>
            </a:r>
          </a:p>
          <a:p>
            <a:pPr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заявления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предоставление услуг в сфере образования, статусы обработки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заявлений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6319" y="5348132"/>
            <a:ext cx="11201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С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татистика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по всем предметам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общая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статистика по всем предметам для обучающегося за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(неделя, месяц, четверть, год)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94490" y="3995339"/>
            <a:ext cx="213360" cy="21336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8736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/>
          <p:nvPr/>
        </p:nvSpPr>
        <p:spPr>
          <a:xfrm>
            <a:off x="94596" y="224937"/>
            <a:ext cx="11526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Рабочее место </a:t>
            </a:r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администратора </a:t>
            </a:r>
            <a:r>
              <a:rPr lang="ru-RU" sz="30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ФГИС «Моя школа»</a:t>
            </a:r>
          </a:p>
          <a:p>
            <a:pPr lvl="0"/>
            <a:endParaRPr lang="ru-RU" sz="3000" b="1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283798" y="881508"/>
            <a:ext cx="6921043" cy="4721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72108" y="1503686"/>
            <a:ext cx="911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ГОСТ –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Chromium-Gost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или Яндекс Браузер не старше последних трех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версий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66668" y="2926792"/>
            <a:ext cx="9473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Наличие  установленного 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криптопровайдера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КриптоПРО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CSP версии не ниже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версии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66668" y="4349898"/>
            <a:ext cx="8731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Действующая лицензия на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КриптоПРО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66668" y="5680672"/>
            <a:ext cx="9580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Сертификаты ФГИС «Моя школа»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(предоставит ОРЦОКО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hromium-Gost - Скачать бесплатно. Браузеры и интерне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" t="3383" r="9407" b="3383"/>
          <a:stretch/>
        </p:blipFill>
        <p:spPr bwMode="auto">
          <a:xfrm>
            <a:off x="528105" y="1353425"/>
            <a:ext cx="1026375" cy="108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4157" r="14157"/>
          <a:stretch/>
        </p:blipFill>
        <p:spPr>
          <a:xfrm>
            <a:off x="524403" y="5442857"/>
            <a:ext cx="1030078" cy="1079768"/>
          </a:xfrm>
          <a:prstGeom prst="rect">
            <a:avLst/>
          </a:prstGeom>
        </p:spPr>
      </p:pic>
      <p:pic>
        <p:nvPicPr>
          <p:cNvPr id="2054" name="Picture 6" descr="КриптоПро | КриптоПро C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05" y="2753173"/>
            <a:ext cx="1032510" cy="100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15111" r="15111"/>
          <a:stretch/>
        </p:blipFill>
        <p:spPr>
          <a:xfrm>
            <a:off x="524402" y="4092110"/>
            <a:ext cx="1030078" cy="112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338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/>
          <p:nvPr/>
        </p:nvSpPr>
        <p:spPr>
          <a:xfrm>
            <a:off x="94596" y="224937"/>
            <a:ext cx="11526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Аналитика </a:t>
            </a:r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администратора </a:t>
            </a:r>
            <a:r>
              <a:rPr lang="ru-RU" sz="30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ФГИС «Моя школа»</a:t>
            </a:r>
          </a:p>
          <a:p>
            <a:pPr lvl="0"/>
            <a:endParaRPr lang="ru-RU" sz="3000" b="1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283798" y="881508"/>
            <a:ext cx="6921043" cy="4721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77" y="1156026"/>
            <a:ext cx="9686260" cy="530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2745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556932" y="2494041"/>
            <a:ext cx="4154509" cy="1055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>
                <a:solidFill>
                  <a:srgbClr val="0B6ABB"/>
                </a:solidFill>
                <a:latin typeface="Century Gothic" panose="020B0502020202020204" pitchFamily="34" charset="0"/>
                <a:ea typeface="+mn-ea"/>
                <a:cs typeface="+mn-cs"/>
              </a:rPr>
              <a:t>СПАСИБО ЗА</a:t>
            </a:r>
            <a:br>
              <a:rPr lang="ru-RU" altLang="ru-RU" sz="4000" b="1" dirty="0">
                <a:solidFill>
                  <a:srgbClr val="0B6ABB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altLang="ru-RU" sz="4000" b="1" dirty="0">
                <a:solidFill>
                  <a:srgbClr val="0B6ABB"/>
                </a:solidFill>
                <a:latin typeface="Century Gothic" panose="020B0502020202020204" pitchFamily="34" charset="0"/>
                <a:ea typeface="+mn-ea"/>
                <a:cs typeface="+mn-cs"/>
              </a:rPr>
              <a:t> ВНИМАНИЕ!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B4E86FB3-15F6-48AC-93B1-D5767BB89A49}"/>
              </a:ext>
            </a:extLst>
          </p:cNvPr>
          <p:cNvCxnSpPr>
            <a:cxnSpLocks/>
          </p:cNvCxnSpPr>
          <p:nvPr/>
        </p:nvCxnSpPr>
        <p:spPr>
          <a:xfrm flipV="1">
            <a:off x="3556931" y="2494040"/>
            <a:ext cx="0" cy="117581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5684520"/>
            <a:ext cx="12191999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311</Words>
  <Application>Microsoft Office PowerPoint</Application>
  <PresentationFormat>Произвольный</PresentationFormat>
  <Paragraphs>52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dolgov2</dc:creator>
  <cp:lastModifiedBy>Григорий Орехов</cp:lastModifiedBy>
  <cp:revision>20</cp:revision>
  <dcterms:created xsi:type="dcterms:W3CDTF">2023-01-16T06:56:34Z</dcterms:created>
  <dcterms:modified xsi:type="dcterms:W3CDTF">2023-01-16T13:53:06Z</dcterms:modified>
</cp:coreProperties>
</file>