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1" r:id="rId5"/>
    <p:sldId id="266" r:id="rId6"/>
    <p:sldId id="263" r:id="rId7"/>
    <p:sldId id="259" r:id="rId8"/>
    <p:sldId id="260" r:id="rId9"/>
    <p:sldId id="265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EFF7E5"/>
    <a:srgbClr val="206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6EF0-63B9-4927-81D5-57513EC750D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2A53-370B-4F28-8469-066DA9A3D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6EF0-63B9-4927-81D5-57513EC750D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2A53-370B-4F28-8469-066DA9A3D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57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6EF0-63B9-4927-81D5-57513EC750D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2A53-370B-4F28-8469-066DA9A3D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29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6EF0-63B9-4927-81D5-57513EC750D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2A53-370B-4F28-8469-066DA9A3D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162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6EF0-63B9-4927-81D5-57513EC750D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2A53-370B-4F28-8469-066DA9A3D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5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6EF0-63B9-4927-81D5-57513EC750D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2A53-370B-4F28-8469-066DA9A3D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92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6EF0-63B9-4927-81D5-57513EC750D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2A53-370B-4F28-8469-066DA9A3D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706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6EF0-63B9-4927-81D5-57513EC750D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2A53-370B-4F28-8469-066DA9A3D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25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6EF0-63B9-4927-81D5-57513EC750D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2A53-370B-4F28-8469-066DA9A3D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19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6EF0-63B9-4927-81D5-57513EC750D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2A53-370B-4F28-8469-066DA9A3D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220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6EF0-63B9-4927-81D5-57513EC750D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2A53-370B-4F28-8469-066DA9A3D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4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66EF0-63B9-4927-81D5-57513EC750D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32A53-370B-4F28-8469-066DA9A3DB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0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0"/>
            <a:ext cx="2644401" cy="6858000"/>
          </a:xfrm>
          <a:prstGeom prst="rect">
            <a:avLst/>
          </a:prstGeom>
          <a:gradFill>
            <a:gsLst>
              <a:gs pos="5000">
                <a:schemeClr val="accent1">
                  <a:tint val="66000"/>
                  <a:satMod val="160000"/>
                </a:scheme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4772298" y="5633981"/>
            <a:ext cx="7385330" cy="114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16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И. Д. Долгов</a:t>
            </a:r>
            <a:endParaRPr lang="ru-RU" altLang="ru-RU" sz="16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r">
              <a:spcBef>
                <a:spcPts val="600"/>
              </a:spcBef>
            </a:pPr>
            <a:r>
              <a:rPr lang="ru-RU" altLang="ru-RU" sz="16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инженер-программист </a:t>
            </a:r>
            <a:r>
              <a:rPr lang="en-US" altLang="ru-RU" sz="16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I </a:t>
            </a:r>
            <a:r>
              <a:rPr lang="ru-RU" altLang="ru-RU" sz="16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категории </a:t>
            </a:r>
            <a:r>
              <a:rPr lang="ru-RU" altLang="ru-RU" sz="1600" b="1" i="1" dirty="0">
                <a:solidFill>
                  <a:srgbClr val="002060"/>
                </a:solidFill>
                <a:latin typeface="Cambria" panose="02040503050406030204" pitchFamily="18" charset="0"/>
              </a:rPr>
              <a:t>отдела цифровой трансформации в сфере образования бюджетного учреждения Орловской области «Региональный центр оценки качества образования»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30855" y="95"/>
            <a:ext cx="5237025" cy="1052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ru-RU" sz="1533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b="5464"/>
          <a:stretch>
            <a:fillRect/>
          </a:stretch>
        </p:blipFill>
        <p:spPr bwMode="auto">
          <a:xfrm>
            <a:off x="8983592" y="527128"/>
            <a:ext cx="1360451" cy="124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4839"/>
          <a:stretch>
            <a:fillRect/>
          </a:stretch>
        </p:blipFill>
        <p:spPr bwMode="auto">
          <a:xfrm>
            <a:off x="7231038" y="404893"/>
            <a:ext cx="1601744" cy="147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75" y="50889"/>
            <a:ext cx="1328703" cy="172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61" y="458869"/>
            <a:ext cx="1338228" cy="124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C:\Users\user\Desktop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221" y="181065"/>
            <a:ext cx="1606509" cy="159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EB88846-D235-4FF9-8BA1-A3B5777612CA}"/>
              </a:ext>
            </a:extLst>
          </p:cNvPr>
          <p:cNvSpPr txBox="1"/>
          <p:nvPr/>
        </p:nvSpPr>
        <p:spPr>
          <a:xfrm>
            <a:off x="2239659" y="2698339"/>
            <a:ext cx="10114407" cy="120930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3629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Решение практических вопросов по работе в ИСОУ «Виртуальная школа»</a:t>
            </a:r>
            <a:endParaRPr lang="ru-RU" sz="3629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Cambria" panose="02040503050406030204" pitchFamily="18" charset="0"/>
            </a:endParaRPr>
          </a:p>
        </p:txBody>
      </p:sp>
      <p:sp>
        <p:nvSpPr>
          <p:cNvPr id="18" name="Прямоугольник 11"/>
          <p:cNvSpPr>
            <a:spLocks noChangeArrowheads="1"/>
          </p:cNvSpPr>
          <p:nvPr/>
        </p:nvSpPr>
        <p:spPr bwMode="auto">
          <a:xfrm>
            <a:off x="283789" y="6309930"/>
            <a:ext cx="2360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i="1" dirty="0" smtClean="0">
                <a:solidFill>
                  <a:srgbClr val="002060"/>
                </a:solidFill>
                <a:latin typeface="Cambria" pitchFamily="18" charset="0"/>
              </a:rPr>
              <a:t>27 марта 2023 год</a:t>
            </a:r>
            <a:endParaRPr lang="ru-RU" altLang="ru-RU" sz="1200" i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37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3556997" y="2888205"/>
            <a:ext cx="6202651" cy="1055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b="1" dirty="0">
                <a:solidFill>
                  <a:srgbClr val="0B6ABB"/>
                </a:solidFill>
                <a:latin typeface="Century Gothic" panose="020B0502020202020204" pitchFamily="34" charset="0"/>
                <a:ea typeface="+mn-ea"/>
                <a:cs typeface="+mn-cs"/>
              </a:rPr>
              <a:t>СПАСИБО ЗА</a:t>
            </a:r>
            <a:br>
              <a:rPr lang="ru-RU" altLang="ru-RU" sz="4000" b="1" dirty="0">
                <a:solidFill>
                  <a:srgbClr val="0B6ABB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altLang="ru-RU" sz="4000" b="1" dirty="0">
                <a:solidFill>
                  <a:srgbClr val="0B6ABB"/>
                </a:solidFill>
                <a:latin typeface="Century Gothic" panose="020B0502020202020204" pitchFamily="34" charset="0"/>
                <a:ea typeface="+mn-ea"/>
                <a:cs typeface="+mn-cs"/>
              </a:rPr>
              <a:t> ВНИМАНИЕ!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B4E86FB3-15F6-48AC-93B1-D5767BB89A49}"/>
              </a:ext>
            </a:extLst>
          </p:cNvPr>
          <p:cNvCxnSpPr>
            <a:cxnSpLocks/>
          </p:cNvCxnSpPr>
          <p:nvPr/>
        </p:nvCxnSpPr>
        <p:spPr>
          <a:xfrm flipV="1">
            <a:off x="3556997" y="2888203"/>
            <a:ext cx="0" cy="117578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24ECA6-0F00-488C-9559-651E5876E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9534" y="91"/>
            <a:ext cx="842467" cy="685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7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2077620" y="5595817"/>
            <a:ext cx="7239606" cy="1070192"/>
          </a:xfrm>
          <a:prstGeom prst="roundRect">
            <a:avLst>
              <a:gd name="adj" fmla="val 11833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ru-RU" sz="919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24ECA6-0F00-488C-9559-651E5876E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9534" y="91"/>
            <a:ext cx="842467" cy="685782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B87A3FE-0004-4CDD-9D1E-5E66FBA9EEA9}"/>
              </a:ext>
            </a:extLst>
          </p:cNvPr>
          <p:cNvSpPr txBox="1"/>
          <p:nvPr/>
        </p:nvSpPr>
        <p:spPr>
          <a:xfrm>
            <a:off x="64361" y="153131"/>
            <a:ext cx="5963492" cy="406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14772">
              <a:defRPr/>
            </a:pPr>
            <a:r>
              <a:rPr lang="ru-RU" sz="2041" b="1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Отображение ВПР в электронном журнале</a:t>
            </a:r>
            <a:endParaRPr lang="ru-RU" sz="2041" b="1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47B423EE-8009-466C-B889-80A24779D8E3}"/>
              </a:ext>
            </a:extLst>
          </p:cNvPr>
          <p:cNvCxnSpPr>
            <a:cxnSpLocks/>
          </p:cNvCxnSpPr>
          <p:nvPr/>
        </p:nvCxnSpPr>
        <p:spPr>
          <a:xfrm flipH="1">
            <a:off x="193088" y="599841"/>
            <a:ext cx="4708860" cy="3212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6027853" y="2045997"/>
            <a:ext cx="4771362" cy="782033"/>
          </a:xfrm>
          <a:prstGeom prst="rect">
            <a:avLst/>
          </a:prstGeom>
          <a:noFill/>
        </p:spPr>
        <p:txBody>
          <a:bodyPr wrap="square" numCol="1" spcCol="18000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ВПР по предмету проводится </a:t>
            </a:r>
            <a:r>
              <a:rPr lang="ru-RU" sz="2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 уроке этого предмета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00434" y="5595817"/>
            <a:ext cx="6096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Предмет в расписании должен совпадать с предметом, </a:t>
            </a:r>
            <a:b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 которому проводится ВПР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77619" y="5784686"/>
            <a:ext cx="38120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!</a:t>
            </a:r>
            <a:endParaRPr lang="ru-RU" sz="4800" b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36023" y="5784686"/>
            <a:ext cx="38120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!</a:t>
            </a:r>
            <a:endParaRPr lang="ru-RU" sz="4800" b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20076" y="1001590"/>
            <a:ext cx="4561523" cy="4224600"/>
            <a:chOff x="45311" y="2002851"/>
            <a:chExt cx="3897460" cy="3609586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784"/>
            <a:stretch/>
          </p:blipFill>
          <p:spPr>
            <a:xfrm>
              <a:off x="45311" y="2002851"/>
              <a:ext cx="3897460" cy="3609586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193639" y="3263967"/>
              <a:ext cx="3621280" cy="122282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6027853" y="3113890"/>
            <a:ext cx="477136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2400" b="1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Расписание нужно изменить</a:t>
            </a:r>
            <a:r>
              <a:rPr lang="ru-RU" sz="24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в соответствии с локальным актом школы</a:t>
            </a:r>
          </a:p>
        </p:txBody>
      </p:sp>
    </p:spTree>
    <p:extLst>
      <p:ext uri="{BB962C8B-B14F-4D97-AF65-F5344CB8AC3E}">
        <p14:creationId xmlns:p14="http://schemas.microsoft.com/office/powerpoint/2010/main" val="347033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80" y="903441"/>
            <a:ext cx="2855697" cy="2098937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24ECA6-0F00-488C-9559-651E5876E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534" y="91"/>
            <a:ext cx="842467" cy="685782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B87A3FE-0004-4CDD-9D1E-5E66FBA9EEA9}"/>
              </a:ext>
            </a:extLst>
          </p:cNvPr>
          <p:cNvSpPr txBox="1"/>
          <p:nvPr/>
        </p:nvSpPr>
        <p:spPr>
          <a:xfrm>
            <a:off x="64361" y="153131"/>
            <a:ext cx="5963492" cy="406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14772">
              <a:defRPr/>
            </a:pPr>
            <a:r>
              <a:rPr lang="ru-RU" sz="2041" b="1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Отображение ВПР в электронном журнале</a:t>
            </a:r>
            <a:endParaRPr lang="ru-RU" sz="2041" b="1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47B423EE-8009-466C-B889-80A24779D8E3}"/>
              </a:ext>
            </a:extLst>
          </p:cNvPr>
          <p:cNvCxnSpPr>
            <a:cxnSpLocks/>
          </p:cNvCxnSpPr>
          <p:nvPr/>
        </p:nvCxnSpPr>
        <p:spPr>
          <a:xfrm flipH="1">
            <a:off x="193088" y="599841"/>
            <a:ext cx="4708860" cy="3212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628203" y="1033220"/>
            <a:ext cx="2473137" cy="368028"/>
            <a:chOff x="426720" y="1117198"/>
            <a:chExt cx="4133850" cy="62397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26720" y="1117198"/>
              <a:ext cx="4133850" cy="19725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26720" y="1565910"/>
              <a:ext cx="4099560" cy="17526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899" t="2879" r="722" b="1821"/>
          <a:stretch/>
        </p:blipFill>
        <p:spPr>
          <a:xfrm>
            <a:off x="3655920" y="4036960"/>
            <a:ext cx="2086180" cy="1214940"/>
          </a:xfrm>
          <a:prstGeom prst="rect">
            <a:avLst/>
          </a:prstGeom>
          <a:ln>
            <a:solidFill>
              <a:srgbClr val="0070C0"/>
            </a:solidFill>
          </a:ln>
        </p:spPr>
      </p:pic>
      <p:grpSp>
        <p:nvGrpSpPr>
          <p:cNvPr id="29" name="Группа 28"/>
          <p:cNvGrpSpPr/>
          <p:nvPr/>
        </p:nvGrpSpPr>
        <p:grpSpPr>
          <a:xfrm>
            <a:off x="496659" y="3286040"/>
            <a:ext cx="2856518" cy="2081416"/>
            <a:chOff x="506456" y="3762833"/>
            <a:chExt cx="3530804" cy="257273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6456" y="3762833"/>
              <a:ext cx="3530804" cy="2572738"/>
            </a:xfrm>
            <a:prstGeom prst="rect">
              <a:avLst/>
            </a:prstGeom>
            <a:ln w="19050">
              <a:solidFill>
                <a:srgbClr val="0070C0"/>
              </a:solidFill>
            </a:ln>
          </p:spPr>
        </p:pic>
        <p:grpSp>
          <p:nvGrpSpPr>
            <p:cNvPr id="24" name="Группа 23"/>
            <p:cNvGrpSpPr/>
            <p:nvPr/>
          </p:nvGrpSpPr>
          <p:grpSpPr>
            <a:xfrm>
              <a:off x="664392" y="3921297"/>
              <a:ext cx="3026138" cy="454901"/>
              <a:chOff x="409724" y="1117198"/>
              <a:chExt cx="4150846" cy="623972"/>
            </a:xfrm>
          </p:grpSpPr>
          <p:sp>
            <p:nvSpPr>
              <p:cNvPr id="26" name="Прямоугольник 25"/>
              <p:cNvSpPr/>
              <p:nvPr/>
            </p:nvSpPr>
            <p:spPr>
              <a:xfrm>
                <a:off x="426720" y="1117198"/>
                <a:ext cx="4133850" cy="197252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409724" y="1565910"/>
                <a:ext cx="4116556" cy="175260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8" name="Прямоугольник 7"/>
          <p:cNvSpPr/>
          <p:nvPr/>
        </p:nvSpPr>
        <p:spPr>
          <a:xfrm>
            <a:off x="565232" y="2447044"/>
            <a:ext cx="1648358" cy="208280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28504" y="4785761"/>
            <a:ext cx="1648358" cy="208280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Соединительная линия уступом 12"/>
          <p:cNvCxnSpPr>
            <a:stCxn id="9" idx="3"/>
            <a:endCxn id="6" idx="1"/>
          </p:cNvCxnSpPr>
          <p:nvPr/>
        </p:nvCxnSpPr>
        <p:spPr>
          <a:xfrm>
            <a:off x="3353177" y="4326748"/>
            <a:ext cx="302743" cy="317682"/>
          </a:xfrm>
          <a:prstGeom prst="bentConnector3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3193024" y="925542"/>
            <a:ext cx="2962278" cy="398336"/>
          </a:xfrm>
          <a:prstGeom prst="rect">
            <a:avLst/>
          </a:prstGeom>
          <a:noFill/>
        </p:spPr>
        <p:txBody>
          <a:bodyPr wrap="square" numCol="1" spcCol="18000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Без выставления оценок</a:t>
            </a:r>
            <a:endParaRPr lang="ru-RU" b="1" dirty="0" smtClean="0">
              <a:solidFill>
                <a:srgbClr val="FF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3442176" y="3236918"/>
            <a:ext cx="2643112" cy="655630"/>
          </a:xfrm>
          <a:prstGeom prst="rect">
            <a:avLst/>
          </a:prstGeom>
          <a:noFill/>
        </p:spPr>
        <p:txBody>
          <a:bodyPr wrap="square" numCol="1" spcCol="18000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Как промежуточная аттестация</a:t>
            </a:r>
            <a:endParaRPr lang="ru-RU" b="1" dirty="0" smtClean="0">
              <a:solidFill>
                <a:srgbClr val="FF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077620" y="5595817"/>
            <a:ext cx="7239606" cy="1070192"/>
          </a:xfrm>
          <a:prstGeom prst="roundRect">
            <a:avLst>
              <a:gd name="adj" fmla="val 11833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ru-RU" sz="919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869153" y="5595817"/>
            <a:ext cx="5656538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Оценка за ВПР выставляется</a:t>
            </a:r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соответствии с локальным актом </a:t>
            </a:r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школы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077619" y="5784686"/>
            <a:ext cx="38120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!</a:t>
            </a:r>
            <a:endParaRPr lang="ru-RU" sz="4800" b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936023" y="5784686"/>
            <a:ext cx="38120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!</a:t>
            </a:r>
            <a:endParaRPr lang="ru-RU" sz="4800" b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7572295" y="219338"/>
            <a:ext cx="2373122" cy="3748196"/>
            <a:chOff x="9047993" y="991576"/>
            <a:chExt cx="2250451" cy="3554448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4" b="24292"/>
            <a:stretch/>
          </p:blipFill>
          <p:spPr>
            <a:xfrm>
              <a:off x="9047993" y="991576"/>
              <a:ext cx="2250451" cy="3554448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55" name="Прямоугольник 54"/>
            <p:cNvSpPr/>
            <p:nvPr/>
          </p:nvSpPr>
          <p:spPr>
            <a:xfrm>
              <a:off x="9047993" y="2194560"/>
              <a:ext cx="2250451" cy="225988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3" name="Скругленный прямоугольник 42"/>
          <p:cNvSpPr/>
          <p:nvPr/>
        </p:nvSpPr>
        <p:spPr>
          <a:xfrm>
            <a:off x="6259331" y="4024862"/>
            <a:ext cx="5008448" cy="1521798"/>
          </a:xfrm>
          <a:prstGeom prst="roundRect">
            <a:avLst>
              <a:gd name="adj" fmla="val 11833"/>
            </a:avLst>
          </a:prstGeom>
          <a:solidFill>
            <a:srgbClr val="2061A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ru-RU" sz="919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6820234" y="4036960"/>
            <a:ext cx="3767003" cy="270096"/>
          </a:xfrm>
          <a:prstGeom prst="rect">
            <a:avLst/>
          </a:prstGeom>
          <a:noFill/>
        </p:spPr>
        <p:txBody>
          <a:bodyPr wrap="square" numCol="1" spcCol="180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Отчет «Классный журнал»</a:t>
            </a:r>
          </a:p>
        </p:txBody>
      </p:sp>
      <p:grpSp>
        <p:nvGrpSpPr>
          <p:cNvPr id="45" name="Группа 44"/>
          <p:cNvGrpSpPr/>
          <p:nvPr/>
        </p:nvGrpSpPr>
        <p:grpSpPr>
          <a:xfrm>
            <a:off x="6319774" y="4305601"/>
            <a:ext cx="4884192" cy="1086854"/>
            <a:chOff x="4273000" y="2555159"/>
            <a:chExt cx="6991134" cy="1535640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7"/>
            <a:srcRect b="67606"/>
            <a:stretch/>
          </p:blipFill>
          <p:spPr>
            <a:xfrm>
              <a:off x="4273001" y="2555159"/>
              <a:ext cx="6991133" cy="849894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 rotWithShape="1">
            <a:blip r:embed="rId7"/>
            <a:srcRect t="72894" b="884"/>
            <a:stretch/>
          </p:blipFill>
          <p:spPr>
            <a:xfrm>
              <a:off x="4273000" y="3402822"/>
              <a:ext cx="6991132" cy="687977"/>
            </a:xfrm>
            <a:prstGeom prst="rect">
              <a:avLst/>
            </a:prstGeom>
          </p:spPr>
        </p:pic>
      </p:grpSp>
      <p:sp>
        <p:nvSpPr>
          <p:cNvPr id="48" name="Прямоугольник 47"/>
          <p:cNvSpPr/>
          <p:nvPr/>
        </p:nvSpPr>
        <p:spPr>
          <a:xfrm>
            <a:off x="6362642" y="4897000"/>
            <a:ext cx="4792427" cy="4954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4" t="49612" r="50367" b="48221"/>
          <a:stretch/>
        </p:blipFill>
        <p:spPr>
          <a:xfrm>
            <a:off x="9494173" y="4940355"/>
            <a:ext cx="1036320" cy="114300"/>
          </a:xfrm>
          <a:prstGeom prst="rect">
            <a:avLst/>
          </a:prstGeom>
          <a:ln>
            <a:noFill/>
          </a:ln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4" t="49612" r="50367" b="48221"/>
          <a:stretch/>
        </p:blipFill>
        <p:spPr>
          <a:xfrm>
            <a:off x="9494173" y="5179631"/>
            <a:ext cx="1036320" cy="114300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/>
          <a:srcRect l="725" t="876"/>
          <a:stretch/>
        </p:blipFill>
        <p:spPr>
          <a:xfrm>
            <a:off x="3655920" y="1592375"/>
            <a:ext cx="2082753" cy="1220358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41" name="Соединительная линия уступом 40"/>
          <p:cNvCxnSpPr/>
          <p:nvPr/>
        </p:nvCxnSpPr>
        <p:spPr>
          <a:xfrm>
            <a:off x="3353177" y="1855371"/>
            <a:ext cx="302743" cy="342842"/>
          </a:xfrm>
          <a:prstGeom prst="bentConnector3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4966336" y="1608423"/>
            <a:ext cx="219312" cy="11881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966336" y="4052200"/>
            <a:ext cx="219312" cy="11808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82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524489" y="1731370"/>
            <a:ext cx="8615765" cy="3329330"/>
            <a:chOff x="3574205" y="2298418"/>
            <a:chExt cx="7296150" cy="281940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4205" y="2298418"/>
              <a:ext cx="7296150" cy="2819400"/>
            </a:xfrm>
            <a:prstGeom prst="rect">
              <a:avLst/>
            </a:prstGeom>
            <a:ln w="19050">
              <a:solidFill>
                <a:srgbClr val="0070C0"/>
              </a:solidFill>
            </a:ln>
          </p:spPr>
        </p:pic>
        <p:sp>
          <p:nvSpPr>
            <p:cNvPr id="29" name="Прямоугольник 28"/>
            <p:cNvSpPr/>
            <p:nvPr/>
          </p:nvSpPr>
          <p:spPr>
            <a:xfrm>
              <a:off x="8800056" y="3381676"/>
              <a:ext cx="141960" cy="13324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682933" y="4884116"/>
              <a:ext cx="1135270" cy="1562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998970" y="2842739"/>
              <a:ext cx="88324" cy="204785"/>
            </a:xfrm>
            <a:prstGeom prst="rect">
              <a:avLst/>
            </a:prstGeom>
            <a:solidFill>
              <a:srgbClr val="EFF7E5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24ECA6-0F00-488C-9559-651E5876E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534" y="91"/>
            <a:ext cx="842467" cy="685782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B87A3FE-0004-4CDD-9D1E-5E66FBA9EEA9}"/>
              </a:ext>
            </a:extLst>
          </p:cNvPr>
          <p:cNvSpPr txBox="1"/>
          <p:nvPr/>
        </p:nvSpPr>
        <p:spPr>
          <a:xfrm>
            <a:off x="64361" y="153131"/>
            <a:ext cx="9121408" cy="406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14772">
              <a:defRPr/>
            </a:pPr>
            <a:r>
              <a:rPr lang="ru-RU" sz="2041" b="1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Отображение репетиционных экзаменов в электронном журнале</a:t>
            </a:r>
            <a:endParaRPr lang="ru-RU" sz="2041" b="1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47B423EE-8009-466C-B889-80A24779D8E3}"/>
              </a:ext>
            </a:extLst>
          </p:cNvPr>
          <p:cNvCxnSpPr>
            <a:cxnSpLocks/>
          </p:cNvCxnSpPr>
          <p:nvPr/>
        </p:nvCxnSpPr>
        <p:spPr>
          <a:xfrm flipH="1">
            <a:off x="193088" y="599841"/>
            <a:ext cx="4708860" cy="3212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524489" y="766968"/>
            <a:ext cx="10345866" cy="832726"/>
          </a:xfrm>
          <a:prstGeom prst="rect">
            <a:avLst/>
          </a:prstGeom>
          <a:noFill/>
        </p:spPr>
        <p:txBody>
          <a:bodyPr wrap="square" numCol="1" spcCol="180000">
            <a:no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Расписание и уроки в классе, где пишут репетиционный экзамен, </a:t>
            </a: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удаляются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Темы этих уроков </a:t>
            </a: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добавляются</a:t>
            </a:r>
            <a:r>
              <a:rPr lang="ru-RU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в темы будущих уроков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Результат репетиционного экзамена в электронном журнале </a:t>
            </a: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не отображается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8157373" y="2912715"/>
            <a:ext cx="3146646" cy="2611048"/>
            <a:chOff x="807343" y="2580459"/>
            <a:chExt cx="2717946" cy="2255318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7343" y="2580459"/>
              <a:ext cx="2717946" cy="2255318"/>
            </a:xfrm>
            <a:prstGeom prst="rect">
              <a:avLst/>
            </a:prstGeom>
            <a:ln w="19050">
              <a:solidFill>
                <a:srgbClr val="0070C0"/>
              </a:solidFill>
            </a:ln>
          </p:spPr>
        </p:pic>
        <p:sp>
          <p:nvSpPr>
            <p:cNvPr id="24" name="Прямоугольник 23"/>
            <p:cNvSpPr/>
            <p:nvPr/>
          </p:nvSpPr>
          <p:spPr>
            <a:xfrm>
              <a:off x="2502242" y="4608477"/>
              <a:ext cx="419101" cy="16573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Скругленный прямоугольник 18"/>
          <p:cNvSpPr/>
          <p:nvPr/>
        </p:nvSpPr>
        <p:spPr>
          <a:xfrm>
            <a:off x="2077620" y="5595817"/>
            <a:ext cx="7239606" cy="1070192"/>
          </a:xfrm>
          <a:prstGeom prst="roundRect">
            <a:avLst>
              <a:gd name="adj" fmla="val 11833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ru-RU" sz="919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600434" y="5595817"/>
            <a:ext cx="6096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Если уроки в расписании не удаляются, необходимо проверить созданные уроки в учебном журнале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077619" y="5784686"/>
            <a:ext cx="38120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!</a:t>
            </a:r>
            <a:endParaRPr lang="ru-RU" sz="4800" b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936023" y="5784686"/>
            <a:ext cx="38120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!</a:t>
            </a:r>
            <a:endParaRPr lang="ru-RU" sz="4800" b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54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 rot="20493870">
            <a:off x="4506546" y="3615649"/>
            <a:ext cx="1958978" cy="45719"/>
          </a:xfrm>
          <a:prstGeom prst="rect">
            <a:avLst/>
          </a:prstGeom>
          <a:solidFill>
            <a:srgbClr val="206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1106130" flipH="1">
            <a:off x="6043733" y="3661617"/>
            <a:ext cx="1958978" cy="45719"/>
          </a:xfrm>
          <a:prstGeom prst="rect">
            <a:avLst/>
          </a:prstGeom>
          <a:solidFill>
            <a:srgbClr val="206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68062" y="3548468"/>
            <a:ext cx="5289566" cy="2449288"/>
          </a:xfrm>
          <a:prstGeom prst="roundRect">
            <a:avLst>
              <a:gd name="adj" fmla="val 11833"/>
            </a:avLst>
          </a:prstGeom>
          <a:solidFill>
            <a:srgbClr val="2061A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ru-RU" sz="919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088154" y="3563976"/>
            <a:ext cx="4970872" cy="2461640"/>
          </a:xfrm>
          <a:prstGeom prst="roundRect">
            <a:avLst>
              <a:gd name="adj" fmla="val 11833"/>
            </a:avLst>
          </a:prstGeom>
          <a:solidFill>
            <a:srgbClr val="2061A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ru-RU" sz="919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061188" y="737734"/>
            <a:ext cx="4234884" cy="2711246"/>
          </a:xfrm>
          <a:prstGeom prst="roundRect">
            <a:avLst>
              <a:gd name="adj" fmla="val 11833"/>
            </a:avLst>
          </a:prstGeom>
          <a:solidFill>
            <a:srgbClr val="2061A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ru-RU" sz="919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24ECA6-0F00-488C-9559-651E5876E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9534" y="91"/>
            <a:ext cx="842467" cy="685782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B87A3FE-0004-4CDD-9D1E-5E66FBA9EEA9}"/>
              </a:ext>
            </a:extLst>
          </p:cNvPr>
          <p:cNvSpPr txBox="1"/>
          <p:nvPr/>
        </p:nvSpPr>
        <p:spPr>
          <a:xfrm>
            <a:off x="64361" y="153131"/>
            <a:ext cx="9324989" cy="406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14772">
              <a:defRPr/>
            </a:pPr>
            <a:r>
              <a:rPr lang="ru-RU" sz="2041" b="1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Отображение промежуточной аттестации в электронном журнале</a:t>
            </a:r>
            <a:endParaRPr lang="ru-RU" sz="2041" b="1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47B423EE-8009-466C-B889-80A24779D8E3}"/>
              </a:ext>
            </a:extLst>
          </p:cNvPr>
          <p:cNvCxnSpPr>
            <a:cxnSpLocks/>
          </p:cNvCxnSpPr>
          <p:nvPr/>
        </p:nvCxnSpPr>
        <p:spPr>
          <a:xfrm flipH="1">
            <a:off x="193088" y="599841"/>
            <a:ext cx="4708860" cy="3212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4061186" y="741324"/>
            <a:ext cx="4234886" cy="375408"/>
          </a:xfrm>
          <a:prstGeom prst="rect">
            <a:avLst/>
          </a:prstGeom>
          <a:noFill/>
        </p:spPr>
        <p:txBody>
          <a:bodyPr wrap="square" numCol="1" spcCol="180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Создание урока в электронном журнале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668062" y="3562902"/>
            <a:ext cx="5289566" cy="379264"/>
          </a:xfrm>
          <a:prstGeom prst="rect">
            <a:avLst/>
          </a:prstGeom>
          <a:noFill/>
        </p:spPr>
        <p:txBody>
          <a:bodyPr wrap="square" numCol="1" spcCol="180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Электронный журнал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6289594" y="3634167"/>
            <a:ext cx="4506392" cy="676008"/>
          </a:xfrm>
          <a:prstGeom prst="rect">
            <a:avLst/>
          </a:prstGeom>
          <a:noFill/>
        </p:spPr>
        <p:txBody>
          <a:bodyPr wrap="square" numCol="1" spcCol="180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«Отчет по проведению входных, рубежных, итоговых контрольных работ </a:t>
            </a:r>
          </a:p>
          <a:p>
            <a:pPr algn="ctr">
              <a:lnSpc>
                <a:spcPct val="90000"/>
              </a:lnSpc>
            </a:pP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(по параллелям)»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4656041" y="1134167"/>
            <a:ext cx="3045176" cy="2246386"/>
            <a:chOff x="6636145" y="1080601"/>
            <a:chExt cx="3680384" cy="2714970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3"/>
            <a:srcRect b="87662"/>
            <a:stretch/>
          </p:blipFill>
          <p:spPr>
            <a:xfrm>
              <a:off x="6636145" y="1080601"/>
              <a:ext cx="3680384" cy="373728"/>
            </a:xfrm>
            <a:prstGeom prst="rect">
              <a:avLst/>
            </a:prstGeom>
          </p:spPr>
        </p:pic>
        <p:pic>
          <p:nvPicPr>
            <p:cNvPr id="56" name="Рисунок 55"/>
            <p:cNvPicPr>
              <a:picLocks noChangeAspect="1"/>
            </p:cNvPicPr>
            <p:nvPr/>
          </p:nvPicPr>
          <p:blipFill rotWithShape="1">
            <a:blip r:embed="rId3"/>
            <a:srcRect t="19124" b="3243"/>
            <a:stretch/>
          </p:blipFill>
          <p:spPr>
            <a:xfrm>
              <a:off x="6636145" y="1444027"/>
              <a:ext cx="3680384" cy="2351544"/>
            </a:xfrm>
            <a:prstGeom prst="rect">
              <a:avLst/>
            </a:prstGeom>
          </p:spPr>
        </p:pic>
      </p:grpSp>
      <p:pic>
        <p:nvPicPr>
          <p:cNvPr id="65" name="Рисунок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543" y="3886049"/>
            <a:ext cx="4944720" cy="1981976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4062" y="4362904"/>
            <a:ext cx="4859056" cy="12079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64361" y="947559"/>
            <a:ext cx="3868098" cy="1505487"/>
          </a:xfrm>
          <a:prstGeom prst="rect">
            <a:avLst/>
          </a:prstGeom>
          <a:noFill/>
        </p:spPr>
        <p:txBody>
          <a:bodyPr wrap="square" numCol="1" spcCol="180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Вариант 1:</a:t>
            </a:r>
          </a:p>
          <a:p>
            <a:pPr>
              <a:lnSpc>
                <a:spcPct val="90000"/>
              </a:lnSpc>
            </a:pPr>
            <a:endParaRPr lang="ru-RU" sz="2000" b="1" dirty="0" smtClean="0">
              <a:solidFill>
                <a:srgbClr val="0070C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Оценка </a:t>
            </a:r>
            <a:r>
              <a:rPr lang="ru-RU" sz="2000" b="1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 промежуточную аттестацию </a:t>
            </a:r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учитывается</a:t>
            </a:r>
            <a:b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четверти</a:t>
            </a:r>
            <a:endParaRPr lang="ru-RU" sz="2000" b="1" dirty="0">
              <a:solidFill>
                <a:srgbClr val="0070C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418842" y="4989657"/>
            <a:ext cx="540514" cy="5831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077620" y="6068815"/>
            <a:ext cx="7239606" cy="597193"/>
          </a:xfrm>
          <a:prstGeom prst="roundRect">
            <a:avLst>
              <a:gd name="adj" fmla="val 11833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ru-RU" sz="919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600434" y="6152110"/>
            <a:ext cx="60960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Согласно локальному акту школы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077619" y="6023117"/>
            <a:ext cx="38120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!</a:t>
            </a:r>
            <a:endParaRPr lang="ru-RU" sz="4800" b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936023" y="6023117"/>
            <a:ext cx="38120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!</a:t>
            </a:r>
            <a:endParaRPr lang="ru-RU" sz="4800" b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85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 rot="1106130" flipH="1">
            <a:off x="6043733" y="3768090"/>
            <a:ext cx="1958978" cy="45719"/>
          </a:xfrm>
          <a:prstGeom prst="rect">
            <a:avLst/>
          </a:prstGeom>
          <a:solidFill>
            <a:srgbClr val="206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0493870">
            <a:off x="4506546" y="3768089"/>
            <a:ext cx="1958978" cy="45719"/>
          </a:xfrm>
          <a:prstGeom prst="rect">
            <a:avLst/>
          </a:prstGeom>
          <a:solidFill>
            <a:srgbClr val="206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912715" y="3819612"/>
            <a:ext cx="4800260" cy="2133598"/>
          </a:xfrm>
          <a:prstGeom prst="roundRect">
            <a:avLst>
              <a:gd name="adj" fmla="val 11833"/>
            </a:avLst>
          </a:prstGeom>
          <a:solidFill>
            <a:srgbClr val="2061A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ru-RU" sz="919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808886" y="3819612"/>
            <a:ext cx="3529408" cy="2133598"/>
          </a:xfrm>
          <a:prstGeom prst="roundRect">
            <a:avLst>
              <a:gd name="adj" fmla="val 11833"/>
            </a:avLst>
          </a:prstGeom>
          <a:solidFill>
            <a:srgbClr val="2061A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ru-RU" sz="919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061186" y="970744"/>
            <a:ext cx="6380656" cy="2672422"/>
          </a:xfrm>
          <a:prstGeom prst="roundRect">
            <a:avLst>
              <a:gd name="adj" fmla="val 11833"/>
            </a:avLst>
          </a:prstGeom>
          <a:solidFill>
            <a:srgbClr val="2061A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ru-RU" sz="919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24ECA6-0F00-488C-9559-651E5876E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9534" y="91"/>
            <a:ext cx="842467" cy="685782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B87A3FE-0004-4CDD-9D1E-5E66FBA9EEA9}"/>
              </a:ext>
            </a:extLst>
          </p:cNvPr>
          <p:cNvSpPr txBox="1"/>
          <p:nvPr/>
        </p:nvSpPr>
        <p:spPr>
          <a:xfrm>
            <a:off x="64361" y="153131"/>
            <a:ext cx="9324989" cy="406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14772">
              <a:defRPr/>
            </a:pPr>
            <a:r>
              <a:rPr lang="ru-RU" sz="2041" b="1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Отображение промежуточной аттестации в электронном журнале</a:t>
            </a:r>
            <a:endParaRPr lang="ru-RU" sz="2041" b="1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47B423EE-8009-466C-B889-80A24779D8E3}"/>
              </a:ext>
            </a:extLst>
          </p:cNvPr>
          <p:cNvCxnSpPr>
            <a:cxnSpLocks/>
          </p:cNvCxnSpPr>
          <p:nvPr/>
        </p:nvCxnSpPr>
        <p:spPr>
          <a:xfrm flipH="1">
            <a:off x="193088" y="599841"/>
            <a:ext cx="4708860" cy="3212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3727268" y="938096"/>
            <a:ext cx="7048490" cy="574985"/>
          </a:xfrm>
          <a:prstGeom prst="rect">
            <a:avLst/>
          </a:prstGeom>
          <a:noFill/>
        </p:spPr>
        <p:txBody>
          <a:bodyPr wrap="square" numCol="1" spcCol="180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Колонка «Промежуточная аттестация» в итоговых оценках</a:t>
            </a:r>
          </a:p>
        </p:txBody>
      </p:sp>
      <p:pic>
        <p:nvPicPr>
          <p:cNvPr id="43" name="Рисунок 4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" t="989" r="985" b="28460"/>
          <a:stretch/>
        </p:blipFill>
        <p:spPr bwMode="auto">
          <a:xfrm>
            <a:off x="4244165" y="1398872"/>
            <a:ext cx="6014696" cy="2127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4" name="Рисунок 4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t="6916" r="16789" b="34626"/>
          <a:stretch/>
        </p:blipFill>
        <p:spPr bwMode="auto">
          <a:xfrm>
            <a:off x="1078520" y="4183266"/>
            <a:ext cx="4468648" cy="14610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5" name="Рисунок 44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" t="3279" r="30824" b="32886"/>
          <a:stretch/>
        </p:blipFill>
        <p:spPr bwMode="auto">
          <a:xfrm>
            <a:off x="6986330" y="4140453"/>
            <a:ext cx="3112920" cy="17631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008943" y="3837702"/>
            <a:ext cx="4607804" cy="330382"/>
          </a:xfrm>
          <a:prstGeom prst="rect">
            <a:avLst/>
          </a:prstGeom>
          <a:noFill/>
        </p:spPr>
        <p:txBody>
          <a:bodyPr wrap="square" numCol="1" spcCol="180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Отчет «Классный журнал»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6829419" y="3810670"/>
            <a:ext cx="3426742" cy="381624"/>
          </a:xfrm>
          <a:prstGeom prst="rect">
            <a:avLst/>
          </a:prstGeom>
          <a:noFill/>
        </p:spPr>
        <p:txBody>
          <a:bodyPr wrap="square" numCol="1" spcCol="180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Отчет «Классный журнал»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93088" y="1072992"/>
            <a:ext cx="3055691" cy="1461374"/>
          </a:xfrm>
          <a:prstGeom prst="rect">
            <a:avLst/>
          </a:prstGeom>
          <a:noFill/>
        </p:spPr>
        <p:txBody>
          <a:bodyPr wrap="square" numCol="1" spcCol="180000">
            <a:noAutofit/>
          </a:bodyPr>
          <a:lstStyle/>
          <a:p>
            <a:pPr algn="ctr">
              <a:lnSpc>
                <a:spcPct val="90000"/>
              </a:lnSpc>
            </a:pPr>
            <a:endParaRPr lang="ru-RU" sz="2000" b="1" dirty="0" smtClean="0">
              <a:solidFill>
                <a:srgbClr val="0070C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077620" y="6068815"/>
            <a:ext cx="7239606" cy="597193"/>
          </a:xfrm>
          <a:prstGeom prst="roundRect">
            <a:avLst>
              <a:gd name="adj" fmla="val 11833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ru-RU" sz="919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600434" y="6152110"/>
            <a:ext cx="60960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Согласно локальному акту школы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077619" y="6023117"/>
            <a:ext cx="38120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!</a:t>
            </a:r>
            <a:endParaRPr lang="ru-RU" sz="4800" b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936023" y="6023117"/>
            <a:ext cx="38120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!</a:t>
            </a:r>
            <a:endParaRPr lang="ru-RU" sz="4800" b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64361" y="947559"/>
            <a:ext cx="3868098" cy="1752098"/>
          </a:xfrm>
          <a:prstGeom prst="rect">
            <a:avLst/>
          </a:prstGeom>
          <a:noFill/>
        </p:spPr>
        <p:txBody>
          <a:bodyPr wrap="square" numCol="1" spcCol="180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Вариант 2:</a:t>
            </a:r>
          </a:p>
          <a:p>
            <a:pPr>
              <a:lnSpc>
                <a:spcPct val="90000"/>
              </a:lnSpc>
            </a:pPr>
            <a:endParaRPr lang="ru-RU" sz="2000" b="1" dirty="0" smtClean="0">
              <a:solidFill>
                <a:srgbClr val="0070C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000" b="1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Оценка за промежуточную аттестацию учитывается</a:t>
            </a:r>
            <a:br>
              <a:rPr lang="ru-RU" sz="2000" b="1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годовой оценке</a:t>
            </a:r>
          </a:p>
          <a:p>
            <a:pPr algn="ctr">
              <a:lnSpc>
                <a:spcPct val="90000"/>
              </a:lnSpc>
            </a:pPr>
            <a:r>
              <a:rPr lang="ru-RU" sz="2000" i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(пятая оценка)</a:t>
            </a:r>
            <a:endParaRPr lang="ru-RU" sz="2000" i="1" dirty="0">
              <a:solidFill>
                <a:srgbClr val="0070C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21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751" y="1335814"/>
            <a:ext cx="4213365" cy="386808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7846480" y="5228853"/>
            <a:ext cx="1879703" cy="335047"/>
          </a:xfrm>
          <a:prstGeom prst="rect">
            <a:avLst/>
          </a:prstGeom>
          <a:noFill/>
        </p:spPr>
        <p:txBody>
          <a:bodyPr wrap="square" numCol="1" spcCol="180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Редактировать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24ECA6-0F00-488C-9559-651E5876E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534" y="91"/>
            <a:ext cx="842467" cy="685782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B87A3FE-0004-4CDD-9D1E-5E66FBA9EEA9}"/>
              </a:ext>
            </a:extLst>
          </p:cNvPr>
          <p:cNvSpPr txBox="1"/>
          <p:nvPr/>
        </p:nvSpPr>
        <p:spPr>
          <a:xfrm>
            <a:off x="64361" y="153131"/>
            <a:ext cx="2541080" cy="406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14772">
              <a:defRPr/>
            </a:pPr>
            <a:r>
              <a:rPr lang="ru-RU" sz="2041" b="1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Типичные ошибки</a:t>
            </a:r>
            <a:endParaRPr lang="ru-RU" sz="2041" b="1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47B423EE-8009-466C-B889-80A24779D8E3}"/>
              </a:ext>
            </a:extLst>
          </p:cNvPr>
          <p:cNvCxnSpPr>
            <a:cxnSpLocks/>
          </p:cNvCxnSpPr>
          <p:nvPr/>
        </p:nvCxnSpPr>
        <p:spPr>
          <a:xfrm flipH="1">
            <a:off x="193088" y="599841"/>
            <a:ext cx="4708860" cy="3212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34" y="1335814"/>
            <a:ext cx="4492123" cy="38754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645431" y="3886200"/>
            <a:ext cx="162560" cy="13258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492115" y="3299351"/>
            <a:ext cx="76106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5367386" y="2842651"/>
            <a:ext cx="1005628" cy="402750"/>
          </a:xfrm>
          <a:prstGeom prst="rect">
            <a:avLst/>
          </a:prstGeom>
          <a:noFill/>
        </p:spPr>
        <p:txBody>
          <a:bodyPr wrap="square" numCol="1" spcCol="180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Карта класса</a:t>
            </a:r>
          </a:p>
        </p:txBody>
      </p:sp>
      <p:sp>
        <p:nvSpPr>
          <p:cNvPr id="41" name="Стрелка вправо 40"/>
          <p:cNvSpPr/>
          <p:nvPr/>
        </p:nvSpPr>
        <p:spPr>
          <a:xfrm>
            <a:off x="5336694" y="4305300"/>
            <a:ext cx="1036320" cy="487680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0233749" y="3325089"/>
            <a:ext cx="134503" cy="16085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H="1">
            <a:off x="9542293" y="4933625"/>
            <a:ext cx="689552" cy="5904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7936636" y="5522049"/>
            <a:ext cx="16111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64361" y="634816"/>
            <a:ext cx="8470039" cy="394592"/>
          </a:xfrm>
          <a:prstGeom prst="rect">
            <a:avLst/>
          </a:prstGeom>
          <a:noFill/>
        </p:spPr>
        <p:txBody>
          <a:bodyPr wrap="square" numCol="1" spcCol="180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Ошибка</a:t>
            </a:r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при сохранении расписания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077620" y="5595817"/>
            <a:ext cx="7239606" cy="1070192"/>
          </a:xfrm>
          <a:prstGeom prst="roundRect">
            <a:avLst>
              <a:gd name="adj" fmla="val 11833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ru-RU" sz="919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600434" y="566806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Если не сохраняются изменения в учебном расписании, нужно проверить учебные периоды в карте класса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077619" y="5784686"/>
            <a:ext cx="38120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!</a:t>
            </a:r>
            <a:endParaRPr lang="ru-RU" sz="4800" b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936023" y="5784686"/>
            <a:ext cx="38120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!</a:t>
            </a:r>
            <a:endParaRPr lang="ru-RU" sz="4800" b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H="1">
            <a:off x="4807991" y="3295744"/>
            <a:ext cx="689552" cy="5904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69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Скругленный прямоугольник 71"/>
          <p:cNvSpPr/>
          <p:nvPr/>
        </p:nvSpPr>
        <p:spPr>
          <a:xfrm>
            <a:off x="7489077" y="2872245"/>
            <a:ext cx="2214512" cy="367211"/>
          </a:xfrm>
          <a:prstGeom prst="roundRect">
            <a:avLst>
              <a:gd name="adj" fmla="val 11833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ru-RU" sz="919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912722" y="5223475"/>
            <a:ext cx="3712501" cy="1045245"/>
          </a:xfrm>
          <a:prstGeom prst="roundRect">
            <a:avLst>
              <a:gd name="adj" fmla="val 1183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ru-RU" sz="919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l="10625" t="18337" r="14740" b="-1"/>
          <a:stretch/>
        </p:blipFill>
        <p:spPr>
          <a:xfrm>
            <a:off x="5844539" y="3495296"/>
            <a:ext cx="5318760" cy="30279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24ECA6-0F00-488C-9559-651E5876E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534" y="91"/>
            <a:ext cx="842467" cy="6857820"/>
          </a:xfrm>
          <a:prstGeom prst="rect">
            <a:avLst/>
          </a:prstGeom>
        </p:spPr>
      </p:pic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47B423EE-8009-466C-B889-80A24779D8E3}"/>
              </a:ext>
            </a:extLst>
          </p:cNvPr>
          <p:cNvCxnSpPr>
            <a:cxnSpLocks/>
          </p:cNvCxnSpPr>
          <p:nvPr/>
        </p:nvCxnSpPr>
        <p:spPr>
          <a:xfrm flipH="1">
            <a:off x="193088" y="599841"/>
            <a:ext cx="4708860" cy="3212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64361" y="634816"/>
            <a:ext cx="8470039" cy="394592"/>
          </a:xfrm>
          <a:prstGeom prst="rect">
            <a:avLst/>
          </a:prstGeom>
          <a:noFill/>
        </p:spPr>
        <p:txBody>
          <a:bodyPr wrap="square" numCol="1" spcCol="180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Ошибка </a:t>
            </a:r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«Нет доступной рабочей области» </a:t>
            </a:r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 обучающегося</a:t>
            </a:r>
            <a:endParaRPr lang="ru-RU" sz="2000" b="1" dirty="0" smtClean="0">
              <a:solidFill>
                <a:srgbClr val="FF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64361" y="1029408"/>
            <a:ext cx="7329191" cy="306186"/>
          </a:xfrm>
          <a:prstGeom prst="rect">
            <a:avLst/>
          </a:prstGeom>
          <a:noFill/>
        </p:spPr>
        <p:txBody>
          <a:bodyPr wrap="square" numCol="1" spcCol="180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Возможные причины:</a:t>
            </a:r>
            <a:endParaRPr lang="ru-RU" sz="2000" b="1" dirty="0" smtClean="0">
              <a:solidFill>
                <a:srgbClr val="FF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64361" y="1593328"/>
            <a:ext cx="5711599" cy="306186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numCol="1" spcCol="180000">
            <a:noAutofit/>
          </a:bodyPr>
          <a:lstStyle/>
          <a:p>
            <a:pPr algn="r">
              <a:lnSpc>
                <a:spcPct val="90000"/>
              </a:lnSpc>
            </a:pPr>
            <a:r>
              <a:rPr lang="ru-RU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Не выбрана Орловская область перед входом</a:t>
            </a:r>
            <a:endParaRPr lang="ru-RU" b="1" dirty="0" smtClean="0">
              <a:solidFill>
                <a:srgbClr val="FF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101" y="1417753"/>
            <a:ext cx="4029637" cy="1152686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cxnSp>
        <p:nvCxnSpPr>
          <p:cNvPr id="6" name="Соединительная линия уступом 5"/>
          <p:cNvCxnSpPr>
            <a:stCxn id="41" idx="3"/>
            <a:endCxn id="2" idx="1"/>
          </p:cNvCxnSpPr>
          <p:nvPr/>
        </p:nvCxnSpPr>
        <p:spPr>
          <a:xfrm>
            <a:off x="5775960" y="1746421"/>
            <a:ext cx="713141" cy="247675"/>
          </a:xfrm>
          <a:prstGeom prst="bentConnector3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751115" y="2868939"/>
            <a:ext cx="4035714" cy="1111167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numCol="1" spcCol="18000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Данные в карте ученика</a:t>
            </a:r>
            <a:br>
              <a:rPr lang="ru-RU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ИСОУ «Виртуальная школа»</a:t>
            </a:r>
            <a:br>
              <a:rPr lang="ru-RU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не совпадают с данными личного кабинета Госуслуг</a:t>
            </a:r>
            <a:endParaRPr lang="ru-RU" b="1" dirty="0">
              <a:solidFill>
                <a:srgbClr val="FF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 flipV="1">
            <a:off x="524489" y="2681634"/>
            <a:ext cx="10345867" cy="41474"/>
          </a:xfrm>
          <a:prstGeom prst="rect">
            <a:avLst/>
          </a:prstGeom>
          <a:solidFill>
            <a:srgbClr val="275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45" name="Прямоугольник 44"/>
          <p:cNvSpPr/>
          <p:nvPr/>
        </p:nvSpPr>
        <p:spPr>
          <a:xfrm>
            <a:off x="5775959" y="3495296"/>
            <a:ext cx="5387339" cy="3091543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5822206" y="2789849"/>
            <a:ext cx="1473016" cy="567932"/>
          </a:xfrm>
          <a:prstGeom prst="rect">
            <a:avLst/>
          </a:prstGeom>
          <a:noFill/>
          <a:ln w="19050">
            <a:noFill/>
          </a:ln>
        </p:spPr>
        <p:txBody>
          <a:bodyPr wrap="square" numCol="1" spcCol="180000">
            <a:noAutofit/>
          </a:bodyPr>
          <a:lstStyle/>
          <a:p>
            <a:pPr algn="r">
              <a:lnSpc>
                <a:spcPct val="90000"/>
              </a:lnSpc>
            </a:pPr>
            <a:r>
              <a:rPr lang="ru-RU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Проверить по ссылке:</a:t>
            </a:r>
            <a:endParaRPr lang="ru-RU" b="1" dirty="0">
              <a:solidFill>
                <a:srgbClr val="FF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930537" y="3982173"/>
            <a:ext cx="2438400" cy="24217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793479" y="3982173"/>
            <a:ext cx="2168547" cy="6009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Соединительная линия уступом 49"/>
          <p:cNvCxnSpPr>
            <a:stCxn id="43" idx="3"/>
            <a:endCxn id="45" idx="1"/>
          </p:cNvCxnSpPr>
          <p:nvPr/>
        </p:nvCxnSpPr>
        <p:spPr>
          <a:xfrm>
            <a:off x="4786829" y="3424523"/>
            <a:ext cx="989130" cy="1616545"/>
          </a:xfrm>
          <a:prstGeom prst="bentConnector3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5930537" y="4290198"/>
            <a:ext cx="2438400" cy="1958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930537" y="4770234"/>
            <a:ext cx="2438400" cy="1958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930537" y="6141968"/>
            <a:ext cx="2438400" cy="1958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967258" y="4286294"/>
            <a:ext cx="3465406" cy="520838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numCol="1" spcCol="18000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ФИО, дата рождения, СНИЛС должны совпадать</a:t>
            </a:r>
            <a:endParaRPr lang="ru-RU" sz="1600" b="1" dirty="0">
              <a:solidFill>
                <a:srgbClr val="FF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912722" y="5223476"/>
            <a:ext cx="3712502" cy="270885"/>
          </a:xfrm>
          <a:prstGeom prst="rect">
            <a:avLst/>
          </a:prstGeom>
          <a:noFill/>
          <a:ln w="19050">
            <a:noFill/>
          </a:ln>
        </p:spPr>
        <p:txBody>
          <a:bodyPr wrap="square" numCol="1" spcCol="18000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Статус записи:</a:t>
            </a:r>
            <a:endParaRPr lang="ru-RU" sz="1600" b="1" dirty="0">
              <a:solidFill>
                <a:srgbClr val="0070C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912722" y="5866201"/>
            <a:ext cx="3712502" cy="270885"/>
          </a:xfrm>
          <a:prstGeom prst="rect">
            <a:avLst/>
          </a:prstGeom>
          <a:noFill/>
          <a:ln w="19050">
            <a:noFill/>
          </a:ln>
        </p:spPr>
        <p:txBody>
          <a:bodyPr wrap="square" numCol="1" spcCol="180000">
            <a:noAutofit/>
          </a:bodyPr>
          <a:lstStyle/>
          <a:p>
            <a:pPr algn="r">
              <a:lnSpc>
                <a:spcPct val="90000"/>
              </a:lnSpc>
            </a:pPr>
            <a:r>
              <a:rPr lang="ru-RU" sz="1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подтвержденная</a:t>
            </a:r>
            <a:r>
              <a:rPr lang="ru-RU" sz="14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для детей старше 14</a:t>
            </a:r>
            <a:endParaRPr lang="ru-RU" sz="1400" b="1" dirty="0">
              <a:solidFill>
                <a:srgbClr val="0070C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912722" y="5561360"/>
            <a:ext cx="3712502" cy="270885"/>
          </a:xfrm>
          <a:prstGeom prst="rect">
            <a:avLst/>
          </a:prstGeom>
          <a:noFill/>
          <a:ln w="19050">
            <a:noFill/>
          </a:ln>
        </p:spPr>
        <p:txBody>
          <a:bodyPr wrap="square" numCol="1" spcCol="180000">
            <a:noAutofit/>
          </a:bodyPr>
          <a:lstStyle/>
          <a:p>
            <a:pPr algn="r">
              <a:lnSpc>
                <a:spcPct val="90000"/>
              </a:lnSpc>
            </a:pPr>
            <a:r>
              <a:rPr lang="ru-RU" sz="14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стандартная</a:t>
            </a:r>
            <a:r>
              <a:rPr lang="ru-RU" sz="14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для детей младше 14</a:t>
            </a:r>
            <a:endParaRPr lang="ru-RU" sz="1400" b="1" dirty="0">
              <a:solidFill>
                <a:srgbClr val="0070C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7483392" y="2888867"/>
            <a:ext cx="2129756" cy="283966"/>
          </a:xfrm>
          <a:prstGeom prst="rect">
            <a:avLst/>
          </a:prstGeom>
          <a:noFill/>
          <a:ln w="19050">
            <a:noFill/>
          </a:ln>
        </p:spPr>
        <p:txBody>
          <a:bodyPr wrap="square" numCol="1" spcCol="18000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esia.gosuslugi.ru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87A3FE-0004-4CDD-9D1E-5E66FBA9EEA9}"/>
              </a:ext>
            </a:extLst>
          </p:cNvPr>
          <p:cNvSpPr txBox="1"/>
          <p:nvPr/>
        </p:nvSpPr>
        <p:spPr>
          <a:xfrm>
            <a:off x="64361" y="153131"/>
            <a:ext cx="2541080" cy="406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14772">
              <a:defRPr/>
            </a:pPr>
            <a:r>
              <a:rPr lang="ru-RU" sz="2041" b="1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Типичные ошибки</a:t>
            </a:r>
            <a:endParaRPr lang="ru-RU" sz="2041" b="1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40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93088" y="4963886"/>
            <a:ext cx="11008670" cy="1482958"/>
          </a:xfrm>
          <a:prstGeom prst="roundRect">
            <a:avLst>
              <a:gd name="adj" fmla="val 11833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ru-RU" sz="919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24ECA6-0F00-488C-9559-651E5876E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9534" y="91"/>
            <a:ext cx="842467" cy="68578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323848" y="4955898"/>
            <a:ext cx="10766199" cy="1498932"/>
          </a:xfrm>
          <a:prstGeom prst="rect">
            <a:avLst/>
          </a:prstGeom>
          <a:noFill/>
        </p:spPr>
        <p:txBody>
          <a:bodyPr wrap="square" numCol="1" spcCol="18000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Заявки по обучающимся в системе (удаление дублей, проверка СНИЛС, "Нет </a:t>
            </a: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доступной рабочей 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области")  </a:t>
            </a: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принимаются 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общим </a:t>
            </a: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списком 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 темой "Список обучающихся" только по защищенному каналу связи </a:t>
            </a:r>
            <a:r>
              <a:rPr lang="ru-RU" sz="2000" b="1" u="sng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VipNet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или </a:t>
            </a:r>
            <a:r>
              <a:rPr lang="ru-RU" sz="2000" b="1" u="sng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при личном обращении в письменном виде</a:t>
            </a: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 В 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список необходимо включить </a:t>
            </a: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обучающихся</a:t>
            </a:r>
            <a:b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 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указанием: школа, класс, ФИО, СНИЛС, </a:t>
            </a: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возникающая ошибка.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7B423EE-8009-466C-B889-80A24779D8E3}"/>
              </a:ext>
            </a:extLst>
          </p:cNvPr>
          <p:cNvCxnSpPr>
            <a:cxnSpLocks/>
          </p:cNvCxnSpPr>
          <p:nvPr/>
        </p:nvCxnSpPr>
        <p:spPr>
          <a:xfrm flipH="1">
            <a:off x="193088" y="599841"/>
            <a:ext cx="4708860" cy="3212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64361" y="634816"/>
            <a:ext cx="10766199" cy="655504"/>
          </a:xfrm>
          <a:prstGeom prst="rect">
            <a:avLst/>
          </a:prstGeom>
          <a:noFill/>
        </p:spPr>
        <p:txBody>
          <a:bodyPr wrap="square" numCol="1" spcCol="180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Ошибка </a:t>
            </a:r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«Пользователь </a:t>
            </a: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системе ассоциирован с другим пользователем ЕСИА» </a:t>
            </a:r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 обучающегося/родителя/сотрудника</a:t>
            </a:r>
            <a:endParaRPr lang="ru-RU" sz="2000" b="1" dirty="0" smtClean="0">
              <a:solidFill>
                <a:srgbClr val="FF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93088" y="2213314"/>
            <a:ext cx="8175374" cy="81863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numCol="1" spcCol="180000" anchor="ctr">
            <a:noAutofit/>
          </a:bodyPr>
          <a:lstStyle/>
          <a:p>
            <a:pPr algn="r">
              <a:lnSpc>
                <a:spcPct val="90000"/>
              </a:lnSpc>
            </a:pPr>
            <a:r>
              <a:rPr lang="ru-RU" sz="2000" b="1" dirty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Пользователь раньше </a:t>
            </a:r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входил в ИСОУ «</a:t>
            </a:r>
            <a:r>
              <a:rPr lang="ru-RU" sz="2000" b="1" dirty="0" err="1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Виртуальнуая</a:t>
            </a:r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школа» через ЕСИА, но создал </a:t>
            </a:r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новую</a:t>
            </a:r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учетную запись на </a:t>
            </a:r>
            <a:r>
              <a:rPr lang="ru-RU" sz="2000" b="1" dirty="0" err="1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Госуслугах</a:t>
            </a:r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rgbClr val="FF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64361" y="1716196"/>
            <a:ext cx="7329191" cy="306186"/>
          </a:xfrm>
          <a:prstGeom prst="rect">
            <a:avLst/>
          </a:prstGeom>
          <a:noFill/>
        </p:spPr>
        <p:txBody>
          <a:bodyPr wrap="square" numCol="1" spcCol="180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Возможные причины:</a:t>
            </a:r>
            <a:endParaRPr lang="ru-RU" sz="2000" b="1" dirty="0" smtClean="0">
              <a:solidFill>
                <a:srgbClr val="FF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524489" y="4744908"/>
            <a:ext cx="10345867" cy="41474"/>
          </a:xfrm>
          <a:prstGeom prst="rect">
            <a:avLst/>
          </a:prstGeom>
          <a:solidFill>
            <a:srgbClr val="275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5460179" y="3728799"/>
            <a:ext cx="5629868" cy="912869"/>
          </a:xfrm>
          <a:prstGeom prst="rect">
            <a:avLst/>
          </a:prstGeom>
          <a:noFill/>
          <a:ln>
            <a:noFill/>
          </a:ln>
        </p:spPr>
        <p:txBody>
          <a:bodyPr wrap="square" numCol="1" spcCol="180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Необходимо обратиться в техподдержку</a:t>
            </a:r>
            <a:b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ИСОУ «Виртуальная школа»</a:t>
            </a:r>
          </a:p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8 (4862) </a:t>
            </a:r>
            <a:r>
              <a:rPr lang="ru-RU" sz="2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73-17-79</a:t>
            </a:r>
          </a:p>
        </p:txBody>
      </p:sp>
      <p:cxnSp>
        <p:nvCxnSpPr>
          <p:cNvPr id="4" name="Соединительная линия уступом 3"/>
          <p:cNvCxnSpPr>
            <a:stCxn id="11" idx="2"/>
            <a:endCxn id="16" idx="0"/>
          </p:cNvCxnSpPr>
          <p:nvPr/>
        </p:nvCxnSpPr>
        <p:spPr>
          <a:xfrm rot="16200000" flipH="1">
            <a:off x="5929521" y="1383207"/>
            <a:ext cx="696846" cy="3994338"/>
          </a:xfrm>
          <a:prstGeom prst="bentConnector3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B87A3FE-0004-4CDD-9D1E-5E66FBA9EEA9}"/>
              </a:ext>
            </a:extLst>
          </p:cNvPr>
          <p:cNvSpPr txBox="1"/>
          <p:nvPr/>
        </p:nvSpPr>
        <p:spPr>
          <a:xfrm>
            <a:off x="64361" y="153131"/>
            <a:ext cx="2541080" cy="406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14772">
              <a:defRPr/>
            </a:pPr>
            <a:r>
              <a:rPr lang="ru-RU" sz="2041" b="1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Типичные ошибки</a:t>
            </a:r>
            <a:endParaRPr lang="ru-RU" sz="2041" b="1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74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457</Words>
  <Application>Microsoft Office PowerPoint</Application>
  <PresentationFormat>Широкоэкранный</PresentationFormat>
  <Paragraphs>73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dolgov2</dc:creator>
  <cp:lastModifiedBy>dolgov2</cp:lastModifiedBy>
  <cp:revision>95</cp:revision>
  <dcterms:created xsi:type="dcterms:W3CDTF">2023-03-23T06:05:31Z</dcterms:created>
  <dcterms:modified xsi:type="dcterms:W3CDTF">2023-03-27T10:43:05Z</dcterms:modified>
</cp:coreProperties>
</file>