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71" r:id="rId4"/>
    <p:sldId id="272" r:id="rId5"/>
    <p:sldId id="270" r:id="rId6"/>
    <p:sldId id="264" r:id="rId7"/>
    <p:sldId id="265" r:id="rId8"/>
    <p:sldId id="26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E6C01-6ECB-4CCC-AB2D-5E19FA26B156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76D01-615C-42F4-9485-8599DD4E1A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9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6C2CE4-8574-4AFA-98A8-44D0739D585E}" type="slidenum">
              <a:rPr lang="ru-RU" altLang="ru-RU" smtClean="0">
                <a:solidFill>
                  <a:srgbClr val="000000"/>
                </a:solidFill>
                <a:cs typeface="Arial" pitchFamily="34" charset="0"/>
              </a:rPr>
              <a:pPr/>
              <a:t>2</a:t>
            </a:fld>
            <a:endParaRPr lang="ru-RU" altLang="ru-RU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515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6D114BC-06B7-4E17-B803-01D72ADFC637}" type="slidenum">
              <a:rPr lang="ru-RU" altLang="ru-RU">
                <a:solidFill>
                  <a:srgbClr val="000000"/>
                </a:solidFill>
              </a:rPr>
              <a:pPr/>
              <a:t>3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565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6D114BC-06B7-4E17-B803-01D72ADFC637}" type="slidenum">
              <a:rPr lang="ru-RU" altLang="ru-RU">
                <a:solidFill>
                  <a:srgbClr val="000000"/>
                </a:solidFill>
              </a:rPr>
              <a:pPr/>
              <a:t>4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236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6C2CE4-8574-4AFA-98A8-44D0739D585E}" type="slidenum">
              <a:rPr lang="ru-RU" altLang="ru-RU" smtClean="0">
                <a:solidFill>
                  <a:srgbClr val="000000"/>
                </a:solidFill>
                <a:cs typeface="Arial" pitchFamily="34" charset="0"/>
              </a:rPr>
              <a:pPr/>
              <a:t>5</a:t>
            </a:fld>
            <a:endParaRPr lang="ru-RU" altLang="ru-RU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066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6C2CE4-8574-4AFA-98A8-44D0739D585E}" type="slidenum">
              <a:rPr lang="ru-RU" altLang="ru-RU" smtClean="0">
                <a:solidFill>
                  <a:srgbClr val="000000"/>
                </a:solidFill>
                <a:cs typeface="Arial" pitchFamily="34" charset="0"/>
              </a:rPr>
              <a:pPr/>
              <a:t>6</a:t>
            </a:fld>
            <a:endParaRPr lang="ru-RU" altLang="ru-RU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999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6C2CE4-8574-4AFA-98A8-44D0739D585E}" type="slidenum">
              <a:rPr lang="ru-RU" altLang="ru-RU" smtClean="0">
                <a:solidFill>
                  <a:srgbClr val="000000"/>
                </a:solidFill>
                <a:cs typeface="Arial" pitchFamily="34" charset="0"/>
              </a:rPr>
              <a:pPr/>
              <a:t>7</a:t>
            </a:fld>
            <a:endParaRPr lang="ru-RU" altLang="ru-RU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869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5AE95A-9AF9-46D3-B894-4E43BF74BF17}" type="slidenum">
              <a:rPr lang="ru-RU" altLang="ru-RU" smtClean="0">
                <a:cs typeface="Arial" pitchFamily="34" charset="0"/>
              </a:rPr>
              <a:pPr/>
              <a:t>8</a:t>
            </a:fld>
            <a:endParaRPr lang="ru-RU" altLang="ru-RU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517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77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67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3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460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1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4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24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210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58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037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64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3930-B38D-4699-B42A-1703FC84E6B5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92F72-B500-4C6D-922E-D7A7880A19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9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7.png"/><Relationship Id="rId10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7.png"/><Relationship Id="rId10" Type="http://schemas.openxmlformats.org/officeDocument/2006/relationships/image" Target="../media/image23.png"/><Relationship Id="rId4" Type="http://schemas.openxmlformats.org/officeDocument/2006/relationships/image" Target="../media/image6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6377098" y="5411569"/>
            <a:ext cx="5449887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altLang="ru-RU" sz="2000" b="1" i="1" dirty="0">
                <a:solidFill>
                  <a:srgbClr val="002060"/>
                </a:solidFill>
                <a:latin typeface="Cambria" pitchFamily="18" charset="0"/>
              </a:rPr>
              <a:t>Л</a:t>
            </a:r>
            <a:r>
              <a:rPr lang="ru-RU" altLang="ru-RU" sz="2000" b="1" i="1" dirty="0" smtClean="0">
                <a:solidFill>
                  <a:srgbClr val="002060"/>
                </a:solidFill>
                <a:latin typeface="Cambria" pitchFamily="18" charset="0"/>
              </a:rPr>
              <a:t>. С. Иванова</a:t>
            </a:r>
            <a:endParaRPr lang="ru-RU" altLang="ru-RU" sz="2000" b="1" i="1" dirty="0">
              <a:solidFill>
                <a:srgbClr val="002060"/>
              </a:solidFill>
              <a:latin typeface="Cambria" pitchFamily="18" charset="0"/>
            </a:endParaRPr>
          </a:p>
          <a:p>
            <a:pPr algn="r">
              <a:spcBef>
                <a:spcPts val="600"/>
              </a:spcBef>
            </a:pPr>
            <a:r>
              <a:rPr lang="ru-RU" altLang="ru-RU" sz="1400" b="1" i="1" dirty="0">
                <a:solidFill>
                  <a:srgbClr val="002060"/>
                </a:solidFill>
                <a:latin typeface="Cambria" pitchFamily="18" charset="0"/>
              </a:rPr>
              <a:t>главный инженер отдела цифровой трансформации в сфере образования бюджетного учреждения Орловской области «Региональный центр оценки качества образования»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2644401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319" name="Прямоугольник 4"/>
          <p:cNvSpPr>
            <a:spLocks noChangeArrowheads="1"/>
          </p:cNvSpPr>
          <p:nvPr/>
        </p:nvSpPr>
        <p:spPr bwMode="auto">
          <a:xfrm>
            <a:off x="2006600" y="2719389"/>
            <a:ext cx="8301038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110000"/>
              </a:lnSpc>
            </a:pPr>
            <a:r>
              <a:rPr lang="ru-RU" altLang="ru-RU" sz="3200" b="1" dirty="0" smtClean="0">
                <a:solidFill>
                  <a:srgbClr val="002060"/>
                </a:solidFill>
                <a:latin typeface="PT Sans"/>
              </a:rPr>
              <a:t>Обработка заявлений</a:t>
            </a:r>
            <a:br>
              <a:rPr lang="ru-RU" altLang="ru-RU" sz="3200" b="1" dirty="0" smtClean="0">
                <a:solidFill>
                  <a:srgbClr val="002060"/>
                </a:solidFill>
                <a:latin typeface="PT Sans"/>
              </a:rPr>
            </a:br>
            <a:r>
              <a:rPr lang="ru-RU" altLang="ru-RU" sz="3200" b="1" dirty="0" smtClean="0">
                <a:solidFill>
                  <a:srgbClr val="002060"/>
                </a:solidFill>
                <a:latin typeface="PT Sans"/>
              </a:rPr>
              <a:t>в ИСОУ «Виртуальная школа»</a:t>
            </a:r>
            <a:endParaRPr lang="ru-RU" altLang="ru-RU" sz="3200" b="1" dirty="0">
              <a:solidFill>
                <a:srgbClr val="002060"/>
              </a:solidFill>
              <a:latin typeface="PT Sans"/>
            </a:endParaRPr>
          </a:p>
        </p:txBody>
      </p:sp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143" b="5464"/>
          <a:stretch>
            <a:fillRect/>
          </a:stretch>
        </p:blipFill>
        <p:spPr bwMode="auto">
          <a:xfrm>
            <a:off x="8983664" y="527050"/>
            <a:ext cx="1360487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355" b="4839"/>
          <a:stretch>
            <a:fillRect/>
          </a:stretch>
        </p:blipFill>
        <p:spPr bwMode="auto">
          <a:xfrm>
            <a:off x="7231064" y="404813"/>
            <a:ext cx="1601787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08664" y="50800"/>
            <a:ext cx="1328737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23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16413" y="458789"/>
            <a:ext cx="1338262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24" name="Picture 2" descr="C:\Users\user\Desktop\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43113" y="180976"/>
            <a:ext cx="1606550" cy="159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11"/>
          <p:cNvSpPr>
            <a:spLocks noChangeArrowheads="1"/>
          </p:cNvSpPr>
          <p:nvPr/>
        </p:nvSpPr>
        <p:spPr bwMode="auto">
          <a:xfrm>
            <a:off x="283789" y="6309930"/>
            <a:ext cx="23606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i="1" dirty="0" smtClean="0">
                <a:solidFill>
                  <a:srgbClr val="002060"/>
                </a:solidFill>
                <a:latin typeface="Cambria" pitchFamily="18" charset="0"/>
              </a:rPr>
              <a:t>27 марта 2023 год</a:t>
            </a:r>
            <a:endParaRPr lang="ru-RU" altLang="ru-RU" sz="1200" i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034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Заголовок 1"/>
          <p:cNvSpPr>
            <a:spLocks noGrp="1"/>
          </p:cNvSpPr>
          <p:nvPr>
            <p:ph type="ctrTitle"/>
          </p:nvPr>
        </p:nvSpPr>
        <p:spPr>
          <a:xfrm>
            <a:off x="1651530" y="262466"/>
            <a:ext cx="8964612" cy="634471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2800" b="1" dirty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>Этапы приема заявлений</a:t>
            </a: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87488" y="6597651"/>
            <a:ext cx="939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pic>
        <p:nvPicPr>
          <p:cNvPr id="19468" name="Picture 26" descr="C:\Users\user\Desktop\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97339" y="1916114"/>
            <a:ext cx="39973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167438" y="1225551"/>
            <a:ext cx="12700" cy="545306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6096001" y="1412776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584800" y="1268760"/>
            <a:ext cx="504056" cy="46047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1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369838" y="3789040"/>
            <a:ext cx="432048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576258" y="1769100"/>
            <a:ext cx="4508224" cy="310006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6277099" y="4248953"/>
            <a:ext cx="4338645" cy="244643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783701" y="1193683"/>
            <a:ext cx="2841612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апреля – 30 июня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35264" y="1700808"/>
            <a:ext cx="2377189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Льготное зачисление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63675" y="213285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с внеочередным, первоочередным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преимущественным правом зачисления в школу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00883" y="3701557"/>
            <a:ext cx="295952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июля – 5 сентября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086203" y="4248952"/>
            <a:ext cx="2675732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Школа в другом районе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32366" y="4653137"/>
            <a:ext cx="4245440" cy="2010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втором этапе можно подать заявление в школу другого района.</a:t>
            </a:r>
          </a:p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Прием продолжается до заполнения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школе свободных мест</a:t>
            </a:r>
          </a:p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Заявление подаётся не позднее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сентября</a:t>
            </a:r>
          </a:p>
        </p:txBody>
      </p:sp>
      <p:sp>
        <p:nvSpPr>
          <p:cNvPr id="41" name="Объект 2"/>
          <p:cNvSpPr txBox="1">
            <a:spLocks/>
          </p:cNvSpPr>
          <p:nvPr/>
        </p:nvSpPr>
        <p:spPr bwMode="auto">
          <a:xfrm>
            <a:off x="1628784" y="3212976"/>
            <a:ext cx="4427537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Закрепленная территория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Дети, которые живут на закрепленной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школой территории, т.е. в том же районе города/села, где располагается школа</a:t>
            </a:r>
          </a:p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</a:pP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114296" y="3933056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37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26" descr="C:\Users\user\Desktop\фон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39" y="1916114"/>
            <a:ext cx="3997325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Скругленный прямоугольник 23"/>
          <p:cNvSpPr/>
          <p:nvPr/>
        </p:nvSpPr>
        <p:spPr>
          <a:xfrm>
            <a:off x="7221790" y="4852992"/>
            <a:ext cx="4198620" cy="1294174"/>
          </a:xfrm>
          <a:prstGeom prst="roundRect">
            <a:avLst>
              <a:gd name="adj" fmla="val 5815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70480" y="2255285"/>
            <a:ext cx="4287518" cy="1790828"/>
          </a:xfrm>
          <a:prstGeom prst="roundRect">
            <a:avLst>
              <a:gd name="adj" fmla="val 5815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22238" y="1566606"/>
            <a:ext cx="3702050" cy="3085002"/>
          </a:xfrm>
          <a:prstGeom prst="roundRect">
            <a:avLst>
              <a:gd name="adj" fmla="val 5815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8434" name="Picture 3" descr="E:\rtc_prezent_png\rtc_shapk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22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583364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7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38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39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40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41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42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43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9750" y="1572128"/>
            <a:ext cx="3527026" cy="74093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57834" y="2395902"/>
            <a:ext cx="4125730" cy="1477114"/>
          </a:xfrm>
          <a:prstGeom prst="rect">
            <a:avLst/>
          </a:prstGeom>
          <a:ln>
            <a:noFill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6" t="2042" r="736" b="2042"/>
          <a:stretch/>
        </p:blipFill>
        <p:spPr>
          <a:xfrm>
            <a:off x="7221790" y="5015824"/>
            <a:ext cx="4113710" cy="1018050"/>
          </a:xfrm>
          <a:prstGeom prst="rect">
            <a:avLst/>
          </a:prstGeom>
          <a:ln>
            <a:noFill/>
          </a:ln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86"/>
          <a:stretch/>
        </p:blipFill>
        <p:spPr bwMode="auto">
          <a:xfrm rot="19682602">
            <a:off x="3821867" y="1708271"/>
            <a:ext cx="682748" cy="5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Группа 8"/>
          <p:cNvGrpSpPr/>
          <p:nvPr/>
        </p:nvGrpSpPr>
        <p:grpSpPr>
          <a:xfrm>
            <a:off x="344499" y="2371635"/>
            <a:ext cx="3257528" cy="2221402"/>
            <a:chOff x="477363" y="2282064"/>
            <a:chExt cx="3906200" cy="266375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070" t="1615" r="1070"/>
            <a:stretch/>
          </p:blipFill>
          <p:spPr>
            <a:xfrm>
              <a:off x="477363" y="2282064"/>
              <a:ext cx="3906200" cy="2663750"/>
            </a:xfrm>
            <a:prstGeom prst="rect">
              <a:avLst/>
            </a:prstGeom>
            <a:ln>
              <a:noFill/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2826677" y="3856939"/>
              <a:ext cx="225476" cy="22547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Заголовок 1"/>
          <p:cNvSpPr txBox="1">
            <a:spLocks/>
          </p:cNvSpPr>
          <p:nvPr/>
        </p:nvSpPr>
        <p:spPr>
          <a:xfrm>
            <a:off x="2576099" y="3553263"/>
            <a:ext cx="193180" cy="517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alt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6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86"/>
          <a:stretch/>
        </p:blipFill>
        <p:spPr bwMode="auto">
          <a:xfrm rot="19682602">
            <a:off x="6962746" y="4132143"/>
            <a:ext cx="682748" cy="5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7303702" y="5889050"/>
            <a:ext cx="962025" cy="1143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651530" y="262466"/>
            <a:ext cx="8964612" cy="6344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800" b="1" dirty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>Работа с заявлениями</a:t>
            </a:r>
          </a:p>
        </p:txBody>
      </p:sp>
      <p:sp>
        <p:nvSpPr>
          <p:cNvPr id="29" name="Прямоугольник 53"/>
          <p:cNvSpPr>
            <a:spLocks noChangeArrowheads="1"/>
          </p:cNvSpPr>
          <p:nvPr/>
        </p:nvSpPr>
        <p:spPr bwMode="auto">
          <a:xfrm>
            <a:off x="7082873" y="1186792"/>
            <a:ext cx="46504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Возможность использования фильтрации заявлений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66155" y="2190310"/>
            <a:ext cx="2716712" cy="2454302"/>
          </a:xfrm>
          <a:prstGeom prst="rect">
            <a:avLst/>
          </a:prstGeom>
        </p:spPr>
      </p:pic>
      <p:sp>
        <p:nvSpPr>
          <p:cNvPr id="34" name="Прямоугольник 33"/>
          <p:cNvSpPr/>
          <p:nvPr/>
        </p:nvSpPr>
        <p:spPr>
          <a:xfrm>
            <a:off x="1973263" y="5224246"/>
            <a:ext cx="1851024" cy="465721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H="1">
            <a:off x="3026406" y="2942892"/>
            <a:ext cx="974351" cy="225600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4034671" y="2691129"/>
            <a:ext cx="721312" cy="2517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006800" y="5274025"/>
            <a:ext cx="1729975" cy="32275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010654" y="6065956"/>
            <a:ext cx="2227206" cy="296961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3925743" y="5959108"/>
            <a:ext cx="2312117" cy="465721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>
            <a:stCxn id="27" idx="1"/>
            <a:endCxn id="43" idx="3"/>
          </p:cNvCxnSpPr>
          <p:nvPr/>
        </p:nvCxnSpPr>
        <p:spPr>
          <a:xfrm flipH="1">
            <a:off x="6237860" y="5946201"/>
            <a:ext cx="1065842" cy="24576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73070" y="3137695"/>
            <a:ext cx="2507144" cy="359146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77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22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583364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7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38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39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40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41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42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443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651530" y="262466"/>
            <a:ext cx="8964612" cy="6344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800" b="1" dirty="0" smtClean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>Работа с заявлениями</a:t>
            </a:r>
            <a:endParaRPr lang="ru-RU" altLang="ru-RU" sz="2800" b="1" dirty="0">
              <a:solidFill>
                <a:schemeClr val="bg1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22237" y="1252009"/>
            <a:ext cx="6625403" cy="5331355"/>
          </a:xfrm>
          <a:prstGeom prst="roundRect">
            <a:avLst>
              <a:gd name="adj" fmla="val 5815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471" y="1429810"/>
            <a:ext cx="6362477" cy="468579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9314" y="1783006"/>
            <a:ext cx="4229483" cy="471814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4787724" y="2037263"/>
            <a:ext cx="1792224" cy="2024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3" idx="3"/>
            <a:endCxn id="2" idx="1"/>
          </p:cNvCxnSpPr>
          <p:nvPr/>
        </p:nvCxnSpPr>
        <p:spPr>
          <a:xfrm flipV="1">
            <a:off x="6579948" y="2018913"/>
            <a:ext cx="399366" cy="1195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4705569" y="2847191"/>
            <a:ext cx="760478" cy="2467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715412" y="4296760"/>
            <a:ext cx="769875" cy="2938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715412" y="3423852"/>
            <a:ext cx="760478" cy="2536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>
            <a:endCxn id="24" idx="1"/>
          </p:cNvCxnSpPr>
          <p:nvPr/>
        </p:nvCxnSpPr>
        <p:spPr>
          <a:xfrm flipV="1">
            <a:off x="5485287" y="2907867"/>
            <a:ext cx="1494027" cy="65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53"/>
          <p:cNvSpPr>
            <a:spLocks noChangeArrowheads="1"/>
          </p:cNvSpPr>
          <p:nvPr/>
        </p:nvSpPr>
        <p:spPr bwMode="auto">
          <a:xfrm>
            <a:off x="6970742" y="3697179"/>
            <a:ext cx="37832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Подано заявителем через портал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979314" y="2750166"/>
            <a:ext cx="4229483" cy="315402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>
            <a:endCxn id="27" idx="1"/>
          </p:cNvCxnSpPr>
          <p:nvPr/>
        </p:nvCxnSpPr>
        <p:spPr>
          <a:xfrm>
            <a:off x="5485287" y="3550670"/>
            <a:ext cx="1494027" cy="34388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6979314" y="3736858"/>
            <a:ext cx="4229483" cy="315402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>
            <a:endCxn id="31" idx="1"/>
          </p:cNvCxnSpPr>
          <p:nvPr/>
        </p:nvCxnSpPr>
        <p:spPr>
          <a:xfrm>
            <a:off x="5485287" y="4437650"/>
            <a:ext cx="1494027" cy="76525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6979314" y="4905413"/>
            <a:ext cx="4229483" cy="594977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53"/>
          <p:cNvSpPr>
            <a:spLocks noChangeArrowheads="1"/>
          </p:cNvSpPr>
          <p:nvPr/>
        </p:nvSpPr>
        <p:spPr bwMode="auto">
          <a:xfrm>
            <a:off x="7100622" y="2710713"/>
            <a:ext cx="37832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Подано заявителем через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Госуслуги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53"/>
          <p:cNvSpPr>
            <a:spLocks noChangeArrowheads="1"/>
          </p:cNvSpPr>
          <p:nvPr/>
        </p:nvSpPr>
        <p:spPr bwMode="auto">
          <a:xfrm>
            <a:off x="7100622" y="4854060"/>
            <a:ext cx="37832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Подано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ответственным оператором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через портал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3697" y="6210694"/>
            <a:ext cx="1596251" cy="329661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4983697" y="6181591"/>
            <a:ext cx="1596251" cy="315402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02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6" descr="C:\Users\user\Desktop\фон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7339" y="1916114"/>
            <a:ext cx="39973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Скругленный прямоугольник 44"/>
          <p:cNvSpPr/>
          <p:nvPr/>
        </p:nvSpPr>
        <p:spPr>
          <a:xfrm>
            <a:off x="8129864" y="4784499"/>
            <a:ext cx="3992467" cy="1754339"/>
          </a:xfrm>
          <a:prstGeom prst="roundRect">
            <a:avLst>
              <a:gd name="adj" fmla="val 5815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4791456" y="3197860"/>
            <a:ext cx="3103882" cy="1547511"/>
          </a:xfrm>
          <a:prstGeom prst="roundRect">
            <a:avLst>
              <a:gd name="adj" fmla="val 5815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7009" y="1470686"/>
            <a:ext cx="4527550" cy="3107522"/>
          </a:xfrm>
          <a:prstGeom prst="roundRect">
            <a:avLst>
              <a:gd name="adj" fmla="val 5815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9458" name="Picture 3" descr="E:\rtc_prezent_png\rtc_shap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6988"/>
            <a:ext cx="12192000" cy="1247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87488" y="6597651"/>
            <a:ext cx="939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337" t="24596" r="11337" b="14222"/>
          <a:stretch/>
        </p:blipFill>
        <p:spPr>
          <a:xfrm>
            <a:off x="5097274" y="3561061"/>
            <a:ext cx="2492246" cy="911724"/>
          </a:xfrm>
          <a:prstGeom prst="rect">
            <a:avLst/>
          </a:prstGeom>
          <a:ln w="28575">
            <a:noFill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29864" y="4784499"/>
            <a:ext cx="3921926" cy="1813152"/>
          </a:xfrm>
          <a:prstGeom prst="rect">
            <a:avLst/>
          </a:prstGeom>
          <a:ln w="28575">
            <a:noFill/>
          </a:ln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86"/>
          <a:stretch/>
        </p:blipFill>
        <p:spPr bwMode="auto">
          <a:xfrm rot="19682602">
            <a:off x="4522112" y="2444742"/>
            <a:ext cx="682748" cy="5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86"/>
          <a:stretch/>
        </p:blipFill>
        <p:spPr bwMode="auto">
          <a:xfrm rot="19750186">
            <a:off x="8025047" y="4036010"/>
            <a:ext cx="682748" cy="5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9"/>
          <a:srcRect t="943" b="20051"/>
          <a:stretch/>
        </p:blipFill>
        <p:spPr>
          <a:xfrm>
            <a:off x="165267" y="1558148"/>
            <a:ext cx="4316202" cy="3003731"/>
          </a:xfrm>
          <a:prstGeom prst="rect">
            <a:avLst/>
          </a:prstGeom>
        </p:spPr>
      </p:pic>
      <p:sp>
        <p:nvSpPr>
          <p:cNvPr id="21" name="Заголовок 1"/>
          <p:cNvSpPr txBox="1">
            <a:spLocks/>
          </p:cNvSpPr>
          <p:nvPr/>
        </p:nvSpPr>
        <p:spPr>
          <a:xfrm>
            <a:off x="1651530" y="262466"/>
            <a:ext cx="8964612" cy="6344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800" b="1" dirty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>Подача заявлений операторами ОО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/>
          <a:srcRect t="6576" b="6676"/>
          <a:stretch/>
        </p:blipFill>
        <p:spPr>
          <a:xfrm>
            <a:off x="1743455" y="4828106"/>
            <a:ext cx="3726823" cy="416587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578864" y="3989614"/>
            <a:ext cx="150876" cy="8262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53"/>
          <p:cNvSpPr>
            <a:spLocks noChangeArrowheads="1"/>
          </p:cNvSpPr>
          <p:nvPr/>
        </p:nvSpPr>
        <p:spPr bwMode="auto">
          <a:xfrm>
            <a:off x="6233473" y="1973035"/>
            <a:ext cx="46504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случае подачи заявления </a:t>
            </a:r>
            <a:b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бумажном виде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62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8" name="Picture 26" descr="C:\Users\user\Desktop\фон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7339" y="1916114"/>
            <a:ext cx="39973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Скругленный прямоугольник 47"/>
          <p:cNvSpPr/>
          <p:nvPr/>
        </p:nvSpPr>
        <p:spPr>
          <a:xfrm>
            <a:off x="7840979" y="3006409"/>
            <a:ext cx="3042921" cy="260510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9458" name="Picture 3" descr="E:\rtc_prezent_png\rtc_shap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7936"/>
            <a:ext cx="12192000" cy="1212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87488" y="6597651"/>
            <a:ext cx="939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11240" y="1284331"/>
            <a:ext cx="12700" cy="545306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293774" y="2442800"/>
            <a:ext cx="432047" cy="43224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latin typeface="Impact" panose="020B0806030902050204" pitchFamily="34" charset="0"/>
              </a:rPr>
              <a:t>1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424997" y="1339851"/>
            <a:ext cx="4527550" cy="2638144"/>
          </a:xfrm>
          <a:prstGeom prst="roundRect">
            <a:avLst>
              <a:gd name="adj" fmla="val 8745"/>
            </a:avLst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482" name="Прямоугольник 1"/>
          <p:cNvSpPr>
            <a:spLocks noChangeArrowheads="1"/>
          </p:cNvSpPr>
          <p:nvPr/>
        </p:nvSpPr>
        <p:spPr bwMode="auto">
          <a:xfrm>
            <a:off x="1440518" y="1305046"/>
            <a:ext cx="4572000" cy="2923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92075" algn="ctr"/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Статус «Заявление п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ринято на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рассмотрение»</a:t>
            </a:r>
          </a:p>
          <a:p>
            <a:pPr indent="92075" algn="ctr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обработке новых заявлений в РИС</a:t>
            </a:r>
            <a:r>
              <a:rPr lang="ru-RU" altLang="ru-RU" sz="14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</a:p>
          <a:p>
            <a:pPr fontAlgn="base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случае подачи заявлений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1 апреля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пишем комментарий: «Прием детей в первый класс </a:t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2023/2024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учебный год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будет проходить в </a:t>
            </a:r>
            <a:r>
              <a:rPr lang="ru-RU" sz="1400" b="1" dirty="0">
                <a:solidFill>
                  <a:srgbClr val="00245E"/>
                </a:solidFill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sz="1400" dirty="0">
                <a:solidFill>
                  <a:srgbClr val="00245E"/>
                </a:solidFill>
                <a:latin typeface="Times New Roman" pitchFamily="18" charset="0"/>
                <a:cs typeface="Times New Roman" pitchFamily="18" charset="0"/>
              </a:rPr>
              <a:t>этапа: </a:t>
            </a:r>
          </a:p>
          <a:p>
            <a:pPr fontAlgn="base"/>
            <a:r>
              <a:rPr lang="ru-RU" sz="1400" dirty="0">
                <a:solidFill>
                  <a:srgbClr val="00245E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апреля до 30 июня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детей, имеющих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внеочередное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первоочередное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 затем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преимущественное право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зачисления в школы, и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детей,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проживающих на закрепленной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территории; 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июля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момента заполнения свободных мест, </a:t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не позднее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сентября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Этап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предназначен для детей,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проживающих на закрепленной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территории».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92075" algn="ctr"/>
            <a:endParaRPr lang="ru-RU" altLang="ru-RU" sz="14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443186" y="4653085"/>
            <a:ext cx="4527550" cy="57606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488" name="Прямоугольник 53"/>
          <p:cNvSpPr>
            <a:spLocks noChangeArrowheads="1"/>
          </p:cNvSpPr>
          <p:nvPr/>
        </p:nvSpPr>
        <p:spPr bwMode="auto">
          <a:xfrm>
            <a:off x="1519032" y="4611624"/>
            <a:ext cx="42150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Статус «Принято (по месту жительства)»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1 апреля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458706" y="5904238"/>
            <a:ext cx="4512029" cy="57606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рямоугольник 53"/>
          <p:cNvSpPr>
            <a:spLocks noChangeArrowheads="1"/>
          </p:cNvSpPr>
          <p:nvPr/>
        </p:nvSpPr>
        <p:spPr bwMode="auto">
          <a:xfrm>
            <a:off x="1552350" y="5884382"/>
            <a:ext cx="42639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Статус «Принято (не по месту жительства)»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6 июля</a:t>
            </a: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1651530" y="262466"/>
            <a:ext cx="8964612" cy="6344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800" b="1" dirty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>Статусы заявлений в РИС (всего 6 статусов)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959893" y="3399103"/>
            <a:ext cx="2833062" cy="44920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92075" algn="ctr"/>
            <a:r>
              <a: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Печать</a:t>
            </a:r>
            <a:endParaRPr lang="ru-RU" altLang="ru-RU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959893" y="4779947"/>
            <a:ext cx="2833062" cy="44920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92075" algn="ctr"/>
            <a:r>
              <a: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Изменить данные</a:t>
            </a:r>
            <a:endParaRPr lang="ru-RU" altLang="ru-RU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959893" y="4088019"/>
            <a:ext cx="2833062" cy="44920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92075" algn="ctr"/>
            <a:r>
              <a: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Редактировать</a:t>
            </a:r>
            <a:endParaRPr lang="ru-RU" altLang="ru-RU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293774" y="4724994"/>
            <a:ext cx="432047" cy="43224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latin typeface="Impact" panose="020B0806030902050204" pitchFamily="34" charset="0"/>
              </a:rPr>
              <a:t>2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293774" y="5962307"/>
            <a:ext cx="432047" cy="43224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latin typeface="Impact" panose="020B0806030902050204" pitchFamily="34" charset="0"/>
              </a:rPr>
              <a:t>3</a:t>
            </a:r>
            <a:endParaRPr lang="ru-RU" sz="2400" dirty="0">
              <a:latin typeface="Impact" panose="020B0806030902050204" pitchFamily="34" charset="0"/>
            </a:endParaRPr>
          </a:p>
        </p:txBody>
      </p:sp>
      <p:cxnSp>
        <p:nvCxnSpPr>
          <p:cNvPr id="4" name="Соединительная линия уступом 3"/>
          <p:cNvCxnSpPr/>
          <p:nvPr/>
        </p:nvCxnSpPr>
        <p:spPr>
          <a:xfrm>
            <a:off x="5952547" y="2404214"/>
            <a:ext cx="1888432" cy="1650038"/>
          </a:xfrm>
          <a:prstGeom prst="bentConnector3">
            <a:avLst>
              <a:gd name="adj1" fmla="val 5784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Соединительная линия уступом 7"/>
          <p:cNvCxnSpPr/>
          <p:nvPr/>
        </p:nvCxnSpPr>
        <p:spPr>
          <a:xfrm flipV="1">
            <a:off x="5970736" y="4213324"/>
            <a:ext cx="1870243" cy="632156"/>
          </a:xfrm>
          <a:prstGeom prst="bentConnector3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/>
          <p:nvPr/>
        </p:nvCxnSpPr>
        <p:spPr>
          <a:xfrm flipV="1">
            <a:off x="5970735" y="4392747"/>
            <a:ext cx="1870244" cy="1883309"/>
          </a:xfrm>
          <a:prstGeom prst="bentConnector3">
            <a:avLst>
              <a:gd name="adj1" fmla="val 56519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Овал 51"/>
          <p:cNvSpPr/>
          <p:nvPr/>
        </p:nvSpPr>
        <p:spPr>
          <a:xfrm>
            <a:off x="139008" y="2586692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4" name="Овал 53"/>
          <p:cNvSpPr/>
          <p:nvPr/>
        </p:nvSpPr>
        <p:spPr>
          <a:xfrm>
            <a:off x="139008" y="4868886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5" name="Овал 54"/>
          <p:cNvSpPr/>
          <p:nvPr/>
        </p:nvSpPr>
        <p:spPr>
          <a:xfrm>
            <a:off x="139008" y="6104538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31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8" name="Picture 26" descr="C:\Users\user\Desktop\фон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7339" y="1916114"/>
            <a:ext cx="39973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Скругленный прямоугольник 57"/>
          <p:cNvSpPr/>
          <p:nvPr/>
        </p:nvSpPr>
        <p:spPr>
          <a:xfrm>
            <a:off x="7840980" y="1424705"/>
            <a:ext cx="3042920" cy="66051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9458" name="Picture 3" descr="E:\rtc_prezent_png\rtc_shap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6988"/>
            <a:ext cx="12192000" cy="1247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87488" y="6597651"/>
            <a:ext cx="939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414546" y="5153692"/>
            <a:ext cx="3671438" cy="7477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ru-RU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Уведомления о смене статуса заявления будут приходить </a:t>
            </a:r>
            <a:r>
              <a:rPr lang="ru-RU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личный кабинет </a:t>
            </a:r>
            <a:r>
              <a:rPr lang="ru-RU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Госуслуг</a:t>
            </a:r>
            <a:br>
              <a:rPr lang="ru-RU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на электронную почту заявителя</a:t>
            </a:r>
          </a:p>
        </p:txBody>
      </p:sp>
      <p:pic>
        <p:nvPicPr>
          <p:cNvPr id="29" name="Picture 6" descr="https://srv2.imgonline.com.ua/result_img/imgonline-com-ua-Transparent-backgr-a97DDh3QYIwO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951" y="5624066"/>
            <a:ext cx="1631223" cy="10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Заголовок 1"/>
          <p:cNvSpPr txBox="1">
            <a:spLocks/>
          </p:cNvSpPr>
          <p:nvPr/>
        </p:nvSpPr>
        <p:spPr>
          <a:xfrm>
            <a:off x="7485651" y="5966803"/>
            <a:ext cx="450059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</a:pPr>
            <a:r>
              <a:rPr lang="ru-RU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>Техническая поддержка: </a:t>
            </a:r>
          </a:p>
          <a:p>
            <a:pPr lvl="0" algn="r">
              <a:spcBef>
                <a:spcPct val="0"/>
              </a:spcBef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4862</a:t>
            </a:r>
            <a:r>
              <a:rPr lang="ru-RU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73-17-79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386732" y="2989232"/>
            <a:ext cx="4572001" cy="151216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Прямоугольник 1"/>
          <p:cNvSpPr>
            <a:spLocks noChangeArrowheads="1"/>
          </p:cNvSpPr>
          <p:nvPr/>
        </p:nvSpPr>
        <p:spPr bwMode="auto">
          <a:xfrm>
            <a:off x="1439937" y="3034045"/>
            <a:ext cx="4465588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92075" algn="ctr"/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Статус «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Отказано в предоставлении услуги»</a:t>
            </a:r>
          </a:p>
          <a:p>
            <a:pPr indent="92075" algn="ct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случае отказа в предоставлении услуги написать комментарий (причина отказа)</a:t>
            </a:r>
          </a:p>
          <a:p>
            <a:pPr indent="92075" algn="ctr"/>
            <a:r>
              <a:rPr lang="ru-RU" altLang="ru-RU" sz="1400" b="1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ВАЖНО!!!</a:t>
            </a:r>
          </a:p>
          <a:p>
            <a:pPr indent="92075" algn="ctr"/>
            <a:r>
              <a:rPr lang="ru-RU" altLang="ru-RU" sz="1400" b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Основания для отклонения должны быть прописаны в регламенте по оказанию </a:t>
            </a:r>
            <a:r>
              <a:rPr lang="ru-RU" altLang="ru-RU" sz="1400" b="1" dirty="0" smtClean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услуги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390636" y="5256037"/>
            <a:ext cx="4572000" cy="108159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2" name="Прямоугольник 1"/>
          <p:cNvSpPr>
            <a:spLocks noChangeArrowheads="1"/>
          </p:cNvSpPr>
          <p:nvPr/>
        </p:nvSpPr>
        <p:spPr bwMode="auto">
          <a:xfrm>
            <a:off x="1637619" y="5335739"/>
            <a:ext cx="4070224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92075" algn="ctr"/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Статус </a:t>
            </a:r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Удалено»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92075" algn="ct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случае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отзыва заявления самим заявителем.</a:t>
            </a:r>
          </a:p>
          <a:p>
            <a:pPr indent="92075" algn="ctr"/>
            <a:r>
              <a:rPr lang="ru-RU" altLang="ru-RU" sz="1400" b="1" i="1" dirty="0" smtClean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ВАЖНО</a:t>
            </a:r>
            <a:r>
              <a:rPr lang="ru-RU" altLang="ru-RU" sz="1400" b="1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!!!</a:t>
            </a:r>
          </a:p>
          <a:p>
            <a:pPr indent="92075" algn="ctr"/>
            <a:r>
              <a:rPr lang="ru-RU" altLang="ru-RU" sz="1400" b="1" dirty="0" smtClean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Должно быть заявление об отказе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1651530" y="262466"/>
            <a:ext cx="8964612" cy="6344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800" b="1" dirty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>Статусы заявлений в РИС (всего 6 статусов)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386732" y="1608589"/>
            <a:ext cx="4572001" cy="62600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рямоугольник 1"/>
          <p:cNvSpPr>
            <a:spLocks noChangeArrowheads="1"/>
          </p:cNvSpPr>
          <p:nvPr/>
        </p:nvSpPr>
        <p:spPr bwMode="auto">
          <a:xfrm>
            <a:off x="2044520" y="1657936"/>
            <a:ext cx="325642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92075" algn="ctr"/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Статус «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Записан в школу»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92075" algn="ct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случае приема в ОО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211240" y="1284331"/>
            <a:ext cx="12700" cy="545306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Скругленный прямоугольник 36"/>
          <p:cNvSpPr/>
          <p:nvPr/>
        </p:nvSpPr>
        <p:spPr>
          <a:xfrm>
            <a:off x="323219" y="5612058"/>
            <a:ext cx="432047" cy="43224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latin typeface="Impact" panose="020B0806030902050204" pitchFamily="34" charset="0"/>
              </a:rPr>
              <a:t>6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147797" y="5755950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323219" y="3539418"/>
            <a:ext cx="432047" cy="43224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latin typeface="Impact" panose="020B0806030902050204" pitchFamily="34" charset="0"/>
              </a:rPr>
              <a:t>5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147797" y="3683310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23219" y="1718055"/>
            <a:ext cx="432047" cy="43224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latin typeface="Impact" panose="020B0806030902050204" pitchFamily="34" charset="0"/>
              </a:rPr>
              <a:t>4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147797" y="1861947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7945908" y="1521417"/>
            <a:ext cx="2833062" cy="44920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92075" algn="ctr"/>
            <a:r>
              <a:rPr lang="ru-RU" alt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Печать</a:t>
            </a:r>
            <a:endParaRPr lang="ru-RU" altLang="ru-RU" b="1" dirty="0">
              <a:solidFill>
                <a:schemeClr val="bg1"/>
              </a:solidFill>
              <a:latin typeface="Cambria" pitchFamily="18" charset="0"/>
            </a:endParaRPr>
          </a:p>
        </p:txBody>
      </p:sp>
      <p:cxnSp>
        <p:nvCxnSpPr>
          <p:cNvPr id="6" name="Соединительная линия уступом 5"/>
          <p:cNvCxnSpPr>
            <a:stCxn id="32" idx="3"/>
          </p:cNvCxnSpPr>
          <p:nvPr/>
        </p:nvCxnSpPr>
        <p:spPr>
          <a:xfrm flipV="1">
            <a:off x="5958733" y="3487761"/>
            <a:ext cx="1882246" cy="257555"/>
          </a:xfrm>
          <a:prstGeom prst="bentConnector3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Соединительная линия уступом 12"/>
          <p:cNvCxnSpPr>
            <a:stCxn id="27" idx="3"/>
            <a:endCxn id="58" idx="1"/>
          </p:cNvCxnSpPr>
          <p:nvPr/>
        </p:nvCxnSpPr>
        <p:spPr>
          <a:xfrm flipV="1">
            <a:off x="5958733" y="1754964"/>
            <a:ext cx="1882247" cy="166628"/>
          </a:xfrm>
          <a:prstGeom prst="bentConnector3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Скругленный прямоугольник 35"/>
          <p:cNvSpPr/>
          <p:nvPr/>
        </p:nvSpPr>
        <p:spPr>
          <a:xfrm>
            <a:off x="7840980" y="3144901"/>
            <a:ext cx="3042920" cy="66051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7945908" y="3241613"/>
            <a:ext cx="2833062" cy="44920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92075" algn="ctr"/>
            <a:r>
              <a:rPr lang="ru-RU" alt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Печать</a:t>
            </a:r>
            <a:endParaRPr lang="ru-RU" altLang="ru-RU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08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2644401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3558" name="Прямоугольник 4"/>
          <p:cNvSpPr>
            <a:spLocks noChangeArrowheads="1"/>
          </p:cNvSpPr>
          <p:nvPr/>
        </p:nvSpPr>
        <p:spPr bwMode="auto">
          <a:xfrm>
            <a:off x="2366964" y="2719389"/>
            <a:ext cx="8301037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110000"/>
              </a:lnSpc>
            </a:pPr>
            <a:r>
              <a:rPr lang="ru-RU" altLang="ru-RU" sz="2000" b="1" dirty="0">
                <a:solidFill>
                  <a:srgbClr val="002060"/>
                </a:solidFill>
                <a:latin typeface="PT Sans"/>
              </a:rPr>
              <a:t>СПАСИБО ЗА ВНИМАНИЕ!</a:t>
            </a:r>
          </a:p>
        </p:txBody>
      </p:sp>
      <p:pic>
        <p:nvPicPr>
          <p:cNvPr id="23562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6413" y="458789"/>
            <a:ext cx="1338262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63" name="Picture 2" descr="C:\Users\user\Desktop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43113" y="180976"/>
            <a:ext cx="1606550" cy="159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143" b="5464"/>
          <a:stretch>
            <a:fillRect/>
          </a:stretch>
        </p:blipFill>
        <p:spPr bwMode="auto">
          <a:xfrm>
            <a:off x="8983664" y="527050"/>
            <a:ext cx="1360487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355" b="4839"/>
          <a:stretch>
            <a:fillRect/>
          </a:stretch>
        </p:blipFill>
        <p:spPr bwMode="auto">
          <a:xfrm>
            <a:off x="7231064" y="404813"/>
            <a:ext cx="1601787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08664" y="50800"/>
            <a:ext cx="1328737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6882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407</Words>
  <Application>Microsoft Office PowerPoint</Application>
  <PresentationFormat>Широкоэкранный</PresentationFormat>
  <Paragraphs>69</Paragraphs>
  <Slides>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Impact</vt:lpstr>
      <vt:lpstr>PT Sans</vt:lpstr>
      <vt:lpstr>Times New Roman</vt:lpstr>
      <vt:lpstr>Тема Office</vt:lpstr>
      <vt:lpstr>Презентация PowerPoint</vt:lpstr>
      <vt:lpstr>Этапы приема заявлений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 Иванова</dc:creator>
  <cp:lastModifiedBy>Людмила Иванова</cp:lastModifiedBy>
  <cp:revision>93</cp:revision>
  <dcterms:created xsi:type="dcterms:W3CDTF">2023-01-23T07:46:23Z</dcterms:created>
  <dcterms:modified xsi:type="dcterms:W3CDTF">2023-03-27T13:17:41Z</dcterms:modified>
</cp:coreProperties>
</file>