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72" r:id="rId4"/>
    <p:sldId id="273" r:id="rId5"/>
    <p:sldId id="271" r:id="rId6"/>
    <p:sldId id="274" r:id="rId7"/>
    <p:sldId id="275" r:id="rId8"/>
    <p:sldId id="279" r:id="rId9"/>
    <p:sldId id="280" r:id="rId10"/>
    <p:sldId id="27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E6C01-6ECB-4CCC-AB2D-5E19FA26B156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76D01-615C-42F4-9485-8599DD4E1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A8FB1FD-AD57-44AF-950D-E3F7BBE7BD7A}" type="slidenum">
              <a:rPr lang="ru-RU" altLang="ru-RU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96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A8FB1FD-AD57-44AF-950D-E3F7BBE7BD7A}" type="slidenum">
              <a:rPr lang="ru-RU" altLang="ru-RU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06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A8FB1FD-AD57-44AF-950D-E3F7BBE7BD7A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2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A8FB1FD-AD57-44AF-950D-E3F7BBE7BD7A}" type="slidenum">
              <a:rPr lang="ru-RU" altLang="ru-RU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80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A8FB1FD-AD57-44AF-950D-E3F7BBE7BD7A}" type="slidenum">
              <a:rPr lang="ru-RU" altLang="ru-RU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06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B65380A-6BCC-4C57-84C0-92BDFE1BBB7D}" type="slidenum">
              <a:rPr lang="ru-RU" altLang="ru-RU">
                <a:solidFill>
                  <a:srgbClr val="000000"/>
                </a:solidFill>
              </a:rPr>
              <a:pPr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05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563BFEA-A5EF-4892-B00A-27A57E150BA7}" type="slidenum">
              <a:rPr lang="ru-RU" altLang="ru-RU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144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563BFEA-A5EF-4892-B00A-27A57E150BA7}" type="slidenum">
              <a:rPr lang="ru-RU" altLang="ru-RU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71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5AE95A-9AF9-46D3-B894-4E43BF74BF17}" type="slidenum">
              <a:rPr lang="ru-RU" altLang="ru-RU" smtClean="0">
                <a:cs typeface="Arial" pitchFamily="34" charset="0"/>
              </a:rPr>
              <a:pPr/>
              <a:t>10</a:t>
            </a:fld>
            <a:endParaRPr lang="ru-RU" altLang="ru-RU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53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3930-B38D-4699-B42A-1703FC84E6B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772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3930-B38D-4699-B42A-1703FC84E6B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67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3930-B38D-4699-B42A-1703FC84E6B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3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3930-B38D-4699-B42A-1703FC84E6B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46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3930-B38D-4699-B42A-1703FC84E6B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1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3930-B38D-4699-B42A-1703FC84E6B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3930-B38D-4699-B42A-1703FC84E6B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4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3930-B38D-4699-B42A-1703FC84E6B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21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3930-B38D-4699-B42A-1703FC84E6B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58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3930-B38D-4699-B42A-1703FC84E6B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03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3930-B38D-4699-B42A-1703FC84E6B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64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E3930-B38D-4699-B42A-1703FC84E6B5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9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1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5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6377098" y="5411569"/>
            <a:ext cx="5449887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Г. С. Орехов</a:t>
            </a:r>
            <a:endParaRPr lang="ru-RU" altLang="ru-RU" sz="2000" b="1" i="1" dirty="0">
              <a:solidFill>
                <a:srgbClr val="002060"/>
              </a:solidFill>
              <a:latin typeface="Cambria" pitchFamily="18" charset="0"/>
            </a:endParaRPr>
          </a:p>
          <a:p>
            <a:pPr algn="r">
              <a:spcBef>
                <a:spcPts val="600"/>
              </a:spcBef>
            </a:pPr>
            <a:r>
              <a:rPr lang="ru-RU" altLang="ru-RU" sz="1400" b="1" i="1" dirty="0">
                <a:solidFill>
                  <a:srgbClr val="002060"/>
                </a:solidFill>
                <a:latin typeface="Cambria" pitchFamily="18" charset="0"/>
              </a:rPr>
              <a:t>н</a:t>
            </a:r>
            <a:r>
              <a:rPr lang="ru-RU" altLang="ru-RU" sz="1400" b="1" i="1" dirty="0" smtClean="0">
                <a:solidFill>
                  <a:srgbClr val="002060"/>
                </a:solidFill>
                <a:latin typeface="Cambria" pitchFamily="18" charset="0"/>
              </a:rPr>
              <a:t>ачальник отдела </a:t>
            </a:r>
            <a:r>
              <a:rPr lang="ru-RU" altLang="ru-RU" sz="1400" b="1" i="1" dirty="0">
                <a:solidFill>
                  <a:srgbClr val="002060"/>
                </a:solidFill>
                <a:latin typeface="Cambria" pitchFamily="18" charset="0"/>
              </a:rPr>
              <a:t>цифровой трансформации в сфере образования бюджетного учреждения Орловской области «Региональный центр оценки качества образования»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2006600" y="2719389"/>
            <a:ext cx="8301038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110000"/>
              </a:lnSpc>
            </a:pPr>
            <a:r>
              <a:rPr lang="ru-RU" altLang="ru-RU" sz="2800" b="1" dirty="0" smtClean="0">
                <a:solidFill>
                  <a:srgbClr val="002060"/>
                </a:solidFill>
                <a:latin typeface="PT Sans"/>
              </a:rPr>
              <a:t>Прием заявлений о зачислении в государственные и муниципальные общеобразовательные организации</a:t>
            </a:r>
            <a:endParaRPr lang="ru-RU" altLang="ru-RU" sz="2800" b="1" dirty="0">
              <a:solidFill>
                <a:srgbClr val="002060"/>
              </a:solidFill>
              <a:latin typeface="PT Sans"/>
            </a:endParaRP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43" b="5464"/>
          <a:stretch>
            <a:fillRect/>
          </a:stretch>
        </p:blipFill>
        <p:spPr bwMode="auto">
          <a:xfrm>
            <a:off x="8983664" y="527050"/>
            <a:ext cx="1360487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55" b="4839"/>
          <a:stretch>
            <a:fillRect/>
          </a:stretch>
        </p:blipFill>
        <p:spPr bwMode="auto">
          <a:xfrm>
            <a:off x="7231064" y="404813"/>
            <a:ext cx="1601787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8664" y="50800"/>
            <a:ext cx="1328737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6413" y="458789"/>
            <a:ext cx="1338262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4" name="Picture 2" descr="C:\Users\user\Desktop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43113" y="180976"/>
            <a:ext cx="160655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283789" y="6309930"/>
            <a:ext cx="2360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i="1" dirty="0" smtClean="0">
                <a:solidFill>
                  <a:srgbClr val="002060"/>
                </a:solidFill>
                <a:latin typeface="Cambria" pitchFamily="18" charset="0"/>
              </a:rPr>
              <a:t>27 марта 2023 год</a:t>
            </a:r>
            <a:endParaRPr lang="ru-RU" altLang="ru-RU" sz="1200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103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558" name="Прямоугольник 4"/>
          <p:cNvSpPr>
            <a:spLocks noChangeArrowheads="1"/>
          </p:cNvSpPr>
          <p:nvPr/>
        </p:nvSpPr>
        <p:spPr bwMode="auto">
          <a:xfrm>
            <a:off x="2366964" y="2719389"/>
            <a:ext cx="8301037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110000"/>
              </a:lnSpc>
            </a:pPr>
            <a:r>
              <a:rPr lang="ru-RU" altLang="ru-RU" sz="2000" b="1" dirty="0">
                <a:solidFill>
                  <a:srgbClr val="002060"/>
                </a:solidFill>
                <a:latin typeface="PT Sans"/>
              </a:rPr>
              <a:t>СПАСИБО ЗА ВНИМАНИЕ!</a:t>
            </a:r>
          </a:p>
        </p:txBody>
      </p:sp>
      <p:pic>
        <p:nvPicPr>
          <p:cNvPr id="2356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413" y="458789"/>
            <a:ext cx="1338262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3" name="Picture 2" descr="C:\Users\user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3113" y="180976"/>
            <a:ext cx="160655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43" b="5464"/>
          <a:stretch>
            <a:fillRect/>
          </a:stretch>
        </p:blipFill>
        <p:spPr bwMode="auto">
          <a:xfrm>
            <a:off x="8983664" y="527050"/>
            <a:ext cx="1360487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55" b="4839"/>
          <a:stretch>
            <a:fillRect/>
          </a:stretch>
        </p:blipFill>
        <p:spPr bwMode="auto">
          <a:xfrm>
            <a:off x="7231064" y="404813"/>
            <a:ext cx="1601787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8664" y="50800"/>
            <a:ext cx="1328737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5805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38"/>
            <a:ext cx="12192000" cy="12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480176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1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2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73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3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2125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4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278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5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2430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6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582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43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2741613"/>
            <a:ext cx="1190625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93" y="2824033"/>
            <a:ext cx="1157288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9" y="4745039"/>
            <a:ext cx="1144587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129" y="1299780"/>
            <a:ext cx="1223962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4652964"/>
            <a:ext cx="11906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3" name="Прямоугольник 6"/>
          <p:cNvSpPr>
            <a:spLocks noChangeArrowheads="1"/>
          </p:cNvSpPr>
          <p:nvPr/>
        </p:nvSpPr>
        <p:spPr bwMode="auto">
          <a:xfrm>
            <a:off x="1863726" y="312738"/>
            <a:ext cx="8480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Правовое обеспечение </a:t>
            </a:r>
            <a:endParaRPr lang="ru-RU" altLang="ru-RU" sz="28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6" descr="C:\Users\user\Desktop\фон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97339" y="1916114"/>
            <a:ext cx="39973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1445430" y="2779650"/>
            <a:ext cx="9476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</a:pP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	Указ Президента Российской Федерации от 21.07.2020 г. № 474 </a:t>
            </a:r>
            <a:b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«О национальных целях развития Российской Федерации на период до 2030 года»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87488" y="1457395"/>
            <a:ext cx="93921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</a:pP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	Федеральный закон «Об образовании в Российской Федерации» от 29.12.2012 г. № 273-ФЗ </a:t>
            </a:r>
            <a:endParaRPr lang="ru-RU" sz="2000" i="1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45430" y="4282983"/>
            <a:ext cx="9747503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</a:pP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	Приказ Министерства просвещения Российской Федерации</a:t>
            </a:r>
            <a:b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от 2 сентября 2020 года № 458 «Об утверждении порядка приема </a:t>
            </a:r>
            <a:b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на обучение по образовательным программам начального общего, основного общего и среднего общего образования</a:t>
            </a:r>
            <a:r>
              <a:rPr lang="ru-RU" sz="20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» </a:t>
            </a:r>
            <a:r>
              <a:rPr lang="ru-RU" sz="2000" i="1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(с изменениями </a:t>
            </a:r>
            <a:r>
              <a:rPr lang="ru-RU" sz="2000" i="1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от 23.01.2023 </a:t>
            </a:r>
            <a:r>
              <a:rPr lang="ru-RU" sz="2000" i="1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г.)</a:t>
            </a:r>
          </a:p>
          <a:p>
            <a:pPr marL="228600" indent="-228600">
              <a:spcBef>
                <a:spcPts val="1000"/>
              </a:spcBef>
            </a:pPr>
            <a:endParaRPr lang="ru-RU" sz="2000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10" y="1476696"/>
            <a:ext cx="761868" cy="66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10" y="2909715"/>
            <a:ext cx="761868" cy="66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10" y="4477973"/>
            <a:ext cx="761868" cy="66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9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38"/>
            <a:ext cx="12192000" cy="12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480176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1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2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73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3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2125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4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278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5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2430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6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582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43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2741613"/>
            <a:ext cx="1190625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93" y="2824033"/>
            <a:ext cx="1157288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9" y="4745039"/>
            <a:ext cx="1144587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129" y="1299780"/>
            <a:ext cx="1223962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4652964"/>
            <a:ext cx="11906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3" name="Прямоугольник 6"/>
          <p:cNvSpPr>
            <a:spLocks noChangeArrowheads="1"/>
          </p:cNvSpPr>
          <p:nvPr/>
        </p:nvSpPr>
        <p:spPr bwMode="auto">
          <a:xfrm>
            <a:off x="1863726" y="312738"/>
            <a:ext cx="8480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Правовое обеспечение </a:t>
            </a:r>
            <a:endParaRPr lang="ru-RU" altLang="ru-RU" sz="28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6" descr="C:\Users\user\Desktop\фон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97339" y="1916114"/>
            <a:ext cx="39973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34806" y="583361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spcBef>
                <a:spcPts val="1000"/>
              </a:spcBef>
            </a:pPr>
            <a:r>
              <a:rPr lang="ru-RU" sz="20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лично </a:t>
            </a: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в общеобразовательную </a:t>
            </a:r>
            <a:r>
              <a:rPr lang="ru-RU" sz="20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организацию.</a:t>
            </a:r>
            <a:endParaRPr lang="ru-RU" sz="2000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830316" y="1258175"/>
            <a:ext cx="102160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PT Sans"/>
              </a:rPr>
              <a:t>Заявление о п</a:t>
            </a:r>
            <a:r>
              <a:rPr lang="ru-RU" altLang="ru-RU" sz="2000" b="1" dirty="0">
                <a:solidFill>
                  <a:srgbClr val="0070C0"/>
                </a:solidFill>
                <a:latin typeface="PT Sans"/>
              </a:rPr>
              <a:t>рие</a:t>
            </a:r>
            <a:r>
              <a:rPr lang="ru-RU" altLang="ru-RU" sz="2000" b="1" dirty="0" smtClean="0">
                <a:solidFill>
                  <a:srgbClr val="0070C0"/>
                </a:solidFill>
                <a:latin typeface="PT Sans"/>
              </a:rPr>
              <a:t>ме</a:t>
            </a:r>
            <a:r>
              <a:rPr lang="ru-RU" sz="2000" dirty="0" smtClean="0"/>
              <a:t> </a:t>
            </a:r>
            <a:r>
              <a:rPr lang="ru-RU" sz="2000" b="1" dirty="0">
                <a:solidFill>
                  <a:srgbClr val="0070C0"/>
                </a:solidFill>
                <a:latin typeface="PT Sans"/>
              </a:rPr>
              <a:t>на обучение и документы для приема </a:t>
            </a:r>
            <a:r>
              <a:rPr lang="ru-RU" sz="2000" b="1" dirty="0" smtClean="0">
                <a:solidFill>
                  <a:srgbClr val="0070C0"/>
                </a:solidFill>
                <a:latin typeface="PT Sans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PT Sans"/>
              </a:rPr>
            </a:br>
            <a:r>
              <a:rPr lang="ru-RU" sz="2000" b="1" dirty="0" smtClean="0">
                <a:solidFill>
                  <a:srgbClr val="0070C0"/>
                </a:solidFill>
                <a:latin typeface="PT Sans"/>
              </a:rPr>
              <a:t>на обучение подаются </a:t>
            </a:r>
            <a:r>
              <a:rPr lang="ru-RU" sz="2000" b="1" dirty="0">
                <a:solidFill>
                  <a:srgbClr val="0070C0"/>
                </a:solidFill>
                <a:latin typeface="PT Sans"/>
              </a:rPr>
              <a:t>одним из следующих способов:</a:t>
            </a:r>
            <a:r>
              <a:rPr lang="ru-RU" altLang="ru-RU" sz="2000" b="1" dirty="0">
                <a:solidFill>
                  <a:srgbClr val="0070C0"/>
                </a:solidFill>
                <a:latin typeface="PT Sans"/>
              </a:rPr>
              <a:t> </a:t>
            </a:r>
            <a:endParaRPr lang="en-US" altLang="ru-RU" sz="2000" b="1" dirty="0">
              <a:solidFill>
                <a:srgbClr val="0070C0"/>
              </a:solidFill>
              <a:latin typeface="PT San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081662" y="2101862"/>
            <a:ext cx="8044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</a:pP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в электронной </a:t>
            </a: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форме посредством </a:t>
            </a:r>
            <a:r>
              <a:rPr lang="ru-RU" sz="20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ЕПГУ;</a:t>
            </a:r>
            <a:endParaRPr lang="ru-RU" sz="2000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81662" y="2818623"/>
            <a:ext cx="80445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</a:pP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использованием функционала (сервисов) </a:t>
            </a:r>
            <a:r>
              <a:rPr lang="ru-RU" sz="20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региональных </a:t>
            </a: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государственных информационных систем субъектов Российской Федерации, созданных органами государственной власти субъектов Российской Федерации (при наличии), интегрированных с </a:t>
            </a:r>
            <a:r>
              <a:rPr lang="ru-RU" sz="20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ЕПГУ;</a:t>
            </a:r>
            <a:endParaRPr lang="ru-RU" sz="2000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92436" y="4630890"/>
            <a:ext cx="80445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</a:pP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через </a:t>
            </a: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операторов почтовой связи общего пользования заказным письмом с уведомлением о </a:t>
            </a:r>
            <a:r>
              <a:rPr lang="ru-RU" sz="20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вручении;</a:t>
            </a:r>
            <a:endParaRPr lang="ru-RU" sz="2000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5" y="1942692"/>
            <a:ext cx="1414053" cy="692886"/>
          </a:xfrm>
          <a:prstGeom prst="rect">
            <a:avLst/>
          </a:prstGeom>
        </p:spPr>
      </p:pic>
      <p:pic>
        <p:nvPicPr>
          <p:cNvPr id="1028" name="Picture 4" descr="ИСОУ &quot;Виртуальная школа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6" y="3137761"/>
            <a:ext cx="1186080" cy="9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Идущий человек – Бесплатные иконки: люди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7" y="5427439"/>
            <a:ext cx="1200075" cy="12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исьма – Бесплатные иконки: бизнес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44" y="4385313"/>
            <a:ext cx="1057409" cy="105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75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480176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1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2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73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3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2125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4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278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5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2430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6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582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43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129" y="1299780"/>
            <a:ext cx="1223962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3" name="Прямоугольник 6"/>
          <p:cNvSpPr>
            <a:spLocks noChangeArrowheads="1"/>
          </p:cNvSpPr>
          <p:nvPr/>
        </p:nvSpPr>
        <p:spPr bwMode="auto">
          <a:xfrm>
            <a:off x="1863726" y="312738"/>
            <a:ext cx="8480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Порядок подачи заявления на ЕПГУ</a:t>
            </a:r>
            <a:endParaRPr lang="ru-RU" altLang="ru-RU" sz="28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58" y="1265016"/>
            <a:ext cx="7104993" cy="5328745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7" cstate="print"/>
          <a:srcRect l="60085" t="19457" r="1913" b="26685"/>
          <a:stretch/>
        </p:blipFill>
        <p:spPr bwMode="auto">
          <a:xfrm>
            <a:off x="195756" y="4353113"/>
            <a:ext cx="3859814" cy="218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267133"/>
            <a:ext cx="409903" cy="323608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37115" y="1191425"/>
            <a:ext cx="4351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1000"/>
              </a:spcBef>
            </a:pP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	</a:t>
            </a:r>
            <a:r>
              <a:rPr lang="ru-RU" sz="13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с 15 марта можно заполнить черновик заявления</a:t>
            </a:r>
            <a:endParaRPr lang="ru-RU" sz="1300" i="1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912052"/>
            <a:ext cx="420468" cy="313682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37115" y="1638434"/>
            <a:ext cx="435128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1000"/>
              </a:spcBef>
            </a:pP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	</a:t>
            </a:r>
            <a:r>
              <a:rPr lang="ru-RU" sz="13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в черновике отображается информация о дате и времени начала приема заявления в выбранной школе</a:t>
            </a:r>
            <a:endParaRPr lang="ru-RU" sz="1300" i="1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640039"/>
            <a:ext cx="416911" cy="3515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" y="3487049"/>
            <a:ext cx="396676" cy="313165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96332" y="2442987"/>
            <a:ext cx="435128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1000"/>
              </a:spcBef>
            </a:pP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	</a:t>
            </a:r>
            <a:r>
              <a:rPr lang="ru-RU" sz="13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по каждой школе установлено время и дата начала приема заявлений</a:t>
            </a:r>
            <a:endParaRPr lang="ru-RU" sz="1300" i="1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32215" y="3301999"/>
            <a:ext cx="435128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1000"/>
              </a:spcBef>
            </a:pP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	</a:t>
            </a:r>
            <a:r>
              <a:rPr lang="ru-RU" sz="13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информация о количестве свободных мест передается через ЕСНСИ</a:t>
            </a:r>
            <a:endParaRPr lang="ru-RU" sz="1300" i="1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02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38"/>
            <a:ext cx="12192000" cy="12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480176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1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2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73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3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2125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4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278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5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2430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6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582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43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2741613"/>
            <a:ext cx="1190625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93" y="2824033"/>
            <a:ext cx="1157288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9" y="4745039"/>
            <a:ext cx="1144587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129" y="1299780"/>
            <a:ext cx="1223962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4652964"/>
            <a:ext cx="11906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3" name="Прямоугольник 6"/>
          <p:cNvSpPr>
            <a:spLocks noChangeArrowheads="1"/>
          </p:cNvSpPr>
          <p:nvPr/>
        </p:nvSpPr>
        <p:spPr bwMode="auto">
          <a:xfrm>
            <a:off x="1814842" y="92046"/>
            <a:ext cx="8480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Выбор ОО для заполнения заявления </a:t>
            </a:r>
            <a:br>
              <a:rPr lang="ru-RU" altLang="ru-RU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 личном кабинете ЕПГУ</a:t>
            </a:r>
            <a:endParaRPr lang="ru-RU" altLang="ru-RU" sz="28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6" descr="C:\Users\user\Desktop\фон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97339" y="1916114"/>
            <a:ext cx="39973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1" t="19923" r="26705" b="6667"/>
          <a:stretch/>
        </p:blipFill>
        <p:spPr>
          <a:xfrm>
            <a:off x="3607036" y="1481959"/>
            <a:ext cx="4402043" cy="50860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47901" y="1299780"/>
            <a:ext cx="4330264" cy="341391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2659117" y="2028497"/>
            <a:ext cx="1438222" cy="1290385"/>
          </a:xfrm>
          <a:prstGeom prst="straightConnector1">
            <a:avLst/>
          </a:prstGeom>
          <a:ln w="38100" cap="flat" cmpd="sng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2" t="12265" r="29648" b="10962"/>
          <a:stretch/>
        </p:blipFill>
        <p:spPr>
          <a:xfrm>
            <a:off x="8481848" y="1238107"/>
            <a:ext cx="2894318" cy="52420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998" y="1602440"/>
            <a:ext cx="2098245" cy="4662769"/>
          </a:xfrm>
          <a:prstGeom prst="rect">
            <a:avLst/>
          </a:prstGeom>
        </p:spPr>
      </p:pic>
      <p:cxnSp>
        <p:nvCxnSpPr>
          <p:cNvPr id="29" name="Прямая со стрелкой 28"/>
          <p:cNvCxnSpPr/>
          <p:nvPr/>
        </p:nvCxnSpPr>
        <p:spPr>
          <a:xfrm>
            <a:off x="2659117" y="3205289"/>
            <a:ext cx="1438222" cy="1290385"/>
          </a:xfrm>
          <a:prstGeom prst="straightConnector1">
            <a:avLst/>
          </a:prstGeom>
          <a:ln w="38100" cap="flat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4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38"/>
            <a:ext cx="12192000" cy="12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480176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1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2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73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3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2125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4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278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5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2430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6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582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43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2741613"/>
            <a:ext cx="1190625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93" y="2824033"/>
            <a:ext cx="1157288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9" y="4745039"/>
            <a:ext cx="1144587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129" y="1299780"/>
            <a:ext cx="1223962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4652964"/>
            <a:ext cx="11906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3" name="Прямоугольник 6"/>
          <p:cNvSpPr>
            <a:spLocks noChangeArrowheads="1"/>
          </p:cNvSpPr>
          <p:nvPr/>
        </p:nvSpPr>
        <p:spPr bwMode="auto">
          <a:xfrm>
            <a:off x="1814842" y="92046"/>
            <a:ext cx="8480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Проекты макетов черновиков заявлений </a:t>
            </a:r>
            <a:br>
              <a:rPr lang="ru-RU" altLang="ru-RU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 личном кабинете ЕПГУ</a:t>
            </a:r>
            <a:endParaRPr lang="ru-RU" altLang="ru-RU" sz="28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6" descr="C:\Users\user\Desktop\фон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97339" y="1916114"/>
            <a:ext cx="39973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68316" y="1148015"/>
            <a:ext cx="9953683" cy="570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5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583364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58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58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73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58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2125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58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278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58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2430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58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582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24588" name="Picture 26" descr="C:\Users\user\Desktop\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9" y="1916114"/>
            <a:ext cx="39973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TextBox 85"/>
          <p:cNvSpPr txBox="1">
            <a:spLocks noChangeArrowheads="1"/>
          </p:cNvSpPr>
          <p:nvPr/>
        </p:nvSpPr>
        <p:spPr bwMode="auto">
          <a:xfrm>
            <a:off x="2813708" y="6137428"/>
            <a:ext cx="2557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95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i="1" dirty="0">
                <a:solidFill>
                  <a:srgbClr val="FF0000"/>
                </a:solidFill>
                <a:latin typeface="PT Sans"/>
                <a:cs typeface="Times New Roman" panose="02020603050405020304" pitchFamily="18" charset="0"/>
              </a:rPr>
              <a:t>ВАЖНО!!!</a:t>
            </a:r>
            <a:endParaRPr lang="en-US" altLang="ru-RU" sz="2400" dirty="0">
              <a:solidFill>
                <a:srgbClr val="FF0000"/>
              </a:solidFill>
            </a:endParaRPr>
          </a:p>
        </p:txBody>
      </p:sp>
      <p:pic>
        <p:nvPicPr>
          <p:cNvPr id="24590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2" y="1893888"/>
            <a:ext cx="2030412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1" name="TextBox 1"/>
          <p:cNvSpPr txBox="1">
            <a:spLocks noChangeArrowheads="1"/>
          </p:cNvSpPr>
          <p:nvPr/>
        </p:nvSpPr>
        <p:spPr bwMode="auto">
          <a:xfrm>
            <a:off x="5520341" y="6130209"/>
            <a:ext cx="6481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004F8A"/>
                </a:solidFill>
              </a:rPr>
              <a:t>Актуализация данных</a:t>
            </a:r>
          </a:p>
        </p:txBody>
      </p:sp>
      <p:pic>
        <p:nvPicPr>
          <p:cNvPr id="2459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t="8737" b="3896"/>
          <a:stretch>
            <a:fillRect/>
          </a:stretch>
        </p:blipFill>
        <p:spPr bwMode="auto">
          <a:xfrm>
            <a:off x="412750" y="241300"/>
            <a:ext cx="24749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Заголовок 1"/>
          <p:cNvSpPr>
            <a:spLocks noGrp="1"/>
          </p:cNvSpPr>
          <p:nvPr>
            <p:ph type="ctrTitle"/>
          </p:nvPr>
        </p:nvSpPr>
        <p:spPr>
          <a:xfrm>
            <a:off x="2667001" y="42069"/>
            <a:ext cx="8812213" cy="105568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Портал муниципальных  услуг</a:t>
            </a:r>
            <a:b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n-US" alt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https://uslugi-orel.vsopen.ru/</a:t>
            </a:r>
            <a: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3708" y="1543693"/>
            <a:ext cx="8394229" cy="422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Заголовок 1"/>
          <p:cNvSpPr>
            <a:spLocks noGrp="1"/>
          </p:cNvSpPr>
          <p:nvPr>
            <p:ph type="ctrTitle"/>
          </p:nvPr>
        </p:nvSpPr>
        <p:spPr>
          <a:xfrm>
            <a:off x="2667001" y="42069"/>
            <a:ext cx="8812213" cy="105568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Портал муниципальных  услуг</a:t>
            </a:r>
            <a:b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n-US" alt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https://uslugi-orel.vsopen.ru/</a:t>
            </a:r>
            <a: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583364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58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59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73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60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2125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61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278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62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2430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63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582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23564" name="Picture 26" descr="C:\Users\user\Desktop\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9" y="1916114"/>
            <a:ext cx="39973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TextBox 85"/>
          <p:cNvSpPr txBox="1">
            <a:spLocks noChangeArrowheads="1"/>
          </p:cNvSpPr>
          <p:nvPr/>
        </p:nvSpPr>
        <p:spPr bwMode="auto">
          <a:xfrm>
            <a:off x="2850413" y="6040384"/>
            <a:ext cx="2557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95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i="1" dirty="0">
                <a:solidFill>
                  <a:srgbClr val="FF0000"/>
                </a:solidFill>
                <a:latin typeface="PT Sans"/>
                <a:cs typeface="Times New Roman" panose="02020603050405020304" pitchFamily="18" charset="0"/>
              </a:rPr>
              <a:t>ВАЖНО!!!</a:t>
            </a:r>
            <a:endParaRPr lang="en-US" altLang="ru-RU" sz="2400" dirty="0">
              <a:solidFill>
                <a:srgbClr val="FF0000"/>
              </a:solidFill>
            </a:endParaRPr>
          </a:p>
        </p:txBody>
      </p:sp>
      <p:pic>
        <p:nvPicPr>
          <p:cNvPr id="23566" name="Picture 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50" y="2339975"/>
            <a:ext cx="2032001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7" name="TextBox 1"/>
          <p:cNvSpPr txBox="1">
            <a:spLocks noChangeArrowheads="1"/>
          </p:cNvSpPr>
          <p:nvPr/>
        </p:nvSpPr>
        <p:spPr bwMode="auto">
          <a:xfrm>
            <a:off x="5461851" y="6040384"/>
            <a:ext cx="648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004F8A"/>
                </a:solidFill>
              </a:rPr>
              <a:t>Актуализация данных</a:t>
            </a:r>
          </a:p>
        </p:txBody>
      </p:sp>
      <p:pic>
        <p:nvPicPr>
          <p:cNvPr id="2356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t="8737" b="3896"/>
          <a:stretch>
            <a:fillRect/>
          </a:stretch>
        </p:blipFill>
        <p:spPr bwMode="auto">
          <a:xfrm>
            <a:off x="433388" y="212725"/>
            <a:ext cx="24749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7351" y="1465590"/>
            <a:ext cx="8453967" cy="44937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0413" y="1681655"/>
            <a:ext cx="1217090" cy="23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346208" y="4204139"/>
            <a:ext cx="206178" cy="13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27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Заголовок 1"/>
          <p:cNvSpPr>
            <a:spLocks noGrp="1"/>
          </p:cNvSpPr>
          <p:nvPr>
            <p:ph type="ctrTitle"/>
          </p:nvPr>
        </p:nvSpPr>
        <p:spPr>
          <a:xfrm>
            <a:off x="2667001" y="42069"/>
            <a:ext cx="8812213" cy="105568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Портал муниципальных  услуг</a:t>
            </a:r>
            <a:b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n-US" alt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https://uslugi-orel.vsopen.ru/</a:t>
            </a:r>
            <a: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583364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58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59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73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60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2125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61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278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62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2430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63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582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23564" name="Picture 26" descr="C:\Users\user\Desktop\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9" y="1916114"/>
            <a:ext cx="39973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TextBox 85"/>
          <p:cNvSpPr txBox="1">
            <a:spLocks noChangeArrowheads="1"/>
          </p:cNvSpPr>
          <p:nvPr/>
        </p:nvSpPr>
        <p:spPr bwMode="auto">
          <a:xfrm>
            <a:off x="2850413" y="6040384"/>
            <a:ext cx="2557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95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i="1" dirty="0">
                <a:solidFill>
                  <a:srgbClr val="FF0000"/>
                </a:solidFill>
                <a:latin typeface="PT Sans"/>
                <a:cs typeface="Times New Roman" panose="02020603050405020304" pitchFamily="18" charset="0"/>
              </a:rPr>
              <a:t>ВАЖНО!!!</a:t>
            </a:r>
            <a:endParaRPr lang="en-US" altLang="ru-RU" sz="2400" dirty="0">
              <a:solidFill>
                <a:srgbClr val="FF0000"/>
              </a:solidFill>
            </a:endParaRPr>
          </a:p>
        </p:txBody>
      </p:sp>
      <p:pic>
        <p:nvPicPr>
          <p:cNvPr id="23566" name="Picture 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50" y="2339975"/>
            <a:ext cx="2032001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7" name="TextBox 1"/>
          <p:cNvSpPr txBox="1">
            <a:spLocks noChangeArrowheads="1"/>
          </p:cNvSpPr>
          <p:nvPr/>
        </p:nvSpPr>
        <p:spPr bwMode="auto">
          <a:xfrm>
            <a:off x="5461851" y="6040384"/>
            <a:ext cx="648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004F8A"/>
                </a:solidFill>
              </a:rPr>
              <a:t>Актуализация данных</a:t>
            </a:r>
          </a:p>
        </p:txBody>
      </p:sp>
      <p:pic>
        <p:nvPicPr>
          <p:cNvPr id="2356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t="8737" b="3896"/>
          <a:stretch>
            <a:fillRect/>
          </a:stretch>
        </p:blipFill>
        <p:spPr bwMode="auto">
          <a:xfrm>
            <a:off x="433388" y="212725"/>
            <a:ext cx="24749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0413" y="1681655"/>
            <a:ext cx="1217090" cy="23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346208" y="4204139"/>
            <a:ext cx="206178" cy="13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6889977" y="4698319"/>
            <a:ext cx="2387242" cy="101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01" y="1407126"/>
            <a:ext cx="8131659" cy="472302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732830" y="5077617"/>
            <a:ext cx="1450734" cy="350108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49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320</Words>
  <Application>Microsoft Office PowerPoint</Application>
  <PresentationFormat>Широкоэкранный</PresentationFormat>
  <Paragraphs>40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PT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Портал муниципальных  услуг (https://uslugi-orel.vsopen.ru/)</vt:lpstr>
      <vt:lpstr>Портал муниципальных  услуг (https://uslugi-orel.vsopen.ru/)</vt:lpstr>
      <vt:lpstr>Портал муниципальных  услуг (https://uslugi-orel.vsopen.ru/)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Иванова</dc:creator>
  <cp:lastModifiedBy>Людмила Иванова</cp:lastModifiedBy>
  <cp:revision>62</cp:revision>
  <dcterms:created xsi:type="dcterms:W3CDTF">2023-01-23T07:46:23Z</dcterms:created>
  <dcterms:modified xsi:type="dcterms:W3CDTF">2023-03-27T08:01:39Z</dcterms:modified>
</cp:coreProperties>
</file>