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4" r:id="rId1"/>
  </p:sldMasterIdLst>
  <p:notesMasterIdLst>
    <p:notesMasterId r:id="rId25"/>
  </p:notesMasterIdLst>
  <p:handoutMasterIdLst>
    <p:handoutMasterId r:id="rId26"/>
  </p:handoutMasterIdLst>
  <p:sldIdLst>
    <p:sldId id="404" r:id="rId2"/>
    <p:sldId id="454" r:id="rId3"/>
    <p:sldId id="425" r:id="rId4"/>
    <p:sldId id="452" r:id="rId5"/>
    <p:sldId id="455" r:id="rId6"/>
    <p:sldId id="453" r:id="rId7"/>
    <p:sldId id="456" r:id="rId8"/>
    <p:sldId id="457" r:id="rId9"/>
    <p:sldId id="459" r:id="rId10"/>
    <p:sldId id="458" r:id="rId11"/>
    <p:sldId id="460" r:id="rId12"/>
    <p:sldId id="472" r:id="rId13"/>
    <p:sldId id="462" r:id="rId14"/>
    <p:sldId id="463" r:id="rId15"/>
    <p:sldId id="468" r:id="rId16"/>
    <p:sldId id="464" r:id="rId17"/>
    <p:sldId id="465" r:id="rId18"/>
    <p:sldId id="466" r:id="rId19"/>
    <p:sldId id="471" r:id="rId20"/>
    <p:sldId id="469" r:id="rId21"/>
    <p:sldId id="470" r:id="rId22"/>
    <p:sldId id="467" r:id="rId23"/>
    <p:sldId id="473" r:id="rId24"/>
  </p:sldIdLst>
  <p:sldSz cx="9144000" cy="6858000" type="screen4x3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78B247B-FF7A-40A6-B37F-150C7B129AA9}">
          <p14:sldIdLst>
            <p14:sldId id="404"/>
            <p14:sldId id="454"/>
            <p14:sldId id="425"/>
            <p14:sldId id="452"/>
            <p14:sldId id="455"/>
            <p14:sldId id="453"/>
            <p14:sldId id="456"/>
            <p14:sldId id="457"/>
            <p14:sldId id="459"/>
            <p14:sldId id="458"/>
            <p14:sldId id="460"/>
            <p14:sldId id="472"/>
            <p14:sldId id="462"/>
            <p14:sldId id="463"/>
            <p14:sldId id="468"/>
            <p14:sldId id="464"/>
            <p14:sldId id="465"/>
            <p14:sldId id="466"/>
            <p14:sldId id="471"/>
            <p14:sldId id="469"/>
            <p14:sldId id="470"/>
            <p14:sldId id="467"/>
            <p14:sldId id="4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3BD"/>
    <a:srgbClr val="FF3300"/>
    <a:srgbClr val="54CC5F"/>
    <a:srgbClr val="43DD68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4" autoAdjust="0"/>
    <p:restoredTop sz="92290" autoAdjust="0"/>
  </p:normalViewPr>
  <p:slideViewPr>
    <p:cSldViewPr>
      <p:cViewPr varScale="1">
        <p:scale>
          <a:sx n="79" d="100"/>
          <a:sy n="79" d="100"/>
        </p:scale>
        <p:origin x="289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3" d="100"/>
          <a:sy n="113" d="100"/>
        </p:scale>
        <p:origin x="-1752" y="-108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699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3334" y="1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BE1577-F290-49F8-98F1-4AF8B8057484}" type="datetimeFigureOut">
              <a:rPr lang="ru-RU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364"/>
            <a:ext cx="4301699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3334" y="6456364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BF48C96-57AC-4078-B227-027A112A0C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80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699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34" y="1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F29C467-3659-4274-8B65-FC2FEEF14A2E}" type="datetimeFigureOut">
              <a:rPr lang="ru-RU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28976"/>
            <a:ext cx="7942580" cy="3059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364"/>
            <a:ext cx="4301699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34" y="6456364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87F4E7-0743-4EC1-BC8D-0C7C15ACB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84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79" y="3228976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4" y="6456364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1</a:t>
            </a:fld>
            <a:endParaRPr lang="ru-RU" alt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754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941A16-1AEB-4E1C-BC01-38E9DE1664A9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BB8002-6980-4B08-A1FE-4DADE9AC26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49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2AAEA1-0724-4097-BD86-2B385005AECA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F0DEC6-DB1A-405A-B50E-1F94F96A81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093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B584-7357-41B5-83A8-92EBC7062C9A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95E90-501F-4953-82CE-AB0B5F6DA9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72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DEA1F7-3EB8-44C2-8A1D-545E5DB0CBA4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8DD36-2C53-40E3-98F1-0EBE467E44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490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4A3D8A-1F60-4F98-ADD7-E7B53206BECD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97BA0D-5E46-4701-8B74-8CF22E8CA92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93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8A6430-4D75-45CA-B67F-2CCDE7EDADAF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A2D19-7BBE-42D8-B03D-B9B5E09307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89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2FB055-D20B-49E2-BD9F-F77FCBA85D48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7E23F1-AA98-4F82-AB50-867FA47959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66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DDB721-CB19-4131-9A84-AE291452BACF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8F2992-9D77-49F9-A2E4-3971D77ED5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54DA81-98EC-4703-84DD-0703ACC91E25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302E3E-2796-4955-BFA9-0B5570E240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6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C21810-424A-432F-83C1-4BBFE21A7048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AFF8B-707D-4B6D-8D50-1F50044CB8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9A1447-A6BB-4E2A-AA2A-1C7F27DD2647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BCFE11-716B-4E13-BC42-B406BCAF86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1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4D6BD72-9AD8-4F28-978A-E46EDE702CA3}" type="datetime1">
              <a:rPr lang="ru-RU" smtClean="0"/>
              <a:pPr>
                <a:defRPr/>
              </a:pPr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738209-2DBB-453E-B1E9-6F43883E5A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73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galacts.ru/doc/postanovlenie-glavnogo-gosudarstvennogo-sanitarnogo-vracha-rf-ot-28092020-n/#10004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683568" y="1142984"/>
            <a:ext cx="777240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«Соблюдение обязательных требований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приказом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02.09.2020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458»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187624" y="0"/>
            <a:ext cx="75608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object 8"/>
          <p:cNvSpPr txBox="1">
            <a:spLocks noChangeArrowheads="1"/>
          </p:cNvSpPr>
          <p:nvPr/>
        </p:nvSpPr>
        <p:spPr bwMode="auto">
          <a:xfrm>
            <a:off x="3995936" y="3933056"/>
            <a:ext cx="4680520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lvl="0" algn="just" eaLnBrk="0" hangingPunct="0"/>
            <a:r>
              <a:rPr lang="ru-RU" sz="17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Романцова Елена Евгеньевна, </a:t>
            </a:r>
          </a:p>
          <a:p>
            <a:pPr lvl="0" algn="just" eaLnBrk="0" hangingPunct="0"/>
            <a:r>
              <a:rPr lang="ru-RU" sz="17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17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аместитель начальника управления -  начальник отдела контроля в сфере образования управления контроля                      и надзора в сфере образования</a:t>
            </a:r>
            <a:endParaRPr lang="en-US" sz="17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endParaRPr lang="ru-RU" sz="17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lang="en-US" sz="17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romancovaee@adm.orel.ru</a:t>
            </a:r>
          </a:p>
          <a:p>
            <a:pPr lvl="0" algn="just" eaLnBrk="0" hangingPunct="0"/>
            <a:endParaRPr lang="en-US" sz="1700" b="1" i="1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lang="ru-RU" sz="1700" b="1" i="1" dirty="0" smtClean="0">
                <a:latin typeface="Arial" pitchFamily="34" charset="0"/>
                <a:cs typeface="Arial" pitchFamily="34" charset="0"/>
              </a:rPr>
              <a:t>27.03.2023 г.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107504" y="87859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2994" y="923330"/>
            <a:ext cx="86409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" b="1" dirty="0" smtClean="0">
              <a:solidFill>
                <a:srgbClr val="FF3300"/>
              </a:solidFill>
            </a:endParaRP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Первоочередной порядок приема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месту жительства семьи)</a:t>
            </a: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для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военнослужащих, проходящих военную службу по контракту, уволенных с военной службы при достижении ими предельного возраста пребывания на военной службе, по состоянию здоровья или в связи с организационно-штатными мероприятиями (пункт 6 статьи 19 Федерального закона от 27 мая 1998 г. № 76-ФЗ «О статусе военнослужащих»);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для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полиции и некоторых иных категорий указанных граждан (часть 6 статьи 46 Федерального закона от 7 февраля 2011 г. № 3-ФЗ «О полиции»);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для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учреждений и органов уголовно-исполнительной системы, федеральной противопожарной службы Государственной противопожарной службы, органов по контролю за оборотом наркотических средств и психотропных веществ и таможенных органов Российской Федерации и некоторых иных категорий указанных граждан (часть 14 статьи 3 Федерального закона от 30 декабря 2012 г. № 283-ФЗ «О социальных гарантиях сотрудникам некоторых федеральных органов исполнительной власти и внесении изменений в отдельные законодательные акты Российской Федерации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035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Граждане, призванные на военную службу по мобилизации на основании Указа Президента РФ от 21 сентября 2022 года № 647, имеют статус военнослужащих, поэтому их детям по месту жительства их семей места в школу предоставляются в первоочередном порядке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(письмо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31 октября 2022 г. № ТВ-2419/03).</a:t>
            </a:r>
            <a:endParaRPr lang="ru-RU" sz="2000" dirty="0" smtClean="0">
              <a:solidFill>
                <a:srgbClr val="0353B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1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0425" y="1285836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Первоочередной порядок приема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</a:rPr>
              <a:t>(по месту жительства семьи)</a:t>
            </a:r>
          </a:p>
          <a:p>
            <a:pPr algn="ctr"/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 smtClean="0"/>
              <a:t>Ребёнок, имеющий установленные льготы, будет иметь право первоочередного приема не в любую школу, а только в школу, закрепленную за территорией, на которой проживает ребёнок. Если место жительства ребёнка относится к территории, за которой закреплена другая образовательная организация, отличная от выбранной родителями (законными представителями) ребёнка, то в отношении выбранной образовательной организации ребёнок не будет иметь первоочередного права приёма на обучение.</a:t>
            </a:r>
          </a:p>
          <a:p>
            <a:pPr algn="just"/>
            <a:r>
              <a:rPr lang="ru-RU" b="1" dirty="0" smtClean="0"/>
              <a:t>Следовательно, родители детей, имеющих право первоочередного приёма, могут подать документы только в образовательную организацию, закрепленную за территорией, на которой проживает ребёнок в установленные сроки (</a:t>
            </a:r>
            <a:r>
              <a:rPr lang="ru-RU" b="1" dirty="0" smtClean="0">
                <a:solidFill>
                  <a:srgbClr val="0353BD"/>
                </a:solidFill>
              </a:rPr>
              <a:t>не </a:t>
            </a:r>
            <a:r>
              <a:rPr lang="ru-RU" b="1" dirty="0">
                <a:solidFill>
                  <a:srgbClr val="0353BD"/>
                </a:solidFill>
              </a:rPr>
              <a:t>позднее 1 апреля  до 30 июня текущего </a:t>
            </a:r>
            <a:r>
              <a:rPr lang="ru-RU" b="1" dirty="0" smtClean="0">
                <a:solidFill>
                  <a:srgbClr val="0353BD"/>
                </a:solidFill>
              </a:rPr>
              <a:t>года). </a:t>
            </a:r>
            <a:r>
              <a:rPr lang="ru-RU" b="1" dirty="0" smtClean="0"/>
              <a:t>В иные образовательные организации подать заявление о приёме в 1 класс можно с 6 июля текущего года.</a:t>
            </a:r>
            <a:r>
              <a:rPr lang="ru-RU" b="1" dirty="0" smtClean="0">
                <a:solidFill>
                  <a:srgbClr val="0353BD"/>
                </a:solidFill>
              </a:rPr>
              <a:t> </a:t>
            </a:r>
            <a:endParaRPr lang="ru-RU" b="1" dirty="0">
              <a:solidFill>
                <a:srgbClr val="0353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82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0425" y="1285836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Преимущественное право при приеме на образовательные программы начального общего образования 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(</a:t>
            </a:r>
            <a:r>
              <a:rPr lang="ru-RU" b="1" dirty="0">
                <a:solidFill>
                  <a:srgbClr val="0070C0"/>
                </a:solidFill>
              </a:rPr>
              <a:t>по месту жительства семьи)</a:t>
            </a:r>
          </a:p>
          <a:p>
            <a:pPr algn="ctr"/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 smtClean="0"/>
              <a:t>После определения оснований для внеочередного </a:t>
            </a:r>
            <a:br>
              <a:rPr lang="ru-RU" b="1" dirty="0" smtClean="0"/>
            </a:br>
            <a:r>
              <a:rPr lang="ru-RU" b="1" dirty="0" smtClean="0"/>
              <a:t>и первоочередного предоставления места распределяются </a:t>
            </a:r>
            <a:r>
              <a:rPr lang="ru-RU" b="1" dirty="0" smtClean="0">
                <a:solidFill>
                  <a:srgbClr val="0353BD"/>
                </a:solidFill>
              </a:rPr>
              <a:t>в общем </a:t>
            </a:r>
            <a:r>
              <a:rPr lang="ru-RU" b="1" dirty="0" smtClean="0"/>
              <a:t>порядке.</a:t>
            </a:r>
          </a:p>
          <a:p>
            <a:pPr algn="just"/>
            <a:r>
              <a:rPr lang="ru-RU" b="1" dirty="0" smtClean="0"/>
              <a:t>При этом следует иметь ввиду, что в каждой из сформированных групп (внеочередной, первоочередной, общей) проживающие </a:t>
            </a:r>
            <a:br>
              <a:rPr lang="ru-RU" b="1" dirty="0" smtClean="0"/>
            </a:br>
            <a:r>
              <a:rPr lang="ru-RU" b="1" dirty="0" smtClean="0"/>
              <a:t>в одной семье и имеющие общее место жительства дети имеют </a:t>
            </a:r>
            <a:r>
              <a:rPr lang="ru-RU" b="1" dirty="0" smtClean="0">
                <a:solidFill>
                  <a:srgbClr val="0353BD"/>
                </a:solidFill>
              </a:rPr>
              <a:t>право преимущественного приема</a:t>
            </a:r>
            <a:r>
              <a:rPr lang="ru-RU" b="1" dirty="0" smtClean="0"/>
              <a:t> на обучение по образовательным программам начального общего образования в государственные образовательные организации субъектов РФ и муниципальные образовательные организации, в которых обучаются их братья </a:t>
            </a:r>
            <a:br>
              <a:rPr lang="ru-RU" b="1" dirty="0" smtClean="0"/>
            </a:br>
            <a:r>
              <a:rPr lang="ru-RU" b="1" dirty="0" smtClean="0"/>
              <a:t>и (или) сестры.</a:t>
            </a:r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11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836" y="1066182"/>
            <a:ext cx="87446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Прием ребенка в школу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ребенка в школу осуществляется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на основании личного заявления родителя (законного представителя)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в установленных случаях самого поступающего (п. 22 Порядка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458).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заявлении указываются, в частности, следующие сведения (ч. 6 ст. 14 Закона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273-ФЗ; п. п. 21, 24 Порядка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458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фамилия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имя, отчество (последнее - при наличии) ребенка;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дата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рождения ребенка;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адрес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места жительства и (или) адрес места пребывания ребенка, его родителей (законных представителей);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4) адрес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электронной почты, номер телефона (при наличии) родителей (законных представителей) ребенка;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5) 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наличии права внеочередного, первоочередного или преимущественного приема;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6) 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потребности ребенка в обучении по адаптированной образовательной программе и (или) в создании специальных условий для организации обучения и воспитания - для ребенка с ограниченными возможностями здоровья или ребенка-инвалида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24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3681" y="940939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ребенка в школу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согласие родителей (законных представителей) ребенка на обучение ребенка по адаптированной образовательной программе - в случае необходимости обучения ребенка по адаптированной образовательной программе;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язык образования - в случае получения образования на родном языке из числа языков народов РФ или на иностранном языке;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родной язык из числа языков народов РФ - в случае реализации права на изучение родного языка из числа языков народов РФ, в том числе русского языка как родного языка;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государственный язык республики РФ - в случае предоставления школой возможности изучения государственного языка республики РФ;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согласие родителей (законных представителей) ребенка на обработку персональных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данных;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Факт ознакомления родителя(ей) (законного(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представителя(ей) ребенка или поступающего с уставом, с лицензией на осуществление образовательной деятельности, со свидетельством о государственной аккредитации, с общеобразовательными программами и другими документами, регламентирующими организацию и осуществление образовательной деятельности, права и обязанности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(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п. 20, 24 Порядка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 .</a:t>
            </a: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3681" y="940939"/>
            <a:ext cx="8640960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ребенка в школу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граждане и лица без гражданства все документы представляют на русском языке или вместе с заверенным в установленном порядке переводом на русский язык (п. 26 Порядка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</a:t>
            </a:r>
          </a:p>
          <a:p>
            <a:pPr algn="ctr"/>
            <a:r>
              <a:rPr lang="ru-RU" sz="19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и необходимые документы можно подать в школу </a:t>
            </a:r>
            <a:r>
              <a:rPr lang="ru-RU" sz="19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9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23 Порядка </a:t>
            </a:r>
            <a:r>
              <a:rPr lang="ru-RU" sz="19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458</a:t>
            </a:r>
            <a:r>
              <a:rPr lang="ru-RU" sz="19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форме посредством Единого портала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с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функционала (сервисов) региональных государственных информационных систем субъектов РФ, созданных органами государственной власти субъектов РФ (при наличии), интегрированных с Единым порталом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через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операторов почтовой связи общего пользования заказным письмом с уведомлением о вручении;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лично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общеобразовательную организацию.</a:t>
            </a: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9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135" y="1285836"/>
            <a:ext cx="864096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заявления о приеме на обучение размещается школой на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своих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информационном стенде и официальном сайте в сети Интернет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25 Порядка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458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Факт приема заявления о приеме на обучение и перечень документов, представленных родителем(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(законным(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представителем(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ребенка или поступающим,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регистрируются в журнале приема заявлений о приеме на обучение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общеобразовательную организацию. Уведомление о факте приема заявления направляется в личный кабинет на ЕПГУ (при условии завершения прохождения процедуры регистрации в единой системе идентификации и аутентификации). Журнал приема заявлений может вестись в том числе в электронном виде в региональных государственных информационных системах субъектов Российской Федерации, созданных органами государственной власти субъектов Российской Федерации (при наличии).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32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135" y="1285836"/>
            <a:ext cx="86409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приема родитель(и) (законный(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представитель(и) ребенка или поступающий представляют следующие документы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документа, удостоверяющего личность родителя (законного представителя) ребенка или поступающего;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свидетельства о рождении ребенка или документа, подтверждающего родство заявителя;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свидетельства о рождении полнородных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брата и (или) сестры (в случае использования права преимущественного приема на обучение по образовательным программам начального общего образования ребенка в государственную или муниципальную образовательную организацию, в которой обучаются его полнородные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 и (или) сестра);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документа, подтверждающего установление опеки или попечительства (при необходимости);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ребенка или поступающего по месту жительства или по месту пребывания на закрепленной территории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территории);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копию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психолого-медико-педагогической комиссии (при наличии).</a:t>
            </a:r>
          </a:p>
          <a:p>
            <a:pPr algn="just"/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48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011778"/>
            <a:ext cx="864096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адресе места жительства (места пребывания, места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фактического проживания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учащегося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жительства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жилой дом, квартира, комната, жилое помещение специализированного жилищного фонда либо иное жилое помещение, в которых гражданин постоянно или преимущественно проживает в качестве собственника,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найма (поднайма), договору найма специализированного жилого помещения либо на иных основаниях, предусмотренных законодательством Российской Федерации,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которых он зарегистрирован по месту жительства.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Местом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жительства несовершеннолетних, не достигших 14 лет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граждан, находящихся под опекой, признается место жительства их законных представителей - родителей, усыновителей или опекунов.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Местом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пребывания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место, где гражданин временно проживает, - гостиница, санаторий, дом отдыха, пансионат, кемпинг, туристская база, медицинская организация или иное подобное учреждение, учреждение уголовно-исполнительной системы, исполняющее наказания в виде лишения свободы или принудительных работ, либо жилое помещение, не являющееся местом жительства гражданина.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фактического проживания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жилое помещение, в котором гражданин проживает, не имея в указанном помещении регистрации по месту жительства или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месту пребывания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9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011778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35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Предъявление документов, подтверждающих проживание на закрепленной территории, является необходимой мерой, направленной на обеспечение территориальной доступности соответствующих образовательных организаций для тех детей, которые имеют право на получение образования данного уровня.</a:t>
            </a:r>
          </a:p>
          <a:p>
            <a:pPr algn="just"/>
            <a:endParaRPr lang="ru-RU" sz="1600" b="1" dirty="0">
              <a:solidFill>
                <a:srgbClr val="0353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приема № 458 предусмотрено предоставление копии документа о регистрации ребёнка по месту жительства или по месту пребывания на закрепленной территории или справку о приеме документов для оформления регистрации по месту жительства.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предоставления государственной услуги по регистрационному учету граждан является выдача: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– свидетельства о регистрации по месту пребывания;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паспорта с отметкой о регистрации по месту жительства;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свидетельства о регистрации по месту жительства (для лиц, не достигших 14-летнего возраста).</a:t>
            </a:r>
          </a:p>
          <a:p>
            <a:pPr algn="ctr"/>
            <a:r>
              <a:rPr lang="ru-RU" sz="1600" b="1" dirty="0" smtClean="0">
                <a:solidFill>
                  <a:srgbClr val="035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документов о регистрации нет!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«Домовая (поквартирная) книга» с 17 апреля 2018 года не является документом, содержащим сведения о регистрации!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71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556792"/>
            <a:ext cx="8352928" cy="3285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</a:rPr>
              <a:t>«</a:t>
            </a:r>
            <a:r>
              <a:rPr lang="ru-RU" sz="2800" b="1" dirty="0" smtClean="0">
                <a:latin typeface="Times New Roman" panose="02020603050405020304" pitchFamily="18" charset="0"/>
              </a:rPr>
              <a:t>Порядок </a:t>
            </a:r>
            <a:r>
              <a:rPr lang="ru-RU" sz="2800" b="1" dirty="0">
                <a:latin typeface="Times New Roman" panose="02020603050405020304" pitchFamily="18" charset="0"/>
              </a:rPr>
              <a:t>приема на обучение </a:t>
            </a:r>
            <a:r>
              <a:rPr lang="ru-RU" sz="2800" b="1" dirty="0" smtClean="0">
                <a:latin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</a:rPr>
              <a:t>по </a:t>
            </a:r>
            <a:r>
              <a:rPr lang="ru-RU" sz="2800" b="1" dirty="0">
                <a:latin typeface="Times New Roman" panose="02020603050405020304" pitchFamily="18" charset="0"/>
              </a:rPr>
              <a:t>образовательным программам начального общего, основного общего и среднего общего </a:t>
            </a:r>
            <a:r>
              <a:rPr lang="ru-RU" sz="2800" b="1" dirty="0" smtClean="0">
                <a:latin typeface="Times New Roman" panose="02020603050405020304" pitchFamily="18" charset="0"/>
              </a:rPr>
              <a:t>образования</a:t>
            </a:r>
            <a:r>
              <a:rPr lang="ru-RU" sz="2000" b="1" dirty="0" smtClean="0">
                <a:latin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(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02.09.2020 №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458</a:t>
            </a:r>
            <a:r>
              <a:rPr lang="ru-RU" sz="2000" b="1" dirty="0" smtClean="0">
                <a:latin typeface="Times New Roman" panose="02020603050405020304" pitchFamily="18" charset="0"/>
              </a:rPr>
              <a:t>, изменения</a:t>
            </a:r>
            <a:r>
              <a:rPr lang="ru-RU" sz="2000" b="1" dirty="0">
                <a:latin typeface="Times New Roman" panose="02020603050405020304" pitchFamily="18" charset="0"/>
              </a:rPr>
              <a:t>, внесенные </a:t>
            </a:r>
            <a:r>
              <a:rPr lang="ru-RU" sz="2000" b="1" dirty="0" smtClean="0">
                <a:latin typeface="Times New Roman" panose="02020603050405020304" pitchFamily="18" charset="0"/>
              </a:rPr>
              <a:t>приказом </a:t>
            </a:r>
            <a:r>
              <a:rPr lang="ru-RU" sz="2000" b="1" dirty="0" err="1">
                <a:latin typeface="Times New Roman" panose="02020603050405020304" pitchFamily="18" charset="0"/>
              </a:rPr>
              <a:t>Минпросвещения</a:t>
            </a:r>
            <a:r>
              <a:rPr lang="ru-RU" sz="2000" b="1" dirty="0">
                <a:latin typeface="Times New Roman" panose="02020603050405020304" pitchFamily="18" charset="0"/>
              </a:rPr>
              <a:t> России от 30.08.2022 </a:t>
            </a:r>
            <a:r>
              <a:rPr lang="ru-RU" sz="2000" b="1" dirty="0" smtClean="0">
                <a:latin typeface="Times New Roman" panose="02020603050405020304" pitchFamily="18" charset="0"/>
              </a:rPr>
              <a:t>№ </a:t>
            </a:r>
            <a:r>
              <a:rPr lang="ru-RU" sz="2000" b="1" dirty="0">
                <a:latin typeface="Times New Roman" panose="02020603050405020304" pitchFamily="18" charset="0"/>
              </a:rPr>
              <a:t>784, вступили в силу </a:t>
            </a:r>
            <a:r>
              <a:rPr lang="ru-RU" sz="2000" b="1" u="sng" dirty="0">
                <a:latin typeface="Times New Roman" panose="02020603050405020304" pitchFamily="18" charset="0"/>
              </a:rPr>
              <a:t>с 1 марта 2023 </a:t>
            </a:r>
            <a:r>
              <a:rPr lang="ru-RU" sz="2000" b="1" u="sng" dirty="0" smtClean="0">
                <a:latin typeface="Times New Roman" panose="02020603050405020304" pitchFamily="18" charset="0"/>
              </a:rPr>
              <a:t>года</a:t>
            </a:r>
            <a:r>
              <a:rPr lang="ru-RU" sz="2000" b="1" dirty="0" smtClean="0">
                <a:latin typeface="Times New Roman" panose="02020603050405020304" pitchFamily="18" charset="0"/>
              </a:rPr>
              <a:t>)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algn="ctr"/>
            <a:endParaRPr lang="ru-RU" dirty="0" smtClean="0">
              <a:solidFill>
                <a:srgbClr val="FF3300"/>
              </a:solidFill>
            </a:endParaRPr>
          </a:p>
          <a:p>
            <a:pPr algn="just"/>
            <a:r>
              <a:rPr lang="ru-RU" sz="1550" dirty="0" smtClean="0"/>
              <a:t>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8302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135" y="1285836"/>
            <a:ext cx="86409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приема на обучение ребенка или поступающего, проживающего на закрепленной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или в случае использования права преимущественного приема на обучение по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образовательным программам родитель(и) (законный(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представитель(и) ребенка или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поступающий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представляет(ют) (то есть передает(ют): </a:t>
            </a:r>
            <a:endParaRPr lang="ru-RU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копию документа о регистрации по месту жительства (свидетельство о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 регистрации по месту жительства либо иные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место жительства ребенка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копия документа о регистрации по месту пребывания (свидетельство о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 регистрации по месту пребывания либо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проживание ребенка)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справку о приеме документов для оформления регистрации по месту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ительства.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3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135" y="1285836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школы издает распорядительный акт о приеме на обучение детей, имеющих право внеочередного, первоочередного или преимущественного приема на обучение, а также проживающих на закрепленной территории,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трех рабочих дней после завершения приема заявлений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остальных случаях распорядительный акт о приеме ребенка в школу оформляется </a:t>
            </a:r>
            <a:r>
              <a:rPr lang="ru-RU" sz="2000" b="1" dirty="0">
                <a:solidFill>
                  <a:srgbClr val="035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пяти рабочих дней после приема заявления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документов (п. п. 17, 31 Порядка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каждого ребенка, принятого в школу,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личное дело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котором хранятся заявление о приеме на обучение и все представленные родителями (законными представителями) ребенка документы (копии документов) (п. 32 Порядка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</a:t>
            </a:r>
          </a:p>
        </p:txBody>
      </p:sp>
    </p:spTree>
    <p:extLst>
      <p:ext uri="{BB962C8B-B14F-4D97-AF65-F5344CB8AC3E}">
        <p14:creationId xmlns:p14="http://schemas.microsoft.com/office/powerpoint/2010/main" val="206526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142984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установленного законодательством об образовании порядка приема в образовательную организацию - влечет наложение административного штрафа на должностных лиц в размере от десяти тысяч до тридцати тысяч рублей; на юридических лиц - от пятидесяти тысяч до ста тысяч рублей </a:t>
            </a:r>
            <a:b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(ч. 5 ст. 19.30 КоАП РФ).</a:t>
            </a:r>
            <a:endParaRPr lang="ru-R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20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142984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1340768"/>
            <a:ext cx="7674076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30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556792"/>
            <a:ext cx="8352928" cy="52245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</a:rPr>
              <a:t>К освоению образовательных программ начального общего образования допускаются: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</a:rPr>
              <a:t>• дети </a:t>
            </a:r>
            <a:r>
              <a:rPr lang="ru-RU" sz="2000" b="1" dirty="0">
                <a:latin typeface="Times New Roman" panose="02020603050405020304" pitchFamily="18" charset="0"/>
              </a:rPr>
              <a:t>по достижению возраста шести лет и шести месяцев при отсутствии противопоказаний по состоянию здоровья, но не позже достижения ими возраста восьми </a:t>
            </a:r>
            <a:r>
              <a:rPr lang="ru-RU" sz="2000" b="1" dirty="0" smtClean="0">
                <a:latin typeface="Times New Roman" panose="02020603050405020304" pitchFamily="18" charset="0"/>
              </a:rPr>
              <a:t>лет;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</a:rPr>
              <a:t>• дети </a:t>
            </a:r>
            <a:r>
              <a:rPr lang="ru-RU" sz="2000" b="1" dirty="0">
                <a:latin typeface="Times New Roman" panose="02020603050405020304" pitchFamily="18" charset="0"/>
              </a:rPr>
              <a:t>в более раннем или более позднем возрасте с разрешения учредителя на основании заявления родителей (законных представителей</a:t>
            </a:r>
            <a:r>
              <a:rPr lang="ru-RU" sz="2000" b="1" dirty="0" smtClean="0">
                <a:latin typeface="Times New Roman" panose="02020603050405020304" pitchFamily="18" charset="0"/>
              </a:rPr>
              <a:t>). 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Правила </a:t>
            </a:r>
            <a:r>
              <a:rPr lang="ru-RU" sz="2000" b="1" dirty="0">
                <a:latin typeface="Times New Roman" panose="02020603050405020304" pitchFamily="18" charset="0"/>
              </a:rPr>
              <a:t>приема в конкретную организацию, осуществляющую образовательную деятельность, на обучение по образовательным программам устанавливаются в части, не урегулированной законодательством об образовании, организацией, осуществляющей образовательную деятельность, </a:t>
            </a:r>
            <a:r>
              <a:rPr lang="ru-RU" sz="2000" b="1" dirty="0" smtClean="0">
                <a:latin typeface="Times New Roman" panose="02020603050405020304" pitchFamily="18" charset="0"/>
              </a:rPr>
              <a:t>самостоятельно (</a:t>
            </a:r>
            <a:r>
              <a:rPr lang="ru-RU" sz="2000" b="1" dirty="0">
                <a:latin typeface="Times New Roman" panose="02020603050405020304" pitchFamily="18" charset="0"/>
              </a:rPr>
              <a:t>часть </a:t>
            </a:r>
            <a:r>
              <a:rPr lang="ru-RU" sz="2000" b="1" dirty="0" smtClean="0">
                <a:latin typeface="Times New Roman" panose="02020603050405020304" pitchFamily="18" charset="0"/>
              </a:rPr>
              <a:t>2 статьи 30, часть 9 статьи 55 </a:t>
            </a:r>
            <a:r>
              <a:rPr lang="ru-RU" sz="2000" b="1" dirty="0">
                <a:latin typeface="Times New Roman" panose="02020603050405020304" pitchFamily="18" charset="0"/>
              </a:rPr>
              <a:t>Федерального закона от 29 декабря 2012 г. № 273-ФЗ «Об образовании в Российской Федерации»)</a:t>
            </a:r>
            <a:endParaRPr lang="ru-RU" dirty="0">
              <a:solidFill>
                <a:srgbClr val="FF3300"/>
              </a:solidFill>
            </a:endParaRPr>
          </a:p>
          <a:p>
            <a:pPr algn="just"/>
            <a:r>
              <a:rPr lang="ru-RU" sz="1550" dirty="0" smtClean="0"/>
              <a:t>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701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340768"/>
            <a:ext cx="864096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" b="1" dirty="0" smtClean="0">
              <a:solidFill>
                <a:srgbClr val="FF3300"/>
              </a:solidFill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Правила приема в государственные образовательные организации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субъектов Российской Федерации 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муниципальные образовательные организации на обучение по основным общеобразовательным программам должны обеспечивать прием граждан, имеющих право на получение общего образования соответствующего уровня и проживающих на территории, за которой закреплена указанная образовательная организация.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Закрепление образовательных организаций за конкретными территориями муниципального района, муниципального округа, городского округа или города осуществляют органы исполнительной власти.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50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484784"/>
            <a:ext cx="86409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" b="1" dirty="0" smtClean="0">
              <a:solidFill>
                <a:srgbClr val="FF3300"/>
              </a:solidFill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школы субъектов РФ и муниципальные школы размещают на своих информационном стенде и официальном сайте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Интернет издаваемый не позднее 15 марта текущего года распорядительный акт уполномоченного органа о закреплении школ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конкретными территориями.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такого размещения - не позднее 10 календарных дней с момента издания соответствующего распорядительного акта (п. 6 Порядка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с целью проведения организованного приема детей в первый класс школы размещают на своих информационном стенде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официальном сайте в сети Интернет информацию, а также на Едином портале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(п. 16 Порядка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458):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 мест в первых классах - не позднее 10 календарных дней с момента издания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акта уполномоченного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о закреплении школ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конкретными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территориями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6 Порядка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458);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свободных мест для приема детей, не проживающих на закрепленной территории, - не позднее 5 июля текущего года.</a:t>
            </a:r>
          </a:p>
        </p:txBody>
      </p:sp>
    </p:spTree>
    <p:extLst>
      <p:ext uri="{BB962C8B-B14F-4D97-AF65-F5344CB8AC3E}">
        <p14:creationId xmlns:p14="http://schemas.microsoft.com/office/powerpoint/2010/main" val="215514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6630" y="1408777"/>
            <a:ext cx="832384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" b="1" dirty="0" smtClean="0">
              <a:solidFill>
                <a:srgbClr val="FF3300"/>
              </a:solidFill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 общему правилу в приеме в государственную или муниципальную школу может быть отказано только по причине отсутствия в ней свободных мест. В таком случае родители (законные представители) ребенка для решения вопроса о его устройстве в другую школу обращаются непосредственно в соответствующий орган власти, осуществляющий управление в сфере образования (ч. 4 ст. 67 Закона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273-ФЗ;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15 Порядка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458).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 этом законодательством установлены отдельные категории граждан, которые имеют, в частности, право внеочередного, первоочередного или преимущественного приема на обучение в школу. </a:t>
            </a:r>
          </a:p>
        </p:txBody>
      </p:sp>
    </p:spTree>
    <p:extLst>
      <p:ext uri="{BB962C8B-B14F-4D97-AF65-F5344CB8AC3E}">
        <p14:creationId xmlns:p14="http://schemas.microsoft.com/office/powerpoint/2010/main" val="404725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484784"/>
            <a:ext cx="86409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" b="1" dirty="0" smtClean="0">
              <a:solidFill>
                <a:srgbClr val="FF3300"/>
              </a:solidFill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при приеме на обучение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основным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общеобразовательным программам в государственные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образовательные организации: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внеочередной порядок приема в общеобразовательные организации, имеющие интернат;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первоочередной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приема;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преимущественное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при приеме на образовательные программы начального общего образования.</a:t>
            </a:r>
          </a:p>
          <a:p>
            <a:pPr algn="just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преимущественного приема на обучение по образовательным программам начального общего образования получили дети, проживающие в одной семье и имеющие общее место жительства, в те образовательные организации, в которых обучаются их братья и (или)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сестры.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06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135" y="1285836"/>
            <a:ext cx="864096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" b="1" dirty="0" smtClean="0">
              <a:solidFill>
                <a:srgbClr val="FF3300"/>
              </a:solidFill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общему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правилу ребенок, в том числе усыновленный (удочеренный) или находящийся под опекой или попечительством в семье, включая приемную семью либо в установленных случаях патронатную семью, имеет право преимущественного приема на обучение по общеобразовательным программам начального общего образования в государственную и муниципальную школу, в которой обучаются его брат и (или) сестра (полнородные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усыновленные (удочеренные), дети, опекунами (попечителями) которых являются родители (законные представители) этого ребенка, или дети, родителями (законными представителями) которых являются опекуны (попечители) этого ребенка) независимо от класса (п. 2 ст. 54 СК РФ; ст. 30, ч. 3.1 ст. 67 Закона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273-ФЗ; п. п. 2, 9 - 12 Порядка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(законные представители) детей с ограниченными возможностями здоровья вправе выбрать для обучения своего ребенка школу по месту проживания, в которой должны быть созданы необходимые условия для получения ребенком образования в соответствии с заключением психолого-медико-педагогической комиссии (при наличии такого заключения) (Письмо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21.06.2018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ТС-1529/07).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школы осуществляется в течение всего учебного года при наличии свободных мест (п. 14 Порядка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</a:t>
            </a:r>
          </a:p>
        </p:txBody>
      </p:sp>
    </p:spTree>
    <p:extLst>
      <p:ext uri="{BB962C8B-B14F-4D97-AF65-F5344CB8AC3E}">
        <p14:creationId xmlns:p14="http://schemas.microsoft.com/office/powerpoint/2010/main" val="139999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428750" y="0"/>
            <a:ext cx="72151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83568" y="0"/>
            <a:ext cx="8286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контроля и надзора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135" y="1285836"/>
            <a:ext cx="86409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" b="1" dirty="0" smtClean="0">
              <a:solidFill>
                <a:srgbClr val="FF3300"/>
              </a:solidFill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заявлений о приеме на обучение в первый класс для детей, имеющих право внеочередного, первоочередного или преимущественного приема на обучение, а также проживающих на закрепленной территории, начинается не позднее 1 апреля текущего года и завершается 30 июня текущего года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общему правилу для детей, не проживающих на закрепленной территории, прием таких заявлений начинается с 6 июля текущего года до момента заполнения свободных мест, но не позднее 5 сентября текущего года. В случае окончания приема всех детей, имеющих право внеочередного, первоочередного или преимущественного приема на обучение, а также проживающих на закрепленной территории, школы осуществляют прием детей, не проживающих на закрепленной территории, ранее 6 июля текущего года (п. 17 Порядка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458).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Внеочередной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приема в 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общеобразовательные организации, имеющие интернат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(вне зависимости от места жительства)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• для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прокуроров (пункт 5 статьи 44 Закона Российской Федерации от 17 января 1992 г.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2202-1 «О прокуратуре Российской Федерации»);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• для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судей (пункт 3 статьи 19 Закона Российской Федерации от 26 июни 1992 г.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3132-1 «О статусе судей в Российской Федерации»);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• для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сотрудников Следственного комитета Российской Федерации (часть 25 статьи 35 Федерального закона от 28 декабря 2010 г. № 403-ФЗ «О Следственном комитете Российской Федерации»).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94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6892</TotalTime>
  <Words>2387</Words>
  <Application>Microsoft Office PowerPoint</Application>
  <PresentationFormat>Экран (4:3)</PresentationFormat>
  <Paragraphs>207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переданных  полномочий РФ в сфере контроля и надзора как один из механизмов обеспечения качества образования и региональная система оценки качества образования</dc:title>
  <dc:creator>Углицкая Марина Германовна</dc:creator>
  <cp:lastModifiedBy>Романцова Елена Евгеньевна</cp:lastModifiedBy>
  <cp:revision>853</cp:revision>
  <cp:lastPrinted>2023-03-27T09:22:38Z</cp:lastPrinted>
  <dcterms:created xsi:type="dcterms:W3CDTF">2017-02-16T05:14:01Z</dcterms:created>
  <dcterms:modified xsi:type="dcterms:W3CDTF">2023-03-27T09:29:29Z</dcterms:modified>
</cp:coreProperties>
</file>