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0" r:id="rId2"/>
    <p:sldId id="258" r:id="rId3"/>
    <p:sldId id="259" r:id="rId4"/>
    <p:sldId id="262" r:id="rId5"/>
    <p:sldId id="256" r:id="rId6"/>
    <p:sldId id="257" r:id="rId7"/>
    <p:sldId id="261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47694-14C2-41B5-AA47-DDB4296BE446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700C-C22C-4FBE-9ADD-2E9EDDE7F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06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37921-5095-4DB6-9D5A-12897DC1557A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574B-B648-4459-A29D-A935F31D5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6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6C2CE4-8574-4AFA-98A8-44D0739D585E}" type="slidenum">
              <a:rPr lang="ru-RU" altLang="ru-RU" smtClean="0">
                <a:solidFill>
                  <a:srgbClr val="000000"/>
                </a:solidFill>
                <a:cs typeface="Arial" pitchFamily="34" charset="0"/>
              </a:rPr>
              <a:pPr/>
              <a:t>6</a:t>
            </a:fld>
            <a:endParaRPr lang="ru-RU" altLang="ru-RU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8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AE95A-9AF9-46D3-B894-4E43BF74BF17}" type="slidenum">
              <a:rPr lang="ru-RU" altLang="ru-RU" smtClean="0">
                <a:cs typeface="Arial" pitchFamily="34" charset="0"/>
              </a:rPr>
              <a:pPr/>
              <a:t>7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33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4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0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9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61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0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3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44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23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2FBCB-6E00-4F0C-8E43-38E5E6E2F6D2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08A7C-044E-48E0-B037-81B23BCD5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6377098" y="5411569"/>
            <a:ext cx="5449887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Е. С. </a:t>
            </a:r>
            <a:r>
              <a:rPr lang="ru-RU" altLang="ru-RU" sz="2000" b="1" i="1" dirty="0" err="1" smtClean="0">
                <a:solidFill>
                  <a:srgbClr val="002060"/>
                </a:solidFill>
                <a:latin typeface="Cambria" pitchFamily="18" charset="0"/>
              </a:rPr>
              <a:t>Верижникова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главный </a:t>
            </a:r>
            <a:r>
              <a:rPr lang="ru-RU" alt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эксперт </a:t>
            </a:r>
            <a:r>
              <a:rPr lang="ru-RU" altLang="ru-RU" sz="1400" b="1" i="1" dirty="0">
                <a:solidFill>
                  <a:srgbClr val="002060"/>
                </a:solidFill>
                <a:latin typeface="Cambria" pitchFamily="18" charset="0"/>
              </a:rPr>
              <a:t>отдела цифровой трансформации в 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2122216" y="2719387"/>
            <a:ext cx="8301038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3200" b="1" dirty="0" smtClean="0">
                <a:solidFill>
                  <a:srgbClr val="002060"/>
                </a:solidFill>
                <a:latin typeface="PT Sans"/>
              </a:rPr>
              <a:t>Особенности обработки заявлений</a:t>
            </a:r>
            <a:br>
              <a:rPr lang="ru-RU" altLang="ru-RU" sz="3200" b="1" dirty="0" smtClean="0">
                <a:solidFill>
                  <a:srgbClr val="002060"/>
                </a:solidFill>
                <a:latin typeface="PT Sans"/>
              </a:rPr>
            </a:br>
            <a:r>
              <a:rPr lang="ru-RU" altLang="ru-RU" sz="3200" b="1" dirty="0" smtClean="0">
                <a:solidFill>
                  <a:srgbClr val="002060"/>
                </a:solidFill>
                <a:latin typeface="PT Sans"/>
              </a:rPr>
              <a:t>о приеме на обучение в 1 класс</a:t>
            </a:r>
            <a:endParaRPr lang="ru-RU" altLang="ru-RU" sz="3200" b="1" dirty="0">
              <a:solidFill>
                <a:srgbClr val="002060"/>
              </a:solidFill>
              <a:latin typeface="PT Sans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283789" y="6309930"/>
            <a:ext cx="2360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27 апреля 2023 год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4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6" descr="C:\Users\user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Скругленный прямоугольник 49"/>
          <p:cNvSpPr/>
          <p:nvPr/>
        </p:nvSpPr>
        <p:spPr>
          <a:xfrm>
            <a:off x="6785404" y="4592652"/>
            <a:ext cx="4395676" cy="890443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651530" y="262466"/>
            <a:ext cx="8964612" cy="634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Право преимущественного приема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75647" y="1510241"/>
            <a:ext cx="5494019" cy="3643587"/>
            <a:chOff x="213360" y="1515152"/>
            <a:chExt cx="5494019" cy="3643587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13360" y="1515152"/>
              <a:ext cx="5494019" cy="3643587"/>
            </a:xfrm>
            <a:prstGeom prst="roundRect">
              <a:avLst>
                <a:gd name="adj" fmla="val 5815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03120" y="1592263"/>
              <a:ext cx="5359374" cy="3485670"/>
              <a:chOff x="364325" y="1433292"/>
              <a:chExt cx="5359374" cy="348567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4325" y="1433292"/>
                <a:ext cx="5359374" cy="3485670"/>
              </a:xfrm>
              <a:prstGeom prst="rect">
                <a:avLst/>
              </a:prstGeom>
            </p:spPr>
          </p:pic>
          <p:sp>
            <p:nvSpPr>
              <p:cNvPr id="38" name="Прямоугольник 37"/>
              <p:cNvSpPr/>
              <p:nvPr/>
            </p:nvSpPr>
            <p:spPr>
              <a:xfrm>
                <a:off x="4808879" y="1970758"/>
                <a:ext cx="834276" cy="256640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7116796" y="4504134"/>
            <a:ext cx="373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заявлениях с типом подачи «Подано через ЕПГУ» льгота проставляется автоматически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905850" y="2527563"/>
            <a:ext cx="6569176" cy="1760917"/>
            <a:chOff x="6419655" y="4094816"/>
            <a:chExt cx="5425440" cy="145433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419655" y="4094816"/>
              <a:ext cx="5425440" cy="1454330"/>
              <a:chOff x="6185694" y="4354286"/>
              <a:chExt cx="5425440" cy="1454330"/>
            </a:xfrm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6185694" y="4354286"/>
                <a:ext cx="5083197" cy="1454330"/>
              </a:xfrm>
              <a:prstGeom prst="roundRect">
                <a:avLst>
                  <a:gd name="adj" fmla="val 5815"/>
                </a:avLst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56" t="20084" r="18356" b="73334"/>
              <a:stretch/>
            </p:blipFill>
            <p:spPr>
              <a:xfrm>
                <a:off x="6185694" y="4426336"/>
                <a:ext cx="5425440" cy="451414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56" t="72704" r="18356" b="16615"/>
              <a:stretch/>
            </p:blipFill>
            <p:spPr>
              <a:xfrm>
                <a:off x="6185694" y="4900579"/>
                <a:ext cx="5425440" cy="732530"/>
              </a:xfrm>
              <a:prstGeom prst="rect">
                <a:avLst/>
              </a:prstGeom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6466840" y="4333240"/>
              <a:ext cx="256032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466840" y="4621668"/>
              <a:ext cx="4912360" cy="22512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466840" y="5100320"/>
              <a:ext cx="2002790" cy="13218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6654896" y="4560273"/>
            <a:ext cx="694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651983" y="4560273"/>
            <a:ext cx="694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6" descr="C:\Users\user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119117" y="2429434"/>
            <a:ext cx="5161095" cy="1156447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77477" y="1582992"/>
            <a:ext cx="6536538" cy="5114570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358537" y="262466"/>
            <a:ext cx="9550598" cy="6344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Первоочередное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 преимущественное право приема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7" y="1224268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льготы ПФ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1016" y="1582992"/>
            <a:ext cx="1815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льготы 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1698" y="4436326"/>
            <a:ext cx="5050238" cy="1180703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067" y="4546876"/>
            <a:ext cx="49648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Применимы для общеобразовательных организаций, имеющих закрепленную территорию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7311" y="1619249"/>
            <a:ext cx="65667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полиции и ОВД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военнослужащих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полиции и ОВД, погибших из-за болезни, полученной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полиции и ОВД, умерших в течение года после увольнения из-за служебной травмы или болезни, полученной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ФСИН, ФССП, ФТС и пожарных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ФСИН, ФССП, ФТС и пожарных, погибших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ФСИН, ФССП, ФТС и пожарных, погибших из-за болезни, полученной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ФСИН, ФССП, ФТС и пожарных, уволенных из-за служебной травмы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ФСИН, ФССП, ФТС и пожарных, умерших в течение года после увольнения из-за служебной травмы или болезни, полученной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сотрудника полиции, погибшего (умершего) вследствие увечья или иного повреждения здоровья, полученных в связи с выполнением служебных обязанностей (Федеральный закон от 07.02.2011 № 3 – ФЗ «О полиции»)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гражданина Российской Федерации, уволенного со службы в полиции вследствие увечья или иного повреждения здоровья, полученных в связи с выполнением служебных обязанностей и исключивших возможность дальнейшего прохождения службы в полиции (Федеральный закон от 07.02.2011 № 3 – ФЗ «О полиции»)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1642" y="2592158"/>
            <a:ext cx="4676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чьи полнородные 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неполнородные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братья </a:t>
            </a:r>
            <a:b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сестры обучаются в выбранной общеобразовательной организации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265129" y="4838723"/>
            <a:ext cx="267099" cy="33963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1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6" descr="C:\Users\user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119117" y="2674636"/>
            <a:ext cx="5161095" cy="1156447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77477" y="1848416"/>
            <a:ext cx="6536538" cy="4849145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651530" y="262466"/>
            <a:ext cx="8964612" cy="634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Внеочередное </a:t>
            </a:r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и преимущественное право приема</a:t>
            </a: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7" y="1224268"/>
            <a:ext cx="179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льготы ПП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31016" y="1582992"/>
            <a:ext cx="178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льготы ВФ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1698" y="4436326"/>
            <a:ext cx="5050238" cy="1754326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7067" y="4436326"/>
            <a:ext cx="49648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льгота неприменима для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вида общеобразовательной организации,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ее нужно убрать из заявления и сообщить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заявителю, либо по согласованию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заявителем внести изменения и выбрать корректный тип льготы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4139" y="2000599"/>
            <a:ext cx="639254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военнослужащих, проходящих военную службу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государственных гражданских служащих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гражданского персонала федеральных органов, в которых предусмотрена военная служба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военнослужащих, отслуживших не менее 20 лет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иждивенцы военнослужащих, погибших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иждивенцы Героев Советского Союза и РФ, полных кавалеров ордена Славы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иждивенцы сотрудников ОВД и </a:t>
            </a:r>
            <a:r>
              <a:rPr lang="ru-RU" sz="1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endParaRPr lang="ru-RU" sz="15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ОВД и </a:t>
            </a:r>
            <a:r>
              <a:rPr lang="ru-RU" sz="1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отслуживших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20 лет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иждивенцы сотрудников ОВД и </a:t>
            </a:r>
            <a:r>
              <a:rPr lang="ru-RU" sz="15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Росгвардии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погибших на службе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прокурорских работников, погибших на службе или в результате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прохождения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Следственного комитета, погибших на службе или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ее прохождения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5322" y="2806073"/>
            <a:ext cx="467604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судей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прокуроров</a:t>
            </a:r>
          </a:p>
          <a:p>
            <a:pPr marL="28575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сотрудников Следственного комитета РФ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4678" y="1900301"/>
            <a:ext cx="3969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общеобразовательных организаций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интернатного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45955" y="1470751"/>
            <a:ext cx="396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кадетских школ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6" descr="C:\Users\user\Desktop\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Заголовок 1"/>
          <p:cNvSpPr txBox="1">
            <a:spLocks/>
          </p:cNvSpPr>
          <p:nvPr/>
        </p:nvSpPr>
        <p:spPr>
          <a:xfrm>
            <a:off x="1651530" y="262466"/>
            <a:ext cx="8964612" cy="634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Фильтрация списка заявлений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7341172" y="1943989"/>
            <a:ext cx="4375653" cy="4076219"/>
            <a:chOff x="3097730" y="2143077"/>
            <a:chExt cx="3845987" cy="358279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097730" y="2143077"/>
              <a:ext cx="3845987" cy="3582799"/>
            </a:xfrm>
            <a:prstGeom prst="roundRect">
              <a:avLst>
                <a:gd name="adj" fmla="val 5815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81" t="9397" r="44006" b="52127"/>
            <a:stretch/>
          </p:blipFill>
          <p:spPr>
            <a:xfrm>
              <a:off x="3183347" y="2198150"/>
              <a:ext cx="3641891" cy="3416383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3270891" y="2362919"/>
              <a:ext cx="1695151" cy="17316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302789" y="3097332"/>
              <a:ext cx="3275620" cy="3893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302789" y="3486656"/>
              <a:ext cx="3275620" cy="16642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302790" y="5374874"/>
              <a:ext cx="1023629" cy="1429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6300000" flipH="1" flipV="1">
            <a:off x="5971642" y="2224142"/>
            <a:ext cx="969511" cy="8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Группа 61"/>
          <p:cNvGrpSpPr/>
          <p:nvPr/>
        </p:nvGrpSpPr>
        <p:grpSpPr>
          <a:xfrm>
            <a:off x="818624" y="1771245"/>
            <a:ext cx="4833417" cy="4502555"/>
            <a:chOff x="6305006" y="1161274"/>
            <a:chExt cx="5488211" cy="511252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305006" y="1161274"/>
              <a:ext cx="5488211" cy="5112525"/>
            </a:xfrm>
            <a:prstGeom prst="roundRect">
              <a:avLst>
                <a:gd name="adj" fmla="val 5815"/>
              </a:avLst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68241" y="2417931"/>
              <a:ext cx="5424976" cy="3855869"/>
            </a:xfrm>
            <a:prstGeom prst="rect">
              <a:avLst/>
            </a:prstGeom>
          </p:spPr>
        </p:pic>
        <p:sp>
          <p:nvSpPr>
            <p:cNvPr id="42" name="Прямоугольник 41"/>
            <p:cNvSpPr/>
            <p:nvPr/>
          </p:nvSpPr>
          <p:spPr>
            <a:xfrm>
              <a:off x="7285916" y="2960062"/>
              <a:ext cx="555064" cy="25704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00"/>
          <a:stretch/>
        </p:blipFill>
        <p:spPr>
          <a:xfrm>
            <a:off x="3287487" y="2432473"/>
            <a:ext cx="2127688" cy="3184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197" y="1908071"/>
            <a:ext cx="2542792" cy="878607"/>
          </a:xfrm>
          <a:prstGeom prst="rect">
            <a:avLst/>
          </a:prstGeom>
          <a:ln>
            <a:noFill/>
          </a:ln>
        </p:spPr>
      </p:pic>
      <p:sp>
        <p:nvSpPr>
          <p:cNvPr id="65" name="Прямоугольник 64"/>
          <p:cNvSpPr/>
          <p:nvPr/>
        </p:nvSpPr>
        <p:spPr>
          <a:xfrm>
            <a:off x="945560" y="2588730"/>
            <a:ext cx="960557" cy="162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6" descr="C:\Users\user\Desktop\фо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9" y="1916114"/>
            <a:ext cx="39973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Скругленный прямоугольник 44"/>
          <p:cNvSpPr/>
          <p:nvPr/>
        </p:nvSpPr>
        <p:spPr>
          <a:xfrm>
            <a:off x="8129864" y="4784499"/>
            <a:ext cx="3992467" cy="1754339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91456" y="3197860"/>
            <a:ext cx="3103882" cy="1547511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009" y="1470686"/>
            <a:ext cx="4527550" cy="3107522"/>
          </a:xfrm>
          <a:prstGeom prst="roundRect">
            <a:avLst>
              <a:gd name="adj" fmla="val 5815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8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12192000" cy="12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7488" y="6597651"/>
            <a:ext cx="939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973263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2125663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278063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6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2430463" y="617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9467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2582863" y="769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337" t="24596" r="11337" b="14222"/>
          <a:stretch/>
        </p:blipFill>
        <p:spPr>
          <a:xfrm>
            <a:off x="5097274" y="3561061"/>
            <a:ext cx="2492246" cy="911724"/>
          </a:xfrm>
          <a:prstGeom prst="rect">
            <a:avLst/>
          </a:prstGeom>
          <a:ln w="28575"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9864" y="4784499"/>
            <a:ext cx="3921926" cy="1813152"/>
          </a:xfrm>
          <a:prstGeom prst="rect">
            <a:avLst/>
          </a:prstGeom>
          <a:ln w="28575">
            <a:noFill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19682602">
            <a:off x="4522112" y="2444742"/>
            <a:ext cx="682748" cy="5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6"/>
          <a:stretch/>
        </p:blipFill>
        <p:spPr bwMode="auto">
          <a:xfrm rot="19750186">
            <a:off x="8025047" y="4036010"/>
            <a:ext cx="682748" cy="5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 t="943" b="20051"/>
          <a:stretch/>
        </p:blipFill>
        <p:spPr>
          <a:xfrm>
            <a:off x="165267" y="1558148"/>
            <a:ext cx="4316202" cy="3003731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651530" y="262466"/>
            <a:ext cx="8964612" cy="634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Подача заявлений операторами ОО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/>
          <a:srcRect t="6576" b="6676"/>
          <a:stretch/>
        </p:blipFill>
        <p:spPr>
          <a:xfrm>
            <a:off x="1743455" y="4828106"/>
            <a:ext cx="3726823" cy="41658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78864" y="3989614"/>
            <a:ext cx="150876" cy="82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53"/>
          <p:cNvSpPr>
            <a:spLocks noChangeArrowheads="1"/>
          </p:cNvSpPr>
          <p:nvPr/>
        </p:nvSpPr>
        <p:spPr bwMode="auto">
          <a:xfrm>
            <a:off x="6233473" y="1973035"/>
            <a:ext cx="46504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случае подачи заявления </a:t>
            </a:r>
            <a:b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бумажном виде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2366964" y="2719389"/>
            <a:ext cx="830103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PT Sans"/>
              </a:rPr>
              <a:t>СПАСИБО ЗА ВНИМАНИЕ!</a:t>
            </a:r>
          </a:p>
        </p:txBody>
      </p:sp>
      <p:pic>
        <p:nvPicPr>
          <p:cNvPr id="2356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413" y="458789"/>
            <a:ext cx="13382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2" descr="C:\Users\user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3113" y="180976"/>
            <a:ext cx="16065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43" b="5464"/>
          <a:stretch>
            <a:fillRect/>
          </a:stretch>
        </p:blipFill>
        <p:spPr bwMode="auto">
          <a:xfrm>
            <a:off x="8983664" y="527050"/>
            <a:ext cx="1360487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55" b="4839"/>
          <a:stretch>
            <a:fillRect/>
          </a:stretch>
        </p:blipFill>
        <p:spPr bwMode="auto">
          <a:xfrm>
            <a:off x="7231064" y="404813"/>
            <a:ext cx="1601787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8664" y="50800"/>
            <a:ext cx="1328737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002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525</Words>
  <Application>Microsoft Office PowerPoint</Application>
  <PresentationFormat>Широкоэкранный</PresentationFormat>
  <Paragraphs>50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dolgov2</dc:creator>
  <cp:lastModifiedBy>dolgov2</cp:lastModifiedBy>
  <cp:revision>23</cp:revision>
  <cp:lastPrinted>2023-04-27T05:53:26Z</cp:lastPrinted>
  <dcterms:created xsi:type="dcterms:W3CDTF">2023-04-26T07:07:08Z</dcterms:created>
  <dcterms:modified xsi:type="dcterms:W3CDTF">2023-04-27T06:58:36Z</dcterms:modified>
</cp:coreProperties>
</file>