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477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A34F-6875-4FA3-92CC-855312834CA4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D37A-A955-4797-BC9D-B4B778B1D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29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A34F-6875-4FA3-92CC-855312834CA4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D37A-A955-4797-BC9D-B4B778B1D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891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A34F-6875-4FA3-92CC-855312834CA4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D37A-A955-4797-BC9D-B4B778B1D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254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A34F-6875-4FA3-92CC-855312834CA4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D37A-A955-4797-BC9D-B4B778B1D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498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A34F-6875-4FA3-92CC-855312834CA4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D37A-A955-4797-BC9D-B4B778B1D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220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A34F-6875-4FA3-92CC-855312834CA4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D37A-A955-4797-BC9D-B4B778B1D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106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A34F-6875-4FA3-92CC-855312834CA4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D37A-A955-4797-BC9D-B4B778B1D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563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A34F-6875-4FA3-92CC-855312834CA4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D37A-A955-4797-BC9D-B4B778B1D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561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A34F-6875-4FA3-92CC-855312834CA4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D37A-A955-4797-BC9D-B4B778B1D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223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A34F-6875-4FA3-92CC-855312834CA4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D37A-A955-4797-BC9D-B4B778B1D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720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A34F-6875-4FA3-92CC-855312834CA4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D37A-A955-4797-BC9D-B4B778B1D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974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9A34F-6875-4FA3-92CC-855312834CA4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1D37A-A955-4797-BC9D-B4B778B1D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761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emf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2"/>
          <p:cNvSpPr>
            <a:spLocks noChangeArrowheads="1"/>
          </p:cNvSpPr>
          <p:nvPr/>
        </p:nvSpPr>
        <p:spPr bwMode="auto">
          <a:xfrm>
            <a:off x="4418176" y="5633981"/>
            <a:ext cx="7739451" cy="114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sz="1533" b="1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А. В. Капкова</a:t>
            </a:r>
            <a:endParaRPr lang="ru-RU" altLang="ru-RU" sz="1533" b="1" i="1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r">
              <a:spcBef>
                <a:spcPts val="600"/>
              </a:spcBef>
            </a:pPr>
            <a:r>
              <a:rPr lang="ru-RU" altLang="ru-RU" sz="1600" b="1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Инженер-программист </a:t>
            </a:r>
            <a:r>
              <a:rPr lang="en-US" altLang="ru-RU" sz="1600" b="1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I</a:t>
            </a:r>
            <a:r>
              <a:rPr lang="ru-RU" altLang="ru-RU" sz="1600" b="1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категории </a:t>
            </a:r>
            <a:r>
              <a:rPr lang="ru-RU" altLang="ru-RU" sz="1600" b="1" i="1" dirty="0">
                <a:solidFill>
                  <a:srgbClr val="002060"/>
                </a:solidFill>
                <a:latin typeface="Cambria" panose="02040503050406030204" pitchFamily="18" charset="0"/>
              </a:rPr>
              <a:t>отдела цифровой трансформации </a:t>
            </a:r>
            <a:r>
              <a:rPr lang="ru-RU" altLang="ru-RU" sz="1600" b="1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/>
            </a:r>
            <a:br>
              <a:rPr lang="ru-RU" altLang="ru-RU" sz="1600" b="1" i="1" dirty="0" smtClean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ru-RU" altLang="ru-RU" sz="1600" b="1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в </a:t>
            </a:r>
            <a:r>
              <a:rPr lang="ru-RU" altLang="ru-RU" sz="1600" b="1" i="1" dirty="0">
                <a:solidFill>
                  <a:srgbClr val="002060"/>
                </a:solidFill>
                <a:latin typeface="Cambria" panose="02040503050406030204" pitchFamily="18" charset="0"/>
              </a:rPr>
              <a:t>сфере образования бюджетного учреждения Орловской области «Региональный центр оценки качества образования»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430855" y="95"/>
            <a:ext cx="5237025" cy="10524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ru-RU" sz="1533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12188" y="90"/>
            <a:ext cx="2644332" cy="6857820"/>
          </a:xfrm>
          <a:prstGeom prst="rect">
            <a:avLst/>
          </a:prstGeom>
          <a:gradFill>
            <a:gsLst>
              <a:gs pos="5000">
                <a:schemeClr val="accent5">
                  <a:lumMod val="7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ru-RU" sz="1533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3" b="5464"/>
          <a:stretch>
            <a:fillRect/>
          </a:stretch>
        </p:blipFill>
        <p:spPr bwMode="auto">
          <a:xfrm>
            <a:off x="8983592" y="527128"/>
            <a:ext cx="1360451" cy="1246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5" b="4839"/>
          <a:stretch>
            <a:fillRect/>
          </a:stretch>
        </p:blipFill>
        <p:spPr bwMode="auto">
          <a:xfrm>
            <a:off x="7231038" y="404893"/>
            <a:ext cx="1601744" cy="1473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75" y="50889"/>
            <a:ext cx="1328703" cy="1722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461" y="458869"/>
            <a:ext cx="1338228" cy="1241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 descr="C:\Users\user\Desktop\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221" y="181065"/>
            <a:ext cx="1606509" cy="159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EB88846-D235-4FF9-8BA1-A3B5777612CA}"/>
              </a:ext>
            </a:extLst>
          </p:cNvPr>
          <p:cNvSpPr txBox="1"/>
          <p:nvPr/>
        </p:nvSpPr>
        <p:spPr>
          <a:xfrm>
            <a:off x="1464596" y="2698339"/>
            <a:ext cx="10114407" cy="176779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ru-RU" sz="3629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Cambria" panose="02040503050406030204" pitchFamily="18" charset="0"/>
              </a:rPr>
              <a:t>Показатели цифровой образовательной среды и цифровой трансформации в сфере образования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2C13DD-5AC6-4872-B4FF-C83C6E51B69C}"/>
              </a:ext>
            </a:extLst>
          </p:cNvPr>
          <p:cNvSpPr txBox="1"/>
          <p:nvPr/>
        </p:nvSpPr>
        <p:spPr>
          <a:xfrm>
            <a:off x="31694" y="6345048"/>
            <a:ext cx="1229820" cy="32822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533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  <a:r>
              <a:rPr lang="ru-RU" sz="1533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7</a:t>
            </a:r>
            <a:r>
              <a:rPr lang="en-US" sz="1533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/0</a:t>
            </a:r>
            <a:r>
              <a:rPr lang="ru-RU" sz="1533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4</a:t>
            </a:r>
            <a:r>
              <a:rPr lang="en-US" sz="1533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/</a:t>
            </a:r>
            <a:r>
              <a:rPr lang="ru-RU" sz="1533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2023</a:t>
            </a:r>
            <a:endParaRPr lang="ru-RU" sz="1533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89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C24ECA6-0F00-488C-9559-651E5876E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9534" y="91"/>
            <a:ext cx="842467" cy="685782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FB87A3FE-0004-4CDD-9D1E-5E66FBA9EEA9}"/>
              </a:ext>
            </a:extLst>
          </p:cNvPr>
          <p:cNvSpPr txBox="1"/>
          <p:nvPr/>
        </p:nvSpPr>
        <p:spPr>
          <a:xfrm>
            <a:off x="64361" y="91"/>
            <a:ext cx="11285173" cy="720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4772">
              <a:defRPr/>
            </a:pPr>
            <a:r>
              <a:rPr lang="ru-RU" sz="2041" b="1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</a:rPr>
              <a:t>Использование технологий автоматизированной проверки заданий в электронной форме</a:t>
            </a:r>
          </a:p>
        </p:txBody>
      </p: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47B423EE-8009-466C-B889-80A24779D8E3}"/>
              </a:ext>
            </a:extLst>
          </p:cNvPr>
          <p:cNvCxnSpPr>
            <a:cxnSpLocks/>
          </p:cNvCxnSpPr>
          <p:nvPr/>
        </p:nvCxnSpPr>
        <p:spPr>
          <a:xfrm flipH="1">
            <a:off x="193088" y="688422"/>
            <a:ext cx="4708860" cy="32123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t="48852"/>
          <a:stretch/>
        </p:blipFill>
        <p:spPr>
          <a:xfrm>
            <a:off x="2741176" y="3841297"/>
            <a:ext cx="6169144" cy="276098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/>
          <a:srcRect t="-207" b="51147"/>
          <a:stretch/>
        </p:blipFill>
        <p:spPr>
          <a:xfrm>
            <a:off x="2741176" y="916136"/>
            <a:ext cx="6169144" cy="2648290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75362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3556997" y="2888205"/>
            <a:ext cx="6202651" cy="10556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4000" b="1" dirty="0">
                <a:solidFill>
                  <a:srgbClr val="0B6ABB"/>
                </a:solidFill>
                <a:latin typeface="Century Gothic" panose="020B0502020202020204" pitchFamily="34" charset="0"/>
                <a:ea typeface="+mn-ea"/>
                <a:cs typeface="+mn-cs"/>
              </a:rPr>
              <a:t>СПАСИБО ЗА</a:t>
            </a:r>
            <a:br>
              <a:rPr lang="ru-RU" altLang="ru-RU" sz="4000" b="1" dirty="0">
                <a:solidFill>
                  <a:srgbClr val="0B6ABB"/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lang="ru-RU" altLang="ru-RU" sz="4000" b="1" dirty="0">
                <a:solidFill>
                  <a:srgbClr val="0B6ABB"/>
                </a:solidFill>
                <a:latin typeface="Century Gothic" panose="020B0502020202020204" pitchFamily="34" charset="0"/>
                <a:ea typeface="+mn-ea"/>
                <a:cs typeface="+mn-cs"/>
              </a:rPr>
              <a:t> ВНИМАНИЕ!</a:t>
            </a:r>
          </a:p>
        </p:txBody>
      </p: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B4E86FB3-15F6-48AC-93B1-D5767BB89A49}"/>
              </a:ext>
            </a:extLst>
          </p:cNvPr>
          <p:cNvCxnSpPr>
            <a:cxnSpLocks/>
          </p:cNvCxnSpPr>
          <p:nvPr/>
        </p:nvCxnSpPr>
        <p:spPr>
          <a:xfrm flipV="1">
            <a:off x="3556997" y="2888203"/>
            <a:ext cx="0" cy="117578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C24ECA6-0F00-488C-9559-651E5876E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9534" y="91"/>
            <a:ext cx="842467" cy="685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12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C24ECA6-0F00-488C-9559-651E5876E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9534" y="91"/>
            <a:ext cx="842467" cy="685782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FB87A3FE-0004-4CDD-9D1E-5E66FBA9EEA9}"/>
              </a:ext>
            </a:extLst>
          </p:cNvPr>
          <p:cNvSpPr txBox="1"/>
          <p:nvPr/>
        </p:nvSpPr>
        <p:spPr>
          <a:xfrm>
            <a:off x="64361" y="153131"/>
            <a:ext cx="9430787" cy="4063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14772">
              <a:defRPr/>
            </a:pPr>
            <a:r>
              <a:rPr lang="ru-RU" sz="2041" b="1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</a:rPr>
              <a:t>Подготовка кадров для работы в цифровой образовательной среде</a:t>
            </a:r>
          </a:p>
        </p:txBody>
      </p: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47B423EE-8009-466C-B889-80A24779D8E3}"/>
              </a:ext>
            </a:extLst>
          </p:cNvPr>
          <p:cNvCxnSpPr>
            <a:cxnSpLocks/>
          </p:cNvCxnSpPr>
          <p:nvPr/>
        </p:nvCxnSpPr>
        <p:spPr>
          <a:xfrm flipH="1">
            <a:off x="193088" y="599841"/>
            <a:ext cx="4708860" cy="32123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Изображение14"/>
          <p:cNvPicPr/>
          <p:nvPr/>
        </p:nvPicPr>
        <p:blipFill rotWithShape="1">
          <a:blip r:embed="rId3"/>
          <a:srcRect r="-361" b="-480"/>
          <a:stretch/>
        </p:blipFill>
        <p:spPr bwMode="auto">
          <a:xfrm>
            <a:off x="1712646" y="931491"/>
            <a:ext cx="8004693" cy="3060737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3410757" y="4442585"/>
            <a:ext cx="4785646" cy="1523857"/>
          </a:xfrm>
          <a:prstGeom prst="roundRect">
            <a:avLst>
              <a:gd name="adj" fmla="val 5815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549617" y="4575618"/>
            <a:ext cx="44010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раздел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«Образовательные технологии»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НЕОБХОДИМО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внести данную формулировку: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КПК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«Использование ЦОК и ЦОС»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24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7348057" y="1017407"/>
            <a:ext cx="3803594" cy="2020392"/>
          </a:xfrm>
          <a:prstGeom prst="roundRect">
            <a:avLst>
              <a:gd name="adj" fmla="val 5815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C24ECA6-0F00-488C-9559-651E5876E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9534" y="91"/>
            <a:ext cx="842467" cy="685782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FB87A3FE-0004-4CDD-9D1E-5E66FBA9EEA9}"/>
              </a:ext>
            </a:extLst>
          </p:cNvPr>
          <p:cNvSpPr txBox="1"/>
          <p:nvPr/>
        </p:nvSpPr>
        <p:spPr>
          <a:xfrm>
            <a:off x="64361" y="153131"/>
            <a:ext cx="9430787" cy="4063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14772">
              <a:defRPr/>
            </a:pPr>
            <a:r>
              <a:rPr lang="ru-RU" sz="2041" b="1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</a:rPr>
              <a:t>Подготовка кадров для работы в цифровой образовательной среде</a:t>
            </a:r>
          </a:p>
        </p:txBody>
      </p: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47B423EE-8009-466C-B889-80A24779D8E3}"/>
              </a:ext>
            </a:extLst>
          </p:cNvPr>
          <p:cNvCxnSpPr>
            <a:cxnSpLocks/>
          </p:cNvCxnSpPr>
          <p:nvPr/>
        </p:nvCxnSpPr>
        <p:spPr>
          <a:xfrm flipH="1">
            <a:off x="193088" y="599841"/>
            <a:ext cx="4708860" cy="32123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Рисунок 40" descr="Z:\Долгов\Карты\сфера образования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88" y="834627"/>
            <a:ext cx="6957087" cy="235264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7365145" y="1154140"/>
            <a:ext cx="37865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раздел «Методическая работа»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НЕОБХОДИМО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внести данную формулировку: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КПК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«Цифровая трансформация в сфере образования», год прохождения курсов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88" y="3389930"/>
            <a:ext cx="8701053" cy="326235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85023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C24ECA6-0F00-488C-9559-651E5876E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9534" y="91"/>
            <a:ext cx="842467" cy="685782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FB87A3FE-0004-4CDD-9D1E-5E66FBA9EEA9}"/>
              </a:ext>
            </a:extLst>
          </p:cNvPr>
          <p:cNvSpPr txBox="1"/>
          <p:nvPr/>
        </p:nvSpPr>
        <p:spPr>
          <a:xfrm>
            <a:off x="64361" y="153131"/>
            <a:ext cx="9430787" cy="4063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14772">
              <a:defRPr/>
            </a:pPr>
            <a:r>
              <a:rPr lang="ru-RU" sz="2041" b="1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</a:rPr>
              <a:t>Подготовка кадров для работы в цифровой образовательной среде</a:t>
            </a:r>
          </a:p>
        </p:txBody>
      </p: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47B423EE-8009-466C-B889-80A24779D8E3}"/>
              </a:ext>
            </a:extLst>
          </p:cNvPr>
          <p:cNvCxnSpPr>
            <a:cxnSpLocks/>
          </p:cNvCxnSpPr>
          <p:nvPr/>
        </p:nvCxnSpPr>
        <p:spPr>
          <a:xfrm flipH="1">
            <a:off x="193088" y="599841"/>
            <a:ext cx="4708860" cy="32123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684" y="963885"/>
            <a:ext cx="8990348" cy="24651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Группа 3"/>
          <p:cNvGrpSpPr/>
          <p:nvPr/>
        </p:nvGrpSpPr>
        <p:grpSpPr>
          <a:xfrm>
            <a:off x="2753962" y="3833362"/>
            <a:ext cx="6265792" cy="2291342"/>
            <a:chOff x="4032340" y="4150360"/>
            <a:chExt cx="3709035" cy="1356360"/>
          </a:xfrm>
        </p:grpSpPr>
        <p:pic>
          <p:nvPicPr>
            <p:cNvPr id="11" name="Изображение15"/>
            <p:cNvPicPr/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4032340" y="4150360"/>
              <a:ext cx="3709035" cy="1356360"/>
            </a:xfrm>
            <a:prstGeom prst="rect">
              <a:avLst/>
            </a:prstGeom>
          </p:spPr>
        </p:pic>
        <p:sp>
          <p:nvSpPr>
            <p:cNvPr id="3" name="Прямоугольник 2"/>
            <p:cNvSpPr/>
            <p:nvPr/>
          </p:nvSpPr>
          <p:spPr>
            <a:xfrm>
              <a:off x="4032340" y="4150360"/>
              <a:ext cx="1372780" cy="135636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82732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C24ECA6-0F00-488C-9559-651E5876E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9534" y="91"/>
            <a:ext cx="842467" cy="685782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FB87A3FE-0004-4CDD-9D1E-5E66FBA9EEA9}"/>
              </a:ext>
            </a:extLst>
          </p:cNvPr>
          <p:cNvSpPr txBox="1"/>
          <p:nvPr/>
        </p:nvSpPr>
        <p:spPr>
          <a:xfrm>
            <a:off x="64361" y="153131"/>
            <a:ext cx="9033242" cy="4063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14772">
              <a:defRPr/>
            </a:pPr>
            <a:r>
              <a:rPr lang="ru-RU" sz="2041" b="1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</a:rPr>
              <a:t>Доступность библиотеки цифрового образовательного контента</a:t>
            </a:r>
          </a:p>
        </p:txBody>
      </p: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47B423EE-8009-466C-B889-80A24779D8E3}"/>
              </a:ext>
            </a:extLst>
          </p:cNvPr>
          <p:cNvCxnSpPr>
            <a:cxnSpLocks/>
          </p:cNvCxnSpPr>
          <p:nvPr/>
        </p:nvCxnSpPr>
        <p:spPr>
          <a:xfrm flipH="1">
            <a:off x="193088" y="599841"/>
            <a:ext cx="4708860" cy="32123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 descr="C:\Users\akinshina\AppData\Local\Microsoft\Windows\INetCache\Content.Word\2Снимок экрана 2022-12-19 122256 копия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60" y="672281"/>
            <a:ext cx="4465652" cy="329943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10" name="Picture 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86"/>
          <a:stretch/>
        </p:blipFill>
        <p:spPr bwMode="auto">
          <a:xfrm rot="6300000" flipV="1">
            <a:off x="4527037" y="3988230"/>
            <a:ext cx="1021058" cy="873776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12" name="Рисунок 11"/>
          <p:cNvPicPr/>
          <p:nvPr/>
        </p:nvPicPr>
        <p:blipFill rotWithShape="1">
          <a:blip r:embed="rId5"/>
          <a:srcRect r="2845" b="3559"/>
          <a:stretch/>
        </p:blipFill>
        <p:spPr>
          <a:xfrm>
            <a:off x="5500263" y="2900679"/>
            <a:ext cx="5757831" cy="3863971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58846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C24ECA6-0F00-488C-9559-651E5876E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9534" y="91"/>
            <a:ext cx="842467" cy="685782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FB87A3FE-0004-4CDD-9D1E-5E66FBA9EEA9}"/>
              </a:ext>
            </a:extLst>
          </p:cNvPr>
          <p:cNvSpPr txBox="1"/>
          <p:nvPr/>
        </p:nvSpPr>
        <p:spPr>
          <a:xfrm>
            <a:off x="64361" y="153131"/>
            <a:ext cx="9033242" cy="4063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14772">
              <a:defRPr/>
            </a:pPr>
            <a:r>
              <a:rPr lang="ru-RU" sz="2041" b="1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</a:rPr>
              <a:t>Доступность библиотеки цифрового образовательного контента</a:t>
            </a:r>
          </a:p>
        </p:txBody>
      </p: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47B423EE-8009-466C-B889-80A24779D8E3}"/>
              </a:ext>
            </a:extLst>
          </p:cNvPr>
          <p:cNvCxnSpPr>
            <a:cxnSpLocks/>
          </p:cNvCxnSpPr>
          <p:nvPr/>
        </p:nvCxnSpPr>
        <p:spPr>
          <a:xfrm flipH="1">
            <a:off x="193088" y="599841"/>
            <a:ext cx="4708860" cy="32123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738"/>
          <a:stretch/>
        </p:blipFill>
        <p:spPr bwMode="auto">
          <a:xfrm>
            <a:off x="893844" y="1045165"/>
            <a:ext cx="3170156" cy="2465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0" y="1447146"/>
            <a:ext cx="7220958" cy="181000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196080" y="2798088"/>
            <a:ext cx="6983123" cy="2499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0179" y="4083811"/>
            <a:ext cx="5859103" cy="2034672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577840" y="4076541"/>
            <a:ext cx="2991443" cy="20419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98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C24ECA6-0F00-488C-9559-651E5876E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9534" y="91"/>
            <a:ext cx="842467" cy="685782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FB87A3FE-0004-4CDD-9D1E-5E66FBA9EEA9}"/>
              </a:ext>
            </a:extLst>
          </p:cNvPr>
          <p:cNvSpPr txBox="1"/>
          <p:nvPr/>
        </p:nvSpPr>
        <p:spPr>
          <a:xfrm>
            <a:off x="64361" y="153131"/>
            <a:ext cx="6167073" cy="4063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14772">
              <a:defRPr/>
            </a:pPr>
            <a:r>
              <a:rPr lang="ru-RU" sz="2041" b="1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</a:rPr>
              <a:t>Цифровизация образовательного процесса</a:t>
            </a:r>
          </a:p>
        </p:txBody>
      </p: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47B423EE-8009-466C-B889-80A24779D8E3}"/>
              </a:ext>
            </a:extLst>
          </p:cNvPr>
          <p:cNvCxnSpPr>
            <a:cxnSpLocks/>
          </p:cNvCxnSpPr>
          <p:nvPr/>
        </p:nvCxnSpPr>
        <p:spPr>
          <a:xfrm flipH="1">
            <a:off x="193088" y="599841"/>
            <a:ext cx="4708860" cy="32123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369968" y="1306911"/>
            <a:ext cx="5100322" cy="4244180"/>
          </a:xfrm>
          <a:prstGeom prst="rect">
            <a:avLst/>
          </a:prstGeom>
          <a:ln>
            <a:solidFill>
              <a:srgbClr val="0070C0"/>
            </a:solidFill>
          </a:ln>
        </p:spPr>
      </p:pic>
      <p:grpSp>
        <p:nvGrpSpPr>
          <p:cNvPr id="3" name="Группа 2"/>
          <p:cNvGrpSpPr/>
          <p:nvPr/>
        </p:nvGrpSpPr>
        <p:grpSpPr>
          <a:xfrm>
            <a:off x="5743277" y="1306911"/>
            <a:ext cx="5423118" cy="4244180"/>
            <a:chOff x="587336" y="1306911"/>
            <a:chExt cx="5423118" cy="4244180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7336" y="1306911"/>
              <a:ext cx="5423118" cy="4244180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</p:pic>
        <p:sp>
          <p:nvSpPr>
            <p:cNvPr id="12" name="Прямоугольник 11"/>
            <p:cNvSpPr/>
            <p:nvPr/>
          </p:nvSpPr>
          <p:spPr>
            <a:xfrm>
              <a:off x="650240" y="4653280"/>
              <a:ext cx="2367280" cy="64008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86866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C24ECA6-0F00-488C-9559-651E5876E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9534" y="91"/>
            <a:ext cx="842467" cy="685782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FB87A3FE-0004-4CDD-9D1E-5E66FBA9EEA9}"/>
              </a:ext>
            </a:extLst>
          </p:cNvPr>
          <p:cNvSpPr txBox="1"/>
          <p:nvPr/>
        </p:nvSpPr>
        <p:spPr>
          <a:xfrm>
            <a:off x="64361" y="153131"/>
            <a:ext cx="6167073" cy="4063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14772">
              <a:defRPr/>
            </a:pPr>
            <a:r>
              <a:rPr lang="ru-RU" sz="2041" b="1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</a:rPr>
              <a:t>Цифровизация образовательного процесса</a:t>
            </a:r>
          </a:p>
        </p:txBody>
      </p: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47B423EE-8009-466C-B889-80A24779D8E3}"/>
              </a:ext>
            </a:extLst>
          </p:cNvPr>
          <p:cNvCxnSpPr>
            <a:cxnSpLocks/>
          </p:cNvCxnSpPr>
          <p:nvPr/>
        </p:nvCxnSpPr>
        <p:spPr>
          <a:xfrm flipH="1">
            <a:off x="193088" y="599841"/>
            <a:ext cx="4708860" cy="32123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3"/>
          <p:cNvGrpSpPr/>
          <p:nvPr/>
        </p:nvGrpSpPr>
        <p:grpSpPr>
          <a:xfrm>
            <a:off x="6619705" y="1034445"/>
            <a:ext cx="4350133" cy="4921159"/>
            <a:chOff x="515518" y="1130268"/>
            <a:chExt cx="4064000" cy="4597466"/>
          </a:xfrm>
        </p:grpSpPr>
        <p:pic>
          <p:nvPicPr>
            <p:cNvPr id="9" name="Рисунок 8" descr="Z:\Иванова\Мониторинг ЦОС\Картинки справка\8 карта ученика.png"/>
            <p:cNvPicPr/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515518" y="1130268"/>
              <a:ext cx="4064000" cy="4597466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</p:pic>
        <p:sp>
          <p:nvSpPr>
            <p:cNvPr id="11" name="Прямоугольник 10"/>
            <p:cNvSpPr/>
            <p:nvPr/>
          </p:nvSpPr>
          <p:spPr>
            <a:xfrm>
              <a:off x="515518" y="5283200"/>
              <a:ext cx="1933042" cy="27432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479040" y="3012440"/>
              <a:ext cx="1813560" cy="57403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4" name="Рисунок 13"/>
          <p:cNvPicPr/>
          <p:nvPr/>
        </p:nvPicPr>
        <p:blipFill>
          <a:blip r:embed="rId4"/>
          <a:stretch>
            <a:fillRect/>
          </a:stretch>
        </p:blipFill>
        <p:spPr>
          <a:xfrm>
            <a:off x="376504" y="4759502"/>
            <a:ext cx="5854930" cy="1196102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366688" y="1034445"/>
            <a:ext cx="586474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карте обучающегося заполнить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поля:</a:t>
            </a:r>
          </a:p>
          <a:p>
            <a:pPr algn="just"/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Адрес регистрации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Фактический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адрес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СНИЛС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Адрес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регистрации и фактический адрес должны быть выбраны из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Федеральной информационной адресной системы (ФИАС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18130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C24ECA6-0F00-488C-9559-651E5876E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9534" y="91"/>
            <a:ext cx="842467" cy="685782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FB87A3FE-0004-4CDD-9D1E-5E66FBA9EEA9}"/>
              </a:ext>
            </a:extLst>
          </p:cNvPr>
          <p:cNvSpPr txBox="1"/>
          <p:nvPr/>
        </p:nvSpPr>
        <p:spPr>
          <a:xfrm>
            <a:off x="64361" y="153131"/>
            <a:ext cx="6167073" cy="4063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14772">
              <a:defRPr/>
            </a:pPr>
            <a:r>
              <a:rPr lang="ru-RU" sz="2041" b="1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</a:rPr>
              <a:t>Цифровизация образовательного процесса</a:t>
            </a:r>
          </a:p>
        </p:txBody>
      </p: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47B423EE-8009-466C-B889-80A24779D8E3}"/>
              </a:ext>
            </a:extLst>
          </p:cNvPr>
          <p:cNvCxnSpPr>
            <a:cxnSpLocks/>
          </p:cNvCxnSpPr>
          <p:nvPr/>
        </p:nvCxnSpPr>
        <p:spPr>
          <a:xfrm flipH="1">
            <a:off x="193088" y="599841"/>
            <a:ext cx="4708860" cy="32123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738"/>
          <a:stretch/>
        </p:blipFill>
        <p:spPr bwMode="auto">
          <a:xfrm>
            <a:off x="193088" y="2264392"/>
            <a:ext cx="3630284" cy="2822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0" y="1447146"/>
            <a:ext cx="7220958" cy="1810003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4196080" y="2798088"/>
            <a:ext cx="6983123" cy="2499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4000" y="3429000"/>
            <a:ext cx="7220958" cy="1486453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4076221" y="4348480"/>
            <a:ext cx="7150579" cy="43536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3999" y="5087304"/>
            <a:ext cx="7231181" cy="922975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5" name="Прямоугольник 14"/>
          <p:cNvSpPr/>
          <p:nvPr/>
        </p:nvSpPr>
        <p:spPr>
          <a:xfrm>
            <a:off x="4076221" y="5679446"/>
            <a:ext cx="7150579" cy="31097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68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1153</TotalTime>
  <Words>156</Words>
  <Application>Microsoft Office PowerPoint</Application>
  <PresentationFormat>Широкоэкранный</PresentationFormat>
  <Paragraphs>24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Cambria</vt:lpstr>
      <vt:lpstr>Century Gothic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dolgov2</dc:creator>
  <cp:lastModifiedBy>Анна Акиньшина</cp:lastModifiedBy>
  <cp:revision>17</cp:revision>
  <dcterms:created xsi:type="dcterms:W3CDTF">2023-04-26T11:36:44Z</dcterms:created>
  <dcterms:modified xsi:type="dcterms:W3CDTF">2023-04-27T06:58:54Z</dcterms:modified>
</cp:coreProperties>
</file>