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88" r:id="rId2"/>
    <p:sldId id="303" r:id="rId3"/>
    <p:sldId id="337" r:id="rId4"/>
    <p:sldId id="325" r:id="rId5"/>
    <p:sldId id="343" r:id="rId6"/>
    <p:sldId id="344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09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43869"/>
    <a:srgbClr val="3A5694"/>
    <a:srgbClr val="0B6ABB"/>
    <a:srgbClr val="0A82F0"/>
    <a:srgbClr val="E4F1FE"/>
    <a:srgbClr val="003D95"/>
    <a:srgbClr val="CBE6FD"/>
    <a:srgbClr val="BCC8DF"/>
    <a:srgbClr val="93A9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9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08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72774-633E-4705-95D7-2B489A8020AB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46DED-EAAF-44AE-B1DF-22A022C4EB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011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2538"/>
            <a:ext cx="6011863" cy="33813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65940">
              <a:defRPr/>
            </a:pPr>
            <a:fld id="{D3358BEC-B7CF-4ECF-976F-11437C34BEAC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65940">
                <a:defRPr/>
              </a:pPr>
              <a:t>2</a:t>
            </a:fld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75322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2538"/>
            <a:ext cx="6011863" cy="33813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65940">
              <a:defRPr/>
            </a:pPr>
            <a:fld id="{D3358BEC-B7CF-4ECF-976F-11437C34BEAC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65940">
                <a:defRPr/>
              </a:pPr>
              <a:t>3</a:t>
            </a:fld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59361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798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986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838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 иконками в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4" descr="Рисунок 4"/>
          <p:cNvPicPr>
            <a:picLocks noChangeAspect="1"/>
          </p:cNvPicPr>
          <p:nvPr/>
        </p:nvPicPr>
        <p:blipFill>
          <a:blip r:embed="rId2"/>
          <a:srcRect l="39395" t="7303"/>
          <a:stretch>
            <a:fillRect/>
          </a:stretch>
        </p:blipFill>
        <p:spPr>
          <a:xfrm>
            <a:off x="5128821" y="790259"/>
            <a:ext cx="4027493" cy="4353243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38188" y="4825440"/>
            <a:ext cx="267839" cy="263406"/>
          </a:xfrm>
          <a:prstGeom prst="rect">
            <a:avLst/>
          </a:prstGeom>
        </p:spPr>
        <p:txBody>
          <a:bodyPr lIns="52135" tIns="52135" rIns="52135" bIns="52135" anchor="t"/>
          <a:lstStyle>
            <a:lvl1pPr defTabSz="740184">
              <a:spcBef>
                <a:spcPts val="300"/>
              </a:spcBef>
              <a:defRPr sz="1275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821827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32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291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473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786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405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0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677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901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EB309-3A25-49C5-846B-2B18D8026C90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5BBD9-AE82-418D-99D0-E6C25DADF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88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sferum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mailto:info@sferum.r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ferum.ru" TargetMode="External"/><Relationship Id="rId2" Type="http://schemas.openxmlformats.org/officeDocument/2006/relationships/hyperlink" Target="https://sferum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AF2C13DD-5AC6-4872-B4FF-C83C6E51B69C}"/>
              </a:ext>
            </a:extLst>
          </p:cNvPr>
          <p:cNvSpPr txBox="1"/>
          <p:nvPr/>
        </p:nvSpPr>
        <p:spPr>
          <a:xfrm>
            <a:off x="23650" y="4758843"/>
            <a:ext cx="1359988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/08/2022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3800724" y="3794476"/>
            <a:ext cx="4762137" cy="96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О. Е. Батурина</a:t>
            </a:r>
            <a:endParaRPr lang="ru-RU" altLang="ru-RU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r">
              <a:spcBef>
                <a:spcPts val="450"/>
              </a:spcBef>
            </a:pPr>
            <a:r>
              <a:rPr lang="ru-RU" altLang="ru-RU" sz="12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главный эксперт </a:t>
            </a:r>
            <a:r>
              <a:rPr lang="ru-RU" altLang="ru-RU" sz="1200" b="1" i="1" dirty="0">
                <a:solidFill>
                  <a:srgbClr val="002060"/>
                </a:solidFill>
                <a:latin typeface="Cambria" panose="02040503050406030204" pitchFamily="18" charset="0"/>
              </a:rPr>
              <a:t>отдела цифровой трансформации в сфере образования бюджетного учреждения Орловской области «Региональный центр оценки качества образования»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73128" y="3"/>
            <a:ext cx="3927872" cy="789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9262" y="0"/>
            <a:ext cx="1983301" cy="5143500"/>
          </a:xfrm>
          <a:prstGeom prst="rect">
            <a:avLst/>
          </a:prstGeom>
          <a:gradFill>
            <a:gsLst>
              <a:gs pos="5000">
                <a:schemeClr val="accent5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b="5464"/>
          <a:stretch>
            <a:fillRect/>
          </a:stretch>
        </p:blipFill>
        <p:spPr bwMode="auto">
          <a:xfrm>
            <a:off x="6737750" y="395288"/>
            <a:ext cx="1020365" cy="934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" b="4839"/>
          <a:stretch>
            <a:fillRect/>
          </a:stretch>
        </p:blipFill>
        <p:spPr bwMode="auto">
          <a:xfrm>
            <a:off x="5423300" y="303610"/>
            <a:ext cx="120134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00" y="38100"/>
            <a:ext cx="996553" cy="129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310" y="344093"/>
            <a:ext cx="1003697" cy="931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C:\Users\user\Desktop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335" y="135734"/>
            <a:ext cx="1204913" cy="119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EB88846-D235-4FF9-8BA1-A3B5777612CA}"/>
              </a:ext>
            </a:extLst>
          </p:cNvPr>
          <p:cNvSpPr txBox="1"/>
          <p:nvPr/>
        </p:nvSpPr>
        <p:spPr>
          <a:xfrm>
            <a:off x="1061774" y="1603144"/>
            <a:ext cx="7586004" cy="210057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33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СФЕРУМ </a:t>
            </a:r>
            <a:r>
              <a:rPr lang="ru-RU" sz="33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- информационно-коммуникационная образовательная платформа ФГИС «Моя школа</a:t>
            </a:r>
            <a:r>
              <a:rPr lang="ru-RU" sz="33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»</a:t>
            </a:r>
            <a:endParaRPr lang="ru-RU" sz="33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50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15566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B6ABB"/>
                </a:solidFill>
                <a:latin typeface="Cambria" panose="02040503050406030204" pitchFamily="18" charset="0"/>
                <a:ea typeface="+mn-ea"/>
                <a:cs typeface="+mn-cs"/>
              </a:rPr>
              <a:t>Документы </a:t>
            </a:r>
            <a:r>
              <a:rPr lang="ru-RU" sz="1800" b="1" dirty="0" smtClean="0">
                <a:solidFill>
                  <a:srgbClr val="0B6ABB"/>
                </a:solidFill>
                <a:latin typeface="Cambria" panose="02040503050406030204" pitchFamily="18" charset="0"/>
                <a:ea typeface="+mn-ea"/>
                <a:cs typeface="+mn-cs"/>
              </a:rPr>
              <a:t>ДОО</a:t>
            </a:r>
            <a:endParaRPr lang="ru-RU" sz="1800" b="1" dirty="0">
              <a:solidFill>
                <a:srgbClr val="0B6ABB"/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6293" y="703890"/>
            <a:ext cx="5229841" cy="4374647"/>
          </a:xfrm>
        </p:spPr>
        <p:txBody>
          <a:bodyPr>
            <a:noAutofit/>
          </a:bodyPr>
          <a:lstStyle/>
          <a:p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Это раздел, куда вы можете загрузить документы, видео, презентации и другие методические материалы, которые будут нужны для </a:t>
            </a:r>
            <a:r>
              <a:rPr lang="ru-RU" sz="1000" dirty="0" smtClean="0">
                <a:solidFill>
                  <a:srgbClr val="0B6ABB"/>
                </a:solidFill>
                <a:latin typeface="Cambria" panose="02040503050406030204" pitchFamily="18" charset="0"/>
              </a:rPr>
              <a:t>работы. </a:t>
            </a: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Коллеги смогут в любой момент посмотреть нужную информацию и сохранить её из раздела к себе в документы.</a:t>
            </a:r>
            <a:b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/>
            </a:r>
            <a:b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Как добавить документы</a:t>
            </a:r>
            <a:b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/>
            </a:r>
            <a:b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1. Нажмите на название </a:t>
            </a:r>
            <a:r>
              <a:rPr lang="ru-RU" sz="1000" dirty="0" smtClean="0">
                <a:solidFill>
                  <a:srgbClr val="0B6ABB"/>
                </a:solidFill>
                <a:latin typeface="Cambria" panose="02040503050406030204" pitchFamily="18" charset="0"/>
              </a:rPr>
              <a:t>ДОО </a:t>
            </a: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в выпадающем меню в правом верхнем углу, если </a:t>
            </a:r>
            <a:r>
              <a:rPr lang="ru-RU" sz="1000" dirty="0" smtClean="0">
                <a:solidFill>
                  <a:srgbClr val="0B6ABB"/>
                </a:solidFill>
                <a:latin typeface="Cambria" panose="02040503050406030204" pitchFamily="18" charset="0"/>
              </a:rPr>
              <a:t>ДОО </a:t>
            </a: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несколько. Если </a:t>
            </a:r>
            <a:r>
              <a:rPr lang="ru-RU" sz="1000" dirty="0" smtClean="0">
                <a:solidFill>
                  <a:srgbClr val="0B6ABB"/>
                </a:solidFill>
                <a:latin typeface="Cambria" panose="02040503050406030204" pitchFamily="18" charset="0"/>
              </a:rPr>
              <a:t>ДОО </a:t>
            </a: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одна, она выбрана по умолчанию.</a:t>
            </a:r>
            <a:b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/>
            </a:r>
            <a:b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2. В меню выберите пункт «Документы».</a:t>
            </a:r>
            <a:b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/>
            </a:r>
            <a:b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3. Нажмите на кнопку «+», которая расположена в верхней части страницы.</a:t>
            </a:r>
          </a:p>
          <a:p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4. Ознакомьтесь со списком ограничений по загрузке и нажмите на кнопку «Загрузить файл».</a:t>
            </a:r>
            <a:b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/>
            </a:r>
            <a:b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5. Выберите нужный документ на вашем устройстве и нажмите «Открыть».</a:t>
            </a:r>
            <a:b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/>
            </a:r>
            <a:b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6. Документ загрузится и будет доступен всем участникам вашего </a:t>
            </a:r>
            <a:r>
              <a:rPr lang="ru-RU" sz="1000" dirty="0" smtClean="0">
                <a:solidFill>
                  <a:srgbClr val="0B6ABB"/>
                </a:solidFill>
                <a:latin typeface="Cambria" panose="02040503050406030204" pitchFamily="18" charset="0"/>
              </a:rPr>
              <a:t>сообщества</a:t>
            </a: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.</a:t>
            </a:r>
            <a:b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/>
            </a:r>
            <a:b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Обратите внимание: чтобы разместить видеофайлы, используйте отдельный раздел «Видео» в меню слева. Загружать в него видео в </a:t>
            </a:r>
            <a:r>
              <a:rPr lang="ru-RU" sz="1000" dirty="0" err="1">
                <a:solidFill>
                  <a:srgbClr val="0B6ABB"/>
                </a:solidFill>
                <a:latin typeface="Cambria" panose="02040503050406030204" pitchFamily="18" charset="0"/>
              </a:rPr>
              <a:t>браузерной</a:t>
            </a: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 версии можно аналогично файлам.</a:t>
            </a:r>
            <a:b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/>
            </a:r>
            <a:b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Как ещё можно использовать раздел «Документы»:</a:t>
            </a:r>
            <a:b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/>
            </a:r>
            <a:b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Хранить образовательные материалы, формировать методическую базу и электронную библиотеку.</a:t>
            </a:r>
          </a:p>
          <a:p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Загружать </a:t>
            </a:r>
            <a:r>
              <a:rPr lang="ru-RU" sz="1000" dirty="0" smtClean="0">
                <a:solidFill>
                  <a:srgbClr val="0B6ABB"/>
                </a:solidFill>
                <a:latin typeface="Cambria" panose="02040503050406030204" pitchFamily="18" charset="0"/>
              </a:rPr>
              <a:t>документы, </a:t>
            </a: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приказы и другую важную </a:t>
            </a:r>
            <a:r>
              <a:rPr lang="ru-RU" sz="1000" dirty="0" smtClean="0">
                <a:solidFill>
                  <a:srgbClr val="0B6ABB"/>
                </a:solidFill>
                <a:latin typeface="Cambria" panose="02040503050406030204" pitchFamily="18" charset="0"/>
              </a:rPr>
              <a:t>информацию</a:t>
            </a: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.</a:t>
            </a:r>
          </a:p>
          <a:p>
            <a:endParaRPr lang="ru-RU" sz="1000" dirty="0">
              <a:solidFill>
                <a:srgbClr val="0B6ABB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4657" t="23063" r="29305" b="18647"/>
          <a:stretch/>
        </p:blipFill>
        <p:spPr bwMode="auto">
          <a:xfrm>
            <a:off x="5387724" y="1229904"/>
            <a:ext cx="3387885" cy="32828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95892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3410498" cy="502409"/>
          </a:xfrm>
        </p:spPr>
        <p:txBody>
          <a:bodyPr>
            <a:normAutofit/>
          </a:bodyPr>
          <a:lstStyle/>
          <a:p>
            <a:pPr marL="171450" indent="-17145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0B6ABB"/>
                </a:solidFill>
                <a:latin typeface="Cambria" panose="02040503050406030204" pitchFamily="18" charset="0"/>
                <a:ea typeface="+mn-ea"/>
                <a:cs typeface="+mn-cs"/>
              </a:rPr>
              <a:t>Создание </a:t>
            </a:r>
            <a:r>
              <a:rPr lang="ru-RU" sz="1800" b="1" dirty="0" smtClean="0">
                <a:solidFill>
                  <a:srgbClr val="0B6ABB"/>
                </a:solidFill>
                <a:latin typeface="Cambria" panose="02040503050406030204" pitchFamily="18" charset="0"/>
                <a:ea typeface="+mn-ea"/>
                <a:cs typeface="+mn-cs"/>
              </a:rPr>
              <a:t>групп</a:t>
            </a:r>
            <a:endParaRPr lang="ru-RU" sz="1800" b="1" dirty="0">
              <a:solidFill>
                <a:srgbClr val="0B6ABB"/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029" y="874929"/>
            <a:ext cx="4104932" cy="3966786"/>
          </a:xfrm>
        </p:spPr>
        <p:txBody>
          <a:bodyPr>
            <a:normAutofit/>
          </a:bodyPr>
          <a:lstStyle/>
          <a:p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1. Войдите в свою </a:t>
            </a:r>
            <a:r>
              <a:rPr lang="ru-RU" sz="1000" dirty="0" smtClean="0">
                <a:solidFill>
                  <a:srgbClr val="0B6ABB"/>
                </a:solidFill>
                <a:latin typeface="Cambria" panose="02040503050406030204" pitchFamily="18" charset="0"/>
              </a:rPr>
              <a:t>ДОО </a:t>
            </a: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и выберите пункт «Классы».</a:t>
            </a:r>
          </a:p>
          <a:p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2. В открывшемся окне заполните информацию о </a:t>
            </a:r>
            <a:r>
              <a:rPr lang="ru-RU" sz="1000" dirty="0" smtClean="0">
                <a:solidFill>
                  <a:srgbClr val="0B6ABB"/>
                </a:solidFill>
                <a:latin typeface="Cambria" panose="02040503050406030204" pitchFamily="18" charset="0"/>
              </a:rPr>
              <a:t>группе.</a:t>
            </a: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/>
            </a:r>
            <a:b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/>
            </a:r>
            <a:b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Обязательные поля: номер, </a:t>
            </a:r>
            <a:r>
              <a:rPr lang="ru-RU" sz="1000" dirty="0" err="1">
                <a:solidFill>
                  <a:srgbClr val="0B6ABB"/>
                </a:solidFill>
                <a:latin typeface="Cambria" panose="02040503050406030204" pitchFamily="18" charset="0"/>
              </a:rPr>
              <a:t>учебныи</a:t>
            </a: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̆ год.</a:t>
            </a:r>
          </a:p>
          <a:p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Необязательные поля: литера и название </a:t>
            </a:r>
            <a:r>
              <a:rPr lang="ru-RU" sz="1000" dirty="0" smtClean="0">
                <a:solidFill>
                  <a:srgbClr val="0B6ABB"/>
                </a:solidFill>
                <a:latin typeface="Cambria" panose="02040503050406030204" pitchFamily="18" charset="0"/>
              </a:rPr>
              <a:t>группы (класса).</a:t>
            </a:r>
            <a:endParaRPr lang="ru-RU" sz="1000" dirty="0">
              <a:solidFill>
                <a:srgbClr val="0B6ABB"/>
              </a:solidFill>
              <a:latin typeface="Cambria" panose="02040503050406030204" pitchFamily="18" charset="0"/>
            </a:endParaRPr>
          </a:p>
          <a:p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3. После добавления </a:t>
            </a:r>
            <a:r>
              <a:rPr lang="ru-RU" sz="1000" dirty="0" smtClean="0">
                <a:solidFill>
                  <a:srgbClr val="0B6ABB"/>
                </a:solidFill>
                <a:latin typeface="Cambria" panose="02040503050406030204" pitchFamily="18" charset="0"/>
              </a:rPr>
              <a:t>групп, </a:t>
            </a: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можно создать отдельное пространство </a:t>
            </a:r>
            <a:r>
              <a:rPr lang="ru-RU" sz="1000" dirty="0" smtClean="0">
                <a:solidFill>
                  <a:srgbClr val="0B6ABB"/>
                </a:solidFill>
                <a:latin typeface="Cambria" panose="02040503050406030204" pitchFamily="18" charset="0"/>
              </a:rPr>
              <a:t>для воспитателей-чат</a:t>
            </a: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 </a:t>
            </a:r>
            <a:r>
              <a:rPr lang="ru-RU" sz="1000" dirty="0" smtClean="0">
                <a:solidFill>
                  <a:srgbClr val="0B6ABB"/>
                </a:solidFill>
                <a:latin typeface="Cambria" panose="02040503050406030204" pitchFamily="18" charset="0"/>
              </a:rPr>
              <a:t>. </a:t>
            </a: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В </a:t>
            </a:r>
            <a:r>
              <a:rPr lang="ru-RU" sz="1000" dirty="0" err="1">
                <a:solidFill>
                  <a:srgbClr val="0B6ABB"/>
                </a:solidFill>
                <a:latin typeface="Cambria" panose="02040503050406030204" pitchFamily="18" charset="0"/>
              </a:rPr>
              <a:t>нём</a:t>
            </a: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 сотрудники смогут обсуждать рабочие вопросы и обмениваться рабочими документами.</a:t>
            </a:r>
            <a:b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/>
            </a:r>
            <a:b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4. Также вы сможете создать ссылку-приглашение в </a:t>
            </a:r>
            <a:r>
              <a:rPr lang="ru-RU" sz="1000" dirty="0" smtClean="0">
                <a:solidFill>
                  <a:srgbClr val="0B6ABB"/>
                </a:solidFill>
                <a:latin typeface="Cambria" panose="02040503050406030204" pitchFamily="18" charset="0"/>
              </a:rPr>
              <a:t>чат и</a:t>
            </a: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 прислать её всем коллегам сразу. При переходе по ней — в процессе верификации профиля — каждый </a:t>
            </a:r>
            <a:r>
              <a:rPr lang="ru-RU" sz="1000" dirty="0" smtClean="0">
                <a:solidFill>
                  <a:srgbClr val="0B6ABB"/>
                </a:solidFill>
                <a:latin typeface="Cambria" panose="02040503050406030204" pitchFamily="18" charset="0"/>
              </a:rPr>
              <a:t>воспитатель </a:t>
            </a: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может присоединиться не только к </a:t>
            </a:r>
            <a:r>
              <a:rPr lang="ru-RU" sz="1000" dirty="0" smtClean="0">
                <a:solidFill>
                  <a:srgbClr val="0B6ABB"/>
                </a:solidFill>
                <a:latin typeface="Cambria" panose="02040503050406030204" pitchFamily="18" charset="0"/>
              </a:rPr>
              <a:t>чату, </a:t>
            </a: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но и ко </a:t>
            </a:r>
            <a:r>
              <a:rPr lang="ru-RU" sz="1000" dirty="0" smtClean="0">
                <a:solidFill>
                  <a:srgbClr val="0B6ABB"/>
                </a:solidFill>
                <a:latin typeface="Cambria" panose="02040503050406030204" pitchFamily="18" charset="0"/>
              </a:rPr>
              <a:t>всем группам, </a:t>
            </a: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где он ведёт занятия. Для этого надо будет нажать на кнопку «Добавить классы» и выбрать нужные из выпадающего списка.</a:t>
            </a:r>
            <a:b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/>
            </a:r>
            <a:b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Информацию о классе можно изменить в любой момент. Нажмите на три точки справа в списке </a:t>
            </a:r>
            <a:r>
              <a:rPr lang="ru-RU" sz="1000" dirty="0" smtClean="0">
                <a:solidFill>
                  <a:srgbClr val="0B6ABB"/>
                </a:solidFill>
                <a:latin typeface="Cambria" panose="02040503050406030204" pitchFamily="18" charset="0"/>
              </a:rPr>
              <a:t>групп (классов) </a:t>
            </a: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и выберите «Редактировать».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4942" t="21546" r="29302" b="21181"/>
          <a:stretch/>
        </p:blipFill>
        <p:spPr bwMode="auto">
          <a:xfrm>
            <a:off x="5016222" y="273843"/>
            <a:ext cx="2716530" cy="20680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25085" t="16730" r="29020" b="24982"/>
          <a:stretch/>
        </p:blipFill>
        <p:spPr bwMode="auto">
          <a:xfrm>
            <a:off x="5016222" y="2479803"/>
            <a:ext cx="2724785" cy="19469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71874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353" y="214638"/>
            <a:ext cx="8703246" cy="680027"/>
          </a:xfrm>
        </p:spPr>
        <p:txBody>
          <a:bodyPr>
            <a:normAutofit/>
          </a:bodyPr>
          <a:lstStyle/>
          <a:p>
            <a:pPr marL="171450" indent="-17145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0B6ABB"/>
                </a:solidFill>
                <a:latin typeface="Cambria" panose="02040503050406030204" pitchFamily="18" charset="0"/>
                <a:ea typeface="+mn-ea"/>
                <a:cs typeface="+mn-cs"/>
              </a:rPr>
              <a:t>Создание ссылок-приглашений и добавление </a:t>
            </a:r>
            <a:r>
              <a:rPr lang="ru-RU" sz="1800" b="1" dirty="0" smtClean="0">
                <a:solidFill>
                  <a:srgbClr val="0B6ABB"/>
                </a:solidFill>
                <a:latin typeface="Cambria" panose="02040503050406030204" pitchFamily="18" charset="0"/>
                <a:ea typeface="+mn-ea"/>
                <a:cs typeface="+mn-cs"/>
              </a:rPr>
              <a:t>воспитателей </a:t>
            </a:r>
            <a:r>
              <a:rPr lang="ru-RU" sz="1800" b="1" dirty="0">
                <a:solidFill>
                  <a:srgbClr val="0B6ABB"/>
                </a:solidFill>
                <a:latin typeface="Cambria" panose="02040503050406030204" pitchFamily="18" charset="0"/>
                <a:ea typeface="+mn-ea"/>
                <a:cs typeface="+mn-cs"/>
              </a:rPr>
              <a:t>на платформу </a:t>
            </a:r>
            <a:r>
              <a:rPr lang="ru-RU" sz="1800" b="1" dirty="0" err="1">
                <a:solidFill>
                  <a:srgbClr val="0B6ABB"/>
                </a:solidFill>
                <a:latin typeface="Cambria" panose="02040503050406030204" pitchFamily="18" charset="0"/>
                <a:ea typeface="+mn-ea"/>
                <a:cs typeface="+mn-cs"/>
              </a:rPr>
              <a:t>Сферум</a:t>
            </a:r>
            <a:endParaRPr lang="ru-RU" sz="1800" b="1" dirty="0">
              <a:solidFill>
                <a:srgbClr val="0B6ABB"/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304" y="894665"/>
            <a:ext cx="3901001" cy="3973364"/>
          </a:xfrm>
        </p:spPr>
        <p:txBody>
          <a:bodyPr>
            <a:noAutofit/>
          </a:bodyPr>
          <a:lstStyle/>
          <a:p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Далее вам нужно создать специальные ссылки-приглашения, чтобы добавить </a:t>
            </a:r>
            <a:r>
              <a:rPr lang="ru-RU" sz="1000" dirty="0" smtClean="0">
                <a:solidFill>
                  <a:srgbClr val="0B6ABB"/>
                </a:solidFill>
                <a:latin typeface="Cambria" panose="02040503050406030204" pitchFamily="18" charset="0"/>
              </a:rPr>
              <a:t>воспитателей </a:t>
            </a: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в </a:t>
            </a:r>
            <a:r>
              <a:rPr lang="ru-RU" sz="1000" dirty="0" smtClean="0">
                <a:solidFill>
                  <a:srgbClr val="0B6ABB"/>
                </a:solidFill>
                <a:latin typeface="Cambria" panose="02040503050406030204" pitchFamily="18" charset="0"/>
              </a:rPr>
              <a:t>группы.</a:t>
            </a: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/>
            </a:r>
            <a:b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/>
            </a:r>
            <a:b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1. Войдите в </a:t>
            </a:r>
            <a:r>
              <a:rPr lang="ru-RU" sz="1000" dirty="0" smtClean="0">
                <a:solidFill>
                  <a:srgbClr val="0B6ABB"/>
                </a:solidFill>
                <a:latin typeface="Cambria" panose="02040503050406030204" pitchFamily="18" charset="0"/>
              </a:rPr>
              <a:t>ДОО и</a:t>
            </a: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 выберите пункт «Приглашения по ссылке» в меню. Затем нажмите «Создать ссылку».</a:t>
            </a:r>
          </a:p>
          <a:p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2. При создании ссылки укажите:</a:t>
            </a:r>
            <a:b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/>
            </a:r>
            <a:b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Срок </a:t>
            </a:r>
            <a:r>
              <a:rPr lang="ru-RU" sz="1000" dirty="0" err="1">
                <a:solidFill>
                  <a:srgbClr val="0B6ABB"/>
                </a:solidFill>
                <a:latin typeface="Cambria" panose="02040503050406030204" pitchFamily="18" charset="0"/>
              </a:rPr>
              <a:t>действия</a:t>
            </a: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 — время, в течение которого </a:t>
            </a:r>
            <a:r>
              <a:rPr lang="ru-RU" sz="1000" dirty="0" err="1">
                <a:solidFill>
                  <a:srgbClr val="0B6ABB"/>
                </a:solidFill>
                <a:latin typeface="Cambria" panose="02040503050406030204" pitchFamily="18" charset="0"/>
              </a:rPr>
              <a:t>действует</a:t>
            </a: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 ссылка. Например, если вы выберете вариант «1 день», то уже спустя сутки воспользоваться </a:t>
            </a:r>
            <a:r>
              <a:rPr lang="ru-RU" sz="1000" dirty="0" err="1">
                <a:solidFill>
                  <a:srgbClr val="0B6ABB"/>
                </a:solidFill>
                <a:latin typeface="Cambria" panose="02040503050406030204" pitchFamily="18" charset="0"/>
              </a:rPr>
              <a:t>ссылкои</a:t>
            </a: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̆ не получится. Но можно будет создать новую. </a:t>
            </a:r>
            <a:r>
              <a:rPr lang="ru-RU" sz="1000" dirty="0" err="1">
                <a:solidFill>
                  <a:srgbClr val="0B6ABB"/>
                </a:solidFill>
                <a:latin typeface="Cambria" panose="02040503050406030204" pitchFamily="18" charset="0"/>
              </a:rPr>
              <a:t>Максимальныи</a:t>
            </a: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̆ срок </a:t>
            </a:r>
            <a:r>
              <a:rPr lang="ru-RU" sz="1000" dirty="0" err="1">
                <a:solidFill>
                  <a:srgbClr val="0B6ABB"/>
                </a:solidFill>
                <a:latin typeface="Cambria" panose="02040503050406030204" pitchFamily="18" charset="0"/>
              </a:rPr>
              <a:t>действия</a:t>
            </a: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 ссылки — 14 </a:t>
            </a:r>
            <a:r>
              <a:rPr lang="ru-RU" sz="1000" dirty="0" err="1">
                <a:solidFill>
                  <a:srgbClr val="0B6ABB"/>
                </a:solidFill>
                <a:latin typeface="Cambria" panose="02040503050406030204" pitchFamily="18" charset="0"/>
              </a:rPr>
              <a:t>днеи</a:t>
            </a: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̆.</a:t>
            </a:r>
          </a:p>
          <a:p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Количество использований — ограничит число людей, которые смогут воспользоваться ссылкой. По одной ссылке могут зарегистрироваться до 100 пользователей.</a:t>
            </a:r>
          </a:p>
          <a:p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Куда ведёт — </a:t>
            </a:r>
            <a:r>
              <a:rPr lang="ru-RU" sz="1000" dirty="0" smtClean="0">
                <a:solidFill>
                  <a:srgbClr val="0B6ABB"/>
                </a:solidFill>
                <a:latin typeface="Cambria" panose="02040503050406030204" pitchFamily="18" charset="0"/>
              </a:rPr>
              <a:t>группа, </a:t>
            </a: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в который пользователь добавится по этой ссылке.</a:t>
            </a:r>
          </a:p>
          <a:p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Роль — статус человека, который перейдёт по ссылке: </a:t>
            </a:r>
            <a:r>
              <a:rPr lang="ru-RU" sz="1000" dirty="0" smtClean="0">
                <a:solidFill>
                  <a:srgbClr val="0B6ABB"/>
                </a:solidFill>
                <a:latin typeface="Cambria" panose="02040503050406030204" pitchFamily="18" charset="0"/>
              </a:rPr>
              <a:t>воспитатель.</a:t>
            </a:r>
            <a:endParaRPr lang="ru-RU" sz="1000" dirty="0">
              <a:solidFill>
                <a:srgbClr val="0B6ABB"/>
              </a:solidFill>
              <a:latin typeface="Cambria" panose="02040503050406030204" pitchFamily="18" charset="0"/>
            </a:endParaRPr>
          </a:p>
          <a:p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/>
            </a:r>
            <a:b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По галочке справа в полях формы выберите нужный параметр: например, роль — </a:t>
            </a:r>
            <a:r>
              <a:rPr lang="ru-RU" sz="1000" dirty="0" smtClean="0">
                <a:solidFill>
                  <a:srgbClr val="0B6ABB"/>
                </a:solidFill>
                <a:latin typeface="Cambria" panose="02040503050406030204" pitchFamily="18" charset="0"/>
              </a:rPr>
              <a:t>воспитатель (учитель), группа (класс) </a:t>
            </a: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и прочее. Когда все поля будут заполнены, нажмите на кнопку «Сохранить</a:t>
            </a:r>
            <a:r>
              <a:rPr lang="ru-RU" sz="1000" dirty="0" smtClean="0">
                <a:solidFill>
                  <a:srgbClr val="0B6ABB"/>
                </a:solidFill>
                <a:latin typeface="Cambria" panose="02040503050406030204" pitchFamily="18" charset="0"/>
              </a:rPr>
              <a:t>».</a:t>
            </a:r>
            <a:endParaRPr lang="ru-RU" sz="1000" dirty="0">
              <a:solidFill>
                <a:srgbClr val="0B6ABB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4515" t="27884" r="28733" b="15352"/>
          <a:stretch/>
        </p:blipFill>
        <p:spPr bwMode="auto">
          <a:xfrm>
            <a:off x="4808823" y="953014"/>
            <a:ext cx="3328742" cy="33098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31071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128" y="322342"/>
            <a:ext cx="4243078" cy="4310381"/>
          </a:xfrm>
        </p:spPr>
        <p:txBody>
          <a:bodyPr>
            <a:normAutofit fontScale="47500" lnSpcReduction="20000"/>
          </a:bodyPr>
          <a:lstStyle/>
          <a:p>
            <a:r>
              <a:rPr lang="ru-RU" sz="2400" dirty="0">
                <a:solidFill>
                  <a:srgbClr val="0B6ABB"/>
                </a:solidFill>
                <a:latin typeface="Cambria" panose="02040503050406030204" pitchFamily="18" charset="0"/>
              </a:rPr>
              <a:t>За день можно создать только 50 ссылок. Если нужно больше, вы сможете создать новые через 24 часа.</a:t>
            </a:r>
            <a:br>
              <a:rPr lang="ru-RU" sz="24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2400" dirty="0">
                <a:solidFill>
                  <a:srgbClr val="0B6ABB"/>
                </a:solidFill>
                <a:latin typeface="Cambria" panose="02040503050406030204" pitchFamily="18" charset="0"/>
              </a:rPr>
              <a:t/>
            </a:r>
            <a:br>
              <a:rPr lang="ru-RU" sz="24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2400" dirty="0">
                <a:solidFill>
                  <a:srgbClr val="0B6ABB"/>
                </a:solidFill>
                <a:latin typeface="Cambria" panose="02040503050406030204" pitchFamily="18" charset="0"/>
              </a:rPr>
              <a:t>3. Теперь надо разослать ссылки </a:t>
            </a:r>
            <a:r>
              <a:rPr lang="ru-RU" sz="2400" dirty="0" smtClean="0">
                <a:solidFill>
                  <a:srgbClr val="0B6ABB"/>
                </a:solidFill>
                <a:latin typeface="Cambria" panose="02040503050406030204" pitchFamily="18" charset="0"/>
              </a:rPr>
              <a:t>воспитателям. </a:t>
            </a:r>
            <a:r>
              <a:rPr lang="ru-RU" sz="2400" dirty="0">
                <a:solidFill>
                  <a:srgbClr val="0B6ABB"/>
                </a:solidFill>
                <a:latin typeface="Cambria" panose="02040503050406030204" pitchFamily="18" charset="0"/>
              </a:rPr>
              <a:t>Чтобы скопировать ссылку, нажмите на три точки справа от неё и выберите пункт «Скопировать ссылку». Отправьте ссылки коллегам любым удобным способом: по почте, в мессенджере или по СМС.</a:t>
            </a:r>
            <a:br>
              <a:rPr lang="ru-RU" sz="24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2400" dirty="0">
                <a:solidFill>
                  <a:srgbClr val="0B6ABB"/>
                </a:solidFill>
                <a:latin typeface="Cambria" panose="02040503050406030204" pitchFamily="18" charset="0"/>
              </a:rPr>
              <a:t/>
            </a:r>
            <a:br>
              <a:rPr lang="ru-RU" sz="24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2400" dirty="0">
                <a:solidFill>
                  <a:srgbClr val="0B6ABB"/>
                </a:solidFill>
                <a:latin typeface="Cambria" panose="02040503050406030204" pitchFamily="18" charset="0"/>
              </a:rPr>
              <a:t>В том же меню из трёх точек можно скопировать QR-код ссылки и распечатать его, добавить в презентацию или показать с мобильного устройства. После этого будет достаточно навести камеру смартфона на изображение кода, чтобы считать его и перейти по ссылке. Так массовая регистрация пройдёт быстрее.</a:t>
            </a:r>
            <a:br>
              <a:rPr lang="ru-RU" sz="24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2400" dirty="0">
                <a:solidFill>
                  <a:srgbClr val="0B6ABB"/>
                </a:solidFill>
                <a:latin typeface="Cambria" panose="02040503050406030204" pitchFamily="18" charset="0"/>
              </a:rPr>
              <a:t/>
            </a:r>
            <a:br>
              <a:rPr lang="ru-RU" sz="24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2400" dirty="0">
                <a:solidFill>
                  <a:srgbClr val="0B6ABB"/>
                </a:solidFill>
                <a:latin typeface="Cambria" panose="02040503050406030204" pitchFamily="18" charset="0"/>
              </a:rPr>
              <a:t>Когда </a:t>
            </a:r>
            <a:r>
              <a:rPr lang="ru-RU" sz="2400" dirty="0" smtClean="0">
                <a:solidFill>
                  <a:srgbClr val="0B6ABB"/>
                </a:solidFill>
                <a:latin typeface="Cambria" panose="02040503050406030204" pitchFamily="18" charset="0"/>
              </a:rPr>
              <a:t>воспитатели </a:t>
            </a:r>
            <a:r>
              <a:rPr lang="ru-RU" sz="2400" dirty="0">
                <a:solidFill>
                  <a:srgbClr val="0B6ABB"/>
                </a:solidFill>
                <a:latin typeface="Cambria" panose="02040503050406030204" pitchFamily="18" charset="0"/>
              </a:rPr>
              <a:t>перейдут по ссылке-приглашению, они не присоединятся к </a:t>
            </a:r>
            <a:r>
              <a:rPr lang="ru-RU" sz="2400" dirty="0" smtClean="0">
                <a:solidFill>
                  <a:srgbClr val="0B6ABB"/>
                </a:solidFill>
                <a:latin typeface="Cambria" panose="02040503050406030204" pitchFamily="18" charset="0"/>
              </a:rPr>
              <a:t>группе </a:t>
            </a:r>
            <a:r>
              <a:rPr lang="ru-RU" sz="2400" dirty="0">
                <a:solidFill>
                  <a:srgbClr val="0B6ABB"/>
                </a:solidFill>
                <a:latin typeface="Cambria" panose="02040503050406030204" pitchFamily="18" charset="0"/>
              </a:rPr>
              <a:t>автоматически, а только сформируют заявку на вступление в </a:t>
            </a:r>
            <a:r>
              <a:rPr lang="ru-RU" sz="2400" dirty="0" smtClean="0">
                <a:solidFill>
                  <a:srgbClr val="0B6ABB"/>
                </a:solidFill>
                <a:latin typeface="Cambria" panose="02040503050406030204" pitchFamily="18" charset="0"/>
              </a:rPr>
              <a:t>группу. </a:t>
            </a:r>
            <a:r>
              <a:rPr lang="ru-RU" sz="2400" dirty="0">
                <a:solidFill>
                  <a:srgbClr val="0B6ABB"/>
                </a:solidFill>
                <a:latin typeface="Cambria" panose="02040503050406030204" pitchFamily="18" charset="0"/>
              </a:rPr>
              <a:t>Администратор может принять или отклонить заявку. Участник получит сообщение о том, что администратор принял заявку или отклонил с указанием причины.</a:t>
            </a:r>
            <a:br>
              <a:rPr lang="ru-RU" sz="24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2400" dirty="0">
                <a:solidFill>
                  <a:srgbClr val="0B6ABB"/>
                </a:solidFill>
                <a:latin typeface="Cambria" panose="02040503050406030204" pitchFamily="18" charset="0"/>
              </a:rPr>
              <a:t/>
            </a:r>
            <a:br>
              <a:rPr lang="ru-RU" sz="24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2400" dirty="0">
                <a:solidFill>
                  <a:srgbClr val="0B6ABB"/>
                </a:solidFill>
                <a:latin typeface="Cambria" panose="02040503050406030204" pitchFamily="18" charset="0"/>
              </a:rPr>
              <a:t>Не размещайте ссылки в открытом доступе, чтобы по ним не перешли чужие люди. В меню в любой момент можно удалить ссылку с помощью кнопки «Аннулировать ссылку» — например, если регистрация пользователей закончилась.</a:t>
            </a:r>
            <a:br>
              <a:rPr lang="ru-RU" sz="24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2400" dirty="0">
                <a:solidFill>
                  <a:srgbClr val="0B6ABB"/>
                </a:solidFill>
                <a:latin typeface="Cambria" panose="02040503050406030204" pitchFamily="18" charset="0"/>
              </a:rPr>
              <a:t/>
            </a:r>
            <a:br>
              <a:rPr lang="ru-RU" sz="24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2400" dirty="0">
                <a:solidFill>
                  <a:srgbClr val="0B6ABB"/>
                </a:solidFill>
                <a:latin typeface="Cambria" panose="02040503050406030204" pitchFamily="18" charset="0"/>
              </a:rPr>
              <a:t>Изменить роль участника </a:t>
            </a:r>
            <a:r>
              <a:rPr lang="ru-RU" sz="2400" dirty="0" smtClean="0">
                <a:solidFill>
                  <a:srgbClr val="0B6ABB"/>
                </a:solidFill>
                <a:latin typeface="Cambria" panose="02040503050406030204" pitchFamily="18" charset="0"/>
              </a:rPr>
              <a:t>сообщества</a:t>
            </a:r>
            <a:r>
              <a:rPr lang="ru-RU" sz="2400" dirty="0">
                <a:solidFill>
                  <a:srgbClr val="0B6ABB"/>
                </a:solidFill>
                <a:latin typeface="Cambria" panose="02040503050406030204" pitchFamily="18" charset="0"/>
              </a:rPr>
              <a:t> — например, с  </a:t>
            </a:r>
            <a:r>
              <a:rPr lang="ru-RU" sz="2400" dirty="0">
                <a:solidFill>
                  <a:srgbClr val="0B6ABB"/>
                </a:solidFill>
                <a:latin typeface="Cambria" panose="02040503050406030204" pitchFamily="18" charset="0"/>
              </a:rPr>
              <a:t>учителя </a:t>
            </a:r>
            <a:r>
              <a:rPr lang="ru-RU" sz="2400" dirty="0" smtClean="0">
                <a:solidFill>
                  <a:srgbClr val="0B6ABB"/>
                </a:solidFill>
                <a:latin typeface="Cambria" panose="02040503050406030204" pitchFamily="18" charset="0"/>
              </a:rPr>
              <a:t>на воспитателя</a:t>
            </a:r>
            <a:r>
              <a:rPr lang="ru-RU" sz="2400" dirty="0">
                <a:solidFill>
                  <a:srgbClr val="0B6ABB"/>
                </a:solidFill>
                <a:latin typeface="Cambria" panose="02040503050406030204" pitchFamily="18" charset="0"/>
              </a:rPr>
              <a:t> — в настоящее время нельзя. Но вы как администратор можете удалить человека, чья роль указана неверно, и прислать ему ссылку-приглашение в </a:t>
            </a:r>
            <a:r>
              <a:rPr lang="ru-RU" sz="2400" dirty="0" smtClean="0">
                <a:solidFill>
                  <a:srgbClr val="0B6ABB"/>
                </a:solidFill>
                <a:latin typeface="Cambria" panose="02040503050406030204" pitchFamily="18" charset="0"/>
              </a:rPr>
              <a:t>нужную группу в</a:t>
            </a:r>
            <a:r>
              <a:rPr lang="ru-RU" sz="2400" dirty="0">
                <a:solidFill>
                  <a:srgbClr val="0B6ABB"/>
                </a:solidFill>
                <a:latin typeface="Cambria" panose="02040503050406030204" pitchFamily="18" charset="0"/>
              </a:rPr>
              <a:t> соответствующей роли.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4515" t="15463" r="28733" b="28531"/>
          <a:stretch/>
        </p:blipFill>
        <p:spPr bwMode="auto">
          <a:xfrm>
            <a:off x="5150836" y="815724"/>
            <a:ext cx="3433999" cy="3374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4518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2667699" y="1870531"/>
            <a:ext cx="3115882" cy="7917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000" b="1" dirty="0">
                <a:solidFill>
                  <a:srgbClr val="0B6ABB"/>
                </a:solidFill>
                <a:latin typeface="Century Gothic" panose="020B0502020202020204" pitchFamily="34" charset="0"/>
                <a:ea typeface="+mn-ea"/>
                <a:cs typeface="+mn-cs"/>
              </a:rPr>
              <a:t>СПАСИБО ЗА</a:t>
            </a:r>
            <a:br>
              <a:rPr lang="ru-RU" altLang="ru-RU" sz="3000" b="1" dirty="0">
                <a:solidFill>
                  <a:srgbClr val="0B6ABB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ru-RU" altLang="ru-RU" sz="3000" b="1" dirty="0">
                <a:solidFill>
                  <a:srgbClr val="0B6ABB"/>
                </a:solidFill>
                <a:latin typeface="Century Gothic" panose="020B0502020202020204" pitchFamily="34" charset="0"/>
                <a:ea typeface="+mn-ea"/>
                <a:cs typeface="+mn-cs"/>
              </a:rPr>
              <a:t> ВНИМАНИЕ!</a:t>
            </a: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B4E86FB3-15F6-48AC-93B1-D5767BB89A49}"/>
              </a:ext>
            </a:extLst>
          </p:cNvPr>
          <p:cNvCxnSpPr>
            <a:cxnSpLocks/>
          </p:cNvCxnSpPr>
          <p:nvPr/>
        </p:nvCxnSpPr>
        <p:spPr>
          <a:xfrm flipV="1">
            <a:off x="2667698" y="1870530"/>
            <a:ext cx="0" cy="88185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263390"/>
            <a:ext cx="9143999" cy="88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263390"/>
            <a:ext cx="9143999" cy="880110"/>
          </a:xfrm>
          <a:prstGeom prst="rect">
            <a:avLst/>
          </a:prstGeom>
        </p:spPr>
      </p:pic>
      <p:sp>
        <p:nvSpPr>
          <p:cNvPr id="18" name="TextBox 45">
            <a:extLst>
              <a:ext uri="{FF2B5EF4-FFF2-40B4-BE49-F238E27FC236}">
                <a16:creationId xmlns:a16="http://schemas.microsoft.com/office/drawing/2014/main" id="{B3C73606-3F23-4755-B0A7-4C445FEA927F}"/>
              </a:ext>
            </a:extLst>
          </p:cNvPr>
          <p:cNvSpPr txBox="1"/>
          <p:nvPr/>
        </p:nvSpPr>
        <p:spPr>
          <a:xfrm>
            <a:off x="3689582" y="2535551"/>
            <a:ext cx="2012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700" b="1" dirty="0">
                <a:solidFill>
                  <a:srgbClr val="204C9A"/>
                </a:solidFill>
                <a:latin typeface="Century Gothic" panose="020B0502020202020204" pitchFamily="34" charset="0"/>
              </a:rPr>
              <a:t>«МОЯ</a:t>
            </a:r>
            <a:br>
              <a:rPr lang="ru-RU" sz="2700" b="1" dirty="0">
                <a:solidFill>
                  <a:srgbClr val="204C9A"/>
                </a:solidFill>
                <a:latin typeface="Century Gothic" panose="020B0502020202020204" pitchFamily="34" charset="0"/>
              </a:rPr>
            </a:br>
            <a:r>
              <a:rPr lang="ru-RU" sz="2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ШКОЛА»</a:t>
            </a:r>
          </a:p>
        </p:txBody>
      </p:sp>
      <p:sp>
        <p:nvSpPr>
          <p:cNvPr id="19" name="TextBox 43">
            <a:extLst>
              <a:ext uri="{FF2B5EF4-FFF2-40B4-BE49-F238E27FC236}">
                <a16:creationId xmlns:a16="http://schemas.microsoft.com/office/drawing/2014/main" id="{B3C73606-3F23-4755-B0A7-4C445FEA927F}"/>
              </a:ext>
            </a:extLst>
          </p:cNvPr>
          <p:cNvSpPr txBox="1"/>
          <p:nvPr/>
        </p:nvSpPr>
        <p:spPr>
          <a:xfrm>
            <a:off x="2876517" y="2117936"/>
            <a:ext cx="36881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700" b="1" dirty="0">
                <a:solidFill>
                  <a:srgbClr val="204C9A"/>
                </a:solidFill>
                <a:latin typeface="Century Gothic" panose="020B0502020202020204" pitchFamily="34" charset="0"/>
              </a:rPr>
              <a:t>ФГИС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0EC366B4-32A8-4FB1-AAF4-746C891A72CB}"/>
              </a:ext>
            </a:extLst>
          </p:cNvPr>
          <p:cNvSpPr/>
          <p:nvPr/>
        </p:nvSpPr>
        <p:spPr>
          <a:xfrm rot="18900000">
            <a:off x="3791573" y="1968617"/>
            <a:ext cx="1808784" cy="1809711"/>
          </a:xfrm>
          <a:prstGeom prst="roundRect">
            <a:avLst>
              <a:gd name="adj" fmla="val 26591"/>
            </a:avLst>
          </a:prstGeom>
          <a:noFill/>
          <a:ln w="127000">
            <a:solidFill>
              <a:srgbClr val="3AA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>
              <a:defRPr/>
            </a:pPr>
            <a:endParaRPr lang="ru-RU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A415CF5-2C3A-471E-A9EB-2425C8303A9E}"/>
              </a:ext>
            </a:extLst>
          </p:cNvPr>
          <p:cNvSpPr/>
          <p:nvPr/>
        </p:nvSpPr>
        <p:spPr>
          <a:xfrm rot="18900000">
            <a:off x="3253945" y="933641"/>
            <a:ext cx="994070" cy="994070"/>
          </a:xfrm>
          <a:prstGeom prst="roundRect">
            <a:avLst>
              <a:gd name="adj" fmla="val 26591"/>
            </a:avLst>
          </a:prstGeom>
          <a:noFill/>
          <a:ln w="127000">
            <a:solidFill>
              <a:srgbClr val="3AA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>
              <a:defRPr/>
            </a:pPr>
            <a:endParaRPr lang="ru-RU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1DBC7A13-E19D-46B7-84DA-179D12BC2230}"/>
              </a:ext>
            </a:extLst>
          </p:cNvPr>
          <p:cNvSpPr/>
          <p:nvPr/>
        </p:nvSpPr>
        <p:spPr>
          <a:xfrm rot="18900000">
            <a:off x="1563273" y="1600218"/>
            <a:ext cx="1850013" cy="1721443"/>
          </a:xfrm>
          <a:prstGeom prst="roundRect">
            <a:avLst>
              <a:gd name="adj" fmla="val 26591"/>
            </a:avLst>
          </a:prstGeom>
          <a:solidFill>
            <a:schemeClr val="accent5">
              <a:lumMod val="20000"/>
              <a:lumOff val="80000"/>
            </a:schemeClr>
          </a:solidFill>
          <a:ln w="127000">
            <a:solidFill>
              <a:srgbClr val="3AA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>
              <a:defRPr/>
            </a:pPr>
            <a:endParaRPr lang="ru-RU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5DE511D5-008E-4544-91F5-F51FBEE29C98}"/>
              </a:ext>
            </a:extLst>
          </p:cNvPr>
          <p:cNvSpPr/>
          <p:nvPr/>
        </p:nvSpPr>
        <p:spPr>
          <a:xfrm rot="18900000">
            <a:off x="6781885" y="2716588"/>
            <a:ext cx="1324093" cy="1324093"/>
          </a:xfrm>
          <a:prstGeom prst="roundRect">
            <a:avLst>
              <a:gd name="adj" fmla="val 26591"/>
            </a:avLst>
          </a:prstGeom>
          <a:solidFill>
            <a:schemeClr val="accent5">
              <a:lumMod val="20000"/>
              <a:lumOff val="80000"/>
            </a:schemeClr>
          </a:solidFill>
          <a:ln w="127000">
            <a:solidFill>
              <a:srgbClr val="3AA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>
              <a:defRPr/>
            </a:pPr>
            <a:endParaRPr lang="ru-RU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D6C508AF-61F1-40C1-BFF1-D175A4DB0A77}"/>
              </a:ext>
            </a:extLst>
          </p:cNvPr>
          <p:cNvSpPr/>
          <p:nvPr/>
        </p:nvSpPr>
        <p:spPr>
          <a:xfrm rot="18900000">
            <a:off x="5143315" y="964611"/>
            <a:ext cx="1044340" cy="1044340"/>
          </a:xfrm>
          <a:prstGeom prst="roundRect">
            <a:avLst>
              <a:gd name="adj" fmla="val 26591"/>
            </a:avLst>
          </a:prstGeom>
          <a:solidFill>
            <a:srgbClr val="0B6ABB"/>
          </a:solidFill>
          <a:ln w="127000">
            <a:solidFill>
              <a:srgbClr val="0B6A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>
              <a:defRPr/>
            </a:pPr>
            <a:endParaRPr lang="ru-RU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85821CE5-ED92-4881-AEF6-ED766F12EB45}"/>
              </a:ext>
            </a:extLst>
          </p:cNvPr>
          <p:cNvSpPr/>
          <p:nvPr/>
        </p:nvSpPr>
        <p:spPr>
          <a:xfrm rot="18900000">
            <a:off x="6032538" y="1810431"/>
            <a:ext cx="1044340" cy="1044340"/>
          </a:xfrm>
          <a:prstGeom prst="roundRect">
            <a:avLst>
              <a:gd name="adj" fmla="val 26591"/>
            </a:avLst>
          </a:prstGeom>
          <a:noFill/>
          <a:ln w="127000">
            <a:solidFill>
              <a:srgbClr val="3AA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>
              <a:defRPr/>
            </a:pPr>
            <a:endParaRPr lang="ru-RU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598FCDF0-8E91-4B38-B7BB-A2DFAA80A1A2}"/>
              </a:ext>
            </a:extLst>
          </p:cNvPr>
          <p:cNvSpPr/>
          <p:nvPr/>
        </p:nvSpPr>
        <p:spPr>
          <a:xfrm rot="18900000">
            <a:off x="908528" y="905761"/>
            <a:ext cx="1011317" cy="978617"/>
          </a:xfrm>
          <a:prstGeom prst="roundRect">
            <a:avLst>
              <a:gd name="adj" fmla="val 26591"/>
            </a:avLst>
          </a:prstGeom>
          <a:noFill/>
          <a:ln w="127000">
            <a:solidFill>
              <a:srgbClr val="3AA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>
              <a:defRPr/>
            </a:pPr>
            <a:endParaRPr lang="ru-RU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52307F41-6487-4CEB-8FBA-51EB0885A130}"/>
              </a:ext>
            </a:extLst>
          </p:cNvPr>
          <p:cNvSpPr/>
          <p:nvPr/>
        </p:nvSpPr>
        <p:spPr>
          <a:xfrm rot="18900000">
            <a:off x="7025666" y="835521"/>
            <a:ext cx="1374544" cy="1374544"/>
          </a:xfrm>
          <a:prstGeom prst="roundRect">
            <a:avLst>
              <a:gd name="adj" fmla="val 26591"/>
            </a:avLst>
          </a:prstGeom>
          <a:noFill/>
          <a:ln w="127000">
            <a:solidFill>
              <a:srgbClr val="3AA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>
              <a:defRPr/>
            </a:pPr>
            <a:endParaRPr lang="ru-RU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FE3DA632-9193-4797-9401-3C4C7FE9CF0B}"/>
              </a:ext>
            </a:extLst>
          </p:cNvPr>
          <p:cNvSpPr/>
          <p:nvPr/>
        </p:nvSpPr>
        <p:spPr>
          <a:xfrm rot="18900000">
            <a:off x="788663" y="3045222"/>
            <a:ext cx="1026545" cy="1011958"/>
          </a:xfrm>
          <a:prstGeom prst="roundRect">
            <a:avLst>
              <a:gd name="adj" fmla="val 26591"/>
            </a:avLst>
          </a:prstGeom>
          <a:noFill/>
          <a:ln w="127000">
            <a:solidFill>
              <a:srgbClr val="3AA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>
              <a:defRPr/>
            </a:pPr>
            <a:endParaRPr lang="ru-RU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0F9AC0BB-1581-46AA-B72C-1C0C983A8FBF}"/>
              </a:ext>
            </a:extLst>
          </p:cNvPr>
          <p:cNvSpPr/>
          <p:nvPr/>
        </p:nvSpPr>
        <p:spPr>
          <a:xfrm rot="18900000">
            <a:off x="229667" y="1864812"/>
            <a:ext cx="1044340" cy="1044340"/>
          </a:xfrm>
          <a:prstGeom prst="roundRect">
            <a:avLst>
              <a:gd name="adj" fmla="val 26591"/>
            </a:avLst>
          </a:prstGeom>
          <a:solidFill>
            <a:srgbClr val="0B6ABB"/>
          </a:solidFill>
          <a:ln w="127000">
            <a:solidFill>
              <a:srgbClr val="0B6A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>
              <a:defRPr/>
            </a:pPr>
            <a:endParaRPr lang="ru-RU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EBD66D-2BDF-45AF-81B2-917F2361D86B}"/>
              </a:ext>
            </a:extLst>
          </p:cNvPr>
          <p:cNvSpPr txBox="1"/>
          <p:nvPr/>
        </p:nvSpPr>
        <p:spPr>
          <a:xfrm>
            <a:off x="848178" y="1138566"/>
            <a:ext cx="115032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rgbClr val="105792"/>
                </a:solidFill>
                <a:latin typeface="Century Gothic" panose="020B0502020202020204" pitchFamily="34" charset="0"/>
              </a:rPr>
              <a:t>Российская электронная школа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C55D13-0798-48D9-BB31-728873225585}"/>
              </a:ext>
            </a:extLst>
          </p:cNvPr>
          <p:cNvSpPr txBox="1"/>
          <p:nvPr/>
        </p:nvSpPr>
        <p:spPr>
          <a:xfrm>
            <a:off x="704951" y="3292689"/>
            <a:ext cx="119396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rgbClr val="105792"/>
                </a:solidFill>
                <a:latin typeface="Century Gothic" panose="020B0502020202020204" pitchFamily="34" charset="0"/>
              </a:rPr>
              <a:t>Поступление </a:t>
            </a:r>
            <a:br>
              <a:rPr lang="ru-RU" sz="1050" dirty="0">
                <a:solidFill>
                  <a:srgbClr val="105792"/>
                </a:solidFill>
                <a:latin typeface="Century Gothic" panose="020B0502020202020204" pitchFamily="34" charset="0"/>
              </a:rPr>
            </a:br>
            <a:r>
              <a:rPr lang="ru-RU" sz="1050" dirty="0">
                <a:solidFill>
                  <a:srgbClr val="105792"/>
                </a:solidFill>
                <a:latin typeface="Century Gothic" panose="020B0502020202020204" pitchFamily="34" charset="0"/>
              </a:rPr>
              <a:t>в организации СПО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E042365-04FE-44E6-9A2F-45330C120E9E}"/>
              </a:ext>
            </a:extLst>
          </p:cNvPr>
          <p:cNvSpPr txBox="1"/>
          <p:nvPr/>
        </p:nvSpPr>
        <p:spPr>
          <a:xfrm>
            <a:off x="176676" y="2121426"/>
            <a:ext cx="115032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Суперсервис</a:t>
            </a:r>
            <a:r>
              <a:rPr lang="ru-RU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 «Поступление в вуз онлайн»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A15FC9-F107-48D3-941E-9E437C77D9AB}"/>
              </a:ext>
            </a:extLst>
          </p:cNvPr>
          <p:cNvSpPr txBox="1"/>
          <p:nvPr/>
        </p:nvSpPr>
        <p:spPr>
          <a:xfrm>
            <a:off x="3163966" y="1228736"/>
            <a:ext cx="11740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rgbClr val="105792"/>
                </a:solidFill>
                <a:latin typeface="Century Gothic" panose="020B0502020202020204" pitchFamily="34" charset="0"/>
              </a:rPr>
              <a:t>Региональные порталы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EFA600-B22E-4FAC-BD25-81E597F46576}"/>
              </a:ext>
            </a:extLst>
          </p:cNvPr>
          <p:cNvSpPr txBox="1"/>
          <p:nvPr/>
        </p:nvSpPr>
        <p:spPr>
          <a:xfrm>
            <a:off x="5005866" y="1269341"/>
            <a:ext cx="1333076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75" dirty="0">
                <a:solidFill>
                  <a:schemeClr val="bg1"/>
                </a:solidFill>
                <a:latin typeface="Century Gothic" panose="020B0502020202020204" pitchFamily="34" charset="0"/>
              </a:rPr>
              <a:t>Государственные услуги в сфере образования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927ADD7-03FF-4A04-BDA2-E474126FEBA5}"/>
              </a:ext>
            </a:extLst>
          </p:cNvPr>
          <p:cNvSpPr txBox="1"/>
          <p:nvPr/>
        </p:nvSpPr>
        <p:spPr>
          <a:xfrm>
            <a:off x="5975296" y="2197615"/>
            <a:ext cx="11740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rgbClr val="105792"/>
                </a:solidFill>
                <a:latin typeface="Century Gothic" panose="020B0502020202020204" pitchFamily="34" charset="0"/>
              </a:rPr>
              <a:t>Реестр кадров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18B5802-8058-4AAE-98AF-894CE226F11E}"/>
              </a:ext>
            </a:extLst>
          </p:cNvPr>
          <p:cNvSpPr txBox="1"/>
          <p:nvPr/>
        </p:nvSpPr>
        <p:spPr>
          <a:xfrm>
            <a:off x="7149325" y="1317072"/>
            <a:ext cx="11740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rgbClr val="105792"/>
                </a:solidFill>
                <a:latin typeface="Century Gothic" panose="020B0502020202020204" pitchFamily="34" charset="0"/>
              </a:rPr>
              <a:t>Электронный дневник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743F61E-9E25-4692-9DC6-EDB59281D976}"/>
              </a:ext>
            </a:extLst>
          </p:cNvPr>
          <p:cNvSpPr txBox="1"/>
          <p:nvPr/>
        </p:nvSpPr>
        <p:spPr>
          <a:xfrm>
            <a:off x="6740787" y="3071061"/>
            <a:ext cx="135744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rgbClr val="105792"/>
                </a:solidFill>
                <a:latin typeface="Century Gothic" panose="020B0502020202020204" pitchFamily="34" charset="0"/>
              </a:rPr>
              <a:t>Реестр образовательных организаций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B87A3FE-0004-4CDD-9D1E-5E66FBA9EEA9}"/>
              </a:ext>
            </a:extLst>
          </p:cNvPr>
          <p:cNvSpPr txBox="1"/>
          <p:nvPr/>
        </p:nvSpPr>
        <p:spPr>
          <a:xfrm>
            <a:off x="70947" y="168703"/>
            <a:ext cx="7505581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25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Взаимодействие и интеграция </a:t>
            </a:r>
            <a:r>
              <a:rPr lang="ru-RU" sz="2250" b="1" dirty="0">
                <a:solidFill>
                  <a:srgbClr val="0B6ABB"/>
                </a:solidFill>
                <a:latin typeface="Century Gothic" panose="020B0502020202020204" pitchFamily="34" charset="0"/>
              </a:rPr>
              <a:t>ФГИС «Моя школа»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47B423EE-8009-466C-B889-80A24779D8E3}"/>
              </a:ext>
            </a:extLst>
          </p:cNvPr>
          <p:cNvCxnSpPr>
            <a:cxnSpLocks/>
          </p:cNvCxnSpPr>
          <p:nvPr/>
        </p:nvCxnSpPr>
        <p:spPr>
          <a:xfrm flipH="1">
            <a:off x="212849" y="661131"/>
            <a:ext cx="3698276" cy="3541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6" descr="http://cdn.onlinewebfonts.com/svg/download_446609.png"/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11916">
            <a:off x="3363114" y="2344248"/>
            <a:ext cx="495876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43">
            <a:extLst>
              <a:ext uri="{FF2B5EF4-FFF2-40B4-BE49-F238E27FC236}">
                <a16:creationId xmlns:a16="http://schemas.microsoft.com/office/drawing/2014/main" id="{B3C73606-3F23-4755-B0A7-4C445FEA927F}"/>
              </a:ext>
            </a:extLst>
          </p:cNvPr>
          <p:cNvSpPr txBox="1"/>
          <p:nvPr/>
        </p:nvSpPr>
        <p:spPr>
          <a:xfrm>
            <a:off x="572624" y="2238413"/>
            <a:ext cx="36881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700" b="1" dirty="0" smtClean="0">
                <a:solidFill>
                  <a:srgbClr val="204C9A"/>
                </a:solidFill>
                <a:latin typeface="Century Gothic" panose="020B0502020202020204" pitchFamily="34" charset="0"/>
              </a:rPr>
              <a:t>«СФЕРУМ»</a:t>
            </a:r>
            <a:endParaRPr lang="ru-RU" sz="2700" b="1" dirty="0">
              <a:solidFill>
                <a:srgbClr val="204C9A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1EBD66D-2BDF-45AF-81B2-917F2361D86B}"/>
              </a:ext>
            </a:extLst>
          </p:cNvPr>
          <p:cNvSpPr txBox="1"/>
          <p:nvPr/>
        </p:nvSpPr>
        <p:spPr>
          <a:xfrm>
            <a:off x="1789394" y="1895952"/>
            <a:ext cx="14129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solidFill>
                  <a:srgbClr val="105792"/>
                </a:solidFill>
                <a:latin typeface="Century Gothic" panose="020B0502020202020204" pitchFamily="34" charset="0"/>
              </a:rPr>
              <a:t>Образовательная платформа </a:t>
            </a:r>
            <a:endParaRPr lang="ru-RU" sz="1050" dirty="0">
              <a:solidFill>
                <a:srgbClr val="105792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337" y="4312279"/>
            <a:ext cx="89633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Постановление Правительства Российской Федерации от 13 июля 2022 года № 1241 «О федеральной государственной информационной системе «Моя школа» и внесении изменения в подпункт «а» пункта 2 положения об инфраструктуре, обеспечивающей информационно-технологическое взаимодействие информационных систем, используемых для предоставления государственных и муниципальных услуг и исполнения государственных и муниципальных функций в электронной форме»</a:t>
            </a:r>
          </a:p>
        </p:txBody>
      </p:sp>
    </p:spTree>
    <p:extLst>
      <p:ext uri="{BB962C8B-B14F-4D97-AF65-F5344CB8AC3E}">
        <p14:creationId xmlns:p14="http://schemas.microsoft.com/office/powerpoint/2010/main" val="19124582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id="{FB87A3FE-0004-4CDD-9D1E-5E66FBA9EEA9}"/>
              </a:ext>
            </a:extLst>
          </p:cNvPr>
          <p:cNvSpPr txBox="1"/>
          <p:nvPr/>
        </p:nvSpPr>
        <p:spPr>
          <a:xfrm>
            <a:off x="70947" y="168703"/>
            <a:ext cx="2626040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25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ИКОП </a:t>
            </a:r>
            <a:r>
              <a:rPr lang="ru-RU" sz="225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«СФЕРУМ»</a:t>
            </a:r>
            <a:endParaRPr lang="ru-RU" sz="2250" b="1" dirty="0">
              <a:solidFill>
                <a:srgbClr val="0B6ABB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47B423EE-8009-466C-B889-80A24779D8E3}"/>
              </a:ext>
            </a:extLst>
          </p:cNvPr>
          <p:cNvCxnSpPr>
            <a:cxnSpLocks/>
          </p:cNvCxnSpPr>
          <p:nvPr/>
        </p:nvCxnSpPr>
        <p:spPr>
          <a:xfrm flipH="1">
            <a:off x="212849" y="661131"/>
            <a:ext cx="3698276" cy="3541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19" y="855194"/>
            <a:ext cx="8410657" cy="396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417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>
            <a:extLst>
              <a:ext uri="{FF2B5EF4-FFF2-40B4-BE49-F238E27FC236}">
                <a16:creationId xmlns:a16="http://schemas.microsoft.com/office/drawing/2014/main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594" y="181041"/>
            <a:ext cx="8015834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25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Задачи для субъектов </a:t>
            </a:r>
            <a:r>
              <a:rPr lang="ru-RU" sz="225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РФ на 2023 г.</a:t>
            </a:r>
            <a:endParaRPr lang="ru-RU" sz="225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7B423EE-8009-466C-B889-80A24779D8E3}"/>
              </a:ext>
            </a:extLst>
          </p:cNvPr>
          <p:cNvCxnSpPr>
            <a:cxnSpLocks/>
          </p:cNvCxnSpPr>
          <p:nvPr/>
        </p:nvCxnSpPr>
        <p:spPr>
          <a:xfrm flipH="1" flipV="1">
            <a:off x="181046" y="582250"/>
            <a:ext cx="3738948" cy="274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52371" y="826035"/>
            <a:ext cx="849568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0B6ABB"/>
                </a:solidFill>
                <a:latin typeface="Cambria" panose="02040503050406030204" pitchFamily="18" charset="0"/>
              </a:rPr>
              <a:t>Регистрация </a:t>
            </a:r>
            <a:r>
              <a:rPr lang="ru-RU" sz="1600" b="1" dirty="0">
                <a:solidFill>
                  <a:srgbClr val="0B6ABB"/>
                </a:solidFill>
                <a:latin typeface="Cambria" panose="02040503050406030204" pitchFamily="18" charset="0"/>
              </a:rPr>
              <a:t>100% школ </a:t>
            </a:r>
            <a:r>
              <a:rPr lang="ru-RU" sz="1600" dirty="0">
                <a:solidFill>
                  <a:srgbClr val="0B6ABB"/>
                </a:solidFill>
                <a:latin typeface="Cambria" panose="02040503050406030204" pitchFamily="18" charset="0"/>
              </a:rPr>
              <a:t>субъекта </a:t>
            </a:r>
            <a:r>
              <a:rPr lang="ru-RU" sz="1600" dirty="0" smtClean="0">
                <a:solidFill>
                  <a:srgbClr val="0B6ABB"/>
                </a:solidFill>
                <a:latin typeface="Cambria" panose="02040503050406030204" pitchFamily="18" charset="0"/>
              </a:rPr>
              <a:t>РФ в </a:t>
            </a:r>
            <a:r>
              <a:rPr lang="ru-RU" sz="1600" dirty="0">
                <a:solidFill>
                  <a:srgbClr val="0B6ABB"/>
                </a:solidFill>
                <a:latin typeface="Cambria" panose="02040503050406030204" pitchFamily="18" charset="0"/>
              </a:rPr>
              <a:t>«</a:t>
            </a:r>
            <a:r>
              <a:rPr lang="ru-RU" sz="1600" dirty="0" err="1">
                <a:solidFill>
                  <a:srgbClr val="0B6ABB"/>
                </a:solidFill>
                <a:latin typeface="Cambria" panose="02040503050406030204" pitchFamily="18" charset="0"/>
              </a:rPr>
              <a:t>Сферум</a:t>
            </a:r>
            <a:r>
              <a:rPr lang="ru-RU" sz="1600" dirty="0" smtClean="0">
                <a:solidFill>
                  <a:srgbClr val="0B6ABB"/>
                </a:solidFill>
                <a:latin typeface="Cambria" panose="02040503050406030204" pitchFamily="18" charset="0"/>
              </a:rPr>
              <a:t>»</a:t>
            </a:r>
          </a:p>
          <a:p>
            <a:pPr marL="342900" indent="-342900">
              <a:buAutoNum type="arabicPeriod"/>
            </a:pPr>
            <a:endParaRPr lang="ru-RU" sz="1600" dirty="0" smtClean="0">
              <a:solidFill>
                <a:srgbClr val="0B6ABB"/>
              </a:solidFill>
              <a:latin typeface="Cambria" panose="020405030504060302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1600" dirty="0">
                <a:solidFill>
                  <a:srgbClr val="0B6ABB"/>
                </a:solidFill>
                <a:latin typeface="Cambria" panose="02040503050406030204" pitchFamily="18" charset="0"/>
              </a:rPr>
              <a:t>Регистрация </a:t>
            </a:r>
            <a:r>
              <a:rPr lang="ru-RU" sz="1600" b="1" dirty="0">
                <a:solidFill>
                  <a:srgbClr val="0B6ABB"/>
                </a:solidFill>
                <a:latin typeface="Cambria" panose="02040503050406030204" pitchFamily="18" charset="0"/>
              </a:rPr>
              <a:t>100% </a:t>
            </a:r>
            <a:r>
              <a:rPr lang="ru-RU" sz="1600" b="1" dirty="0" smtClean="0">
                <a:solidFill>
                  <a:srgbClr val="0B6ABB"/>
                </a:solidFill>
                <a:latin typeface="Cambria" panose="02040503050406030204" pitchFamily="18" charset="0"/>
              </a:rPr>
              <a:t>ДОО </a:t>
            </a:r>
            <a:r>
              <a:rPr lang="ru-RU" sz="1600" dirty="0">
                <a:solidFill>
                  <a:srgbClr val="0B6ABB"/>
                </a:solidFill>
                <a:latin typeface="Cambria" panose="02040503050406030204" pitchFamily="18" charset="0"/>
              </a:rPr>
              <a:t>субъекта РФ в «</a:t>
            </a:r>
            <a:r>
              <a:rPr lang="ru-RU" sz="1600" dirty="0" err="1">
                <a:solidFill>
                  <a:srgbClr val="0B6ABB"/>
                </a:solidFill>
                <a:latin typeface="Cambria" panose="02040503050406030204" pitchFamily="18" charset="0"/>
              </a:rPr>
              <a:t>Сферум</a:t>
            </a:r>
            <a:r>
              <a:rPr lang="ru-RU" sz="1600" dirty="0">
                <a:solidFill>
                  <a:srgbClr val="0B6ABB"/>
                </a:solidFill>
                <a:latin typeface="Cambria" panose="02040503050406030204" pitchFamily="18" charset="0"/>
              </a:rPr>
              <a:t>»</a:t>
            </a:r>
          </a:p>
          <a:p>
            <a:endParaRPr lang="ru-RU" sz="1600" dirty="0" smtClean="0">
              <a:solidFill>
                <a:srgbClr val="0B6ABB"/>
              </a:solidFill>
              <a:latin typeface="Cambria" panose="02040503050406030204" pitchFamily="18" charset="0"/>
            </a:endParaRPr>
          </a:p>
          <a:p>
            <a:r>
              <a:rPr lang="ru-RU" sz="1600" dirty="0">
                <a:solidFill>
                  <a:srgbClr val="0B6ABB"/>
                </a:solidFill>
                <a:latin typeface="Cambria" panose="02040503050406030204" pitchFamily="18" charset="0"/>
              </a:rPr>
              <a:t>3</a:t>
            </a:r>
            <a:r>
              <a:rPr lang="ru-RU" sz="1600" dirty="0" smtClean="0">
                <a:solidFill>
                  <a:srgbClr val="0B6ABB"/>
                </a:solidFill>
                <a:latin typeface="Cambria" panose="02040503050406030204" pitchFamily="18" charset="0"/>
              </a:rPr>
              <a:t>.  </a:t>
            </a:r>
            <a:r>
              <a:rPr lang="ru-RU" sz="1600" dirty="0" smtClean="0">
                <a:solidFill>
                  <a:srgbClr val="0B6ABB"/>
                </a:solidFill>
                <a:latin typeface="Cambria" panose="02040503050406030204" pitchFamily="18" charset="0"/>
              </a:rPr>
              <a:t>Регистрация </a:t>
            </a:r>
            <a:r>
              <a:rPr lang="ru-RU" sz="1600" b="1" dirty="0">
                <a:solidFill>
                  <a:srgbClr val="0B6ABB"/>
                </a:solidFill>
                <a:latin typeface="Cambria" panose="02040503050406030204" pitchFamily="18" charset="0"/>
              </a:rPr>
              <a:t>100% </a:t>
            </a:r>
            <a:r>
              <a:rPr lang="ru-RU" sz="1600" b="1" dirty="0" smtClean="0">
                <a:solidFill>
                  <a:srgbClr val="0B6ABB"/>
                </a:solidFill>
                <a:latin typeface="Cambria" panose="02040503050406030204" pitchFamily="18" charset="0"/>
              </a:rPr>
              <a:t>муниципалитетов </a:t>
            </a:r>
            <a:r>
              <a:rPr lang="ru-RU" sz="1600" dirty="0">
                <a:solidFill>
                  <a:srgbClr val="0B6ABB"/>
                </a:solidFill>
                <a:latin typeface="Cambria" panose="02040503050406030204" pitchFamily="18" charset="0"/>
              </a:rPr>
              <a:t>субъекта </a:t>
            </a:r>
            <a:r>
              <a:rPr lang="ru-RU" sz="1600" dirty="0" smtClean="0">
                <a:solidFill>
                  <a:srgbClr val="0B6ABB"/>
                </a:solidFill>
                <a:latin typeface="Cambria" panose="02040503050406030204" pitchFamily="18" charset="0"/>
              </a:rPr>
              <a:t>РФ в </a:t>
            </a:r>
            <a:r>
              <a:rPr lang="ru-RU" sz="1600" dirty="0">
                <a:solidFill>
                  <a:srgbClr val="0B6ABB"/>
                </a:solidFill>
                <a:latin typeface="Cambria" panose="02040503050406030204" pitchFamily="18" charset="0"/>
              </a:rPr>
              <a:t>«</a:t>
            </a:r>
            <a:r>
              <a:rPr lang="ru-RU" sz="1600" dirty="0" err="1">
                <a:solidFill>
                  <a:srgbClr val="0B6ABB"/>
                </a:solidFill>
                <a:latin typeface="Cambria" panose="02040503050406030204" pitchFamily="18" charset="0"/>
              </a:rPr>
              <a:t>Сферум</a:t>
            </a:r>
            <a:r>
              <a:rPr lang="ru-RU" sz="1600" dirty="0" smtClean="0">
                <a:solidFill>
                  <a:srgbClr val="0B6ABB"/>
                </a:solidFill>
                <a:latin typeface="Cambria" panose="02040503050406030204" pitchFamily="18" charset="0"/>
              </a:rPr>
              <a:t>»</a:t>
            </a:r>
          </a:p>
          <a:p>
            <a:pPr marL="342900" indent="-342900">
              <a:buFontTx/>
              <a:buAutoNum type="arabicPeriod"/>
            </a:pPr>
            <a:endParaRPr lang="ru-RU" sz="1600" dirty="0" smtClean="0">
              <a:solidFill>
                <a:srgbClr val="0B6ABB"/>
              </a:solidFill>
              <a:latin typeface="Cambria" panose="02040503050406030204" pitchFamily="18" charset="0"/>
            </a:endParaRPr>
          </a:p>
          <a:p>
            <a:r>
              <a:rPr lang="ru-RU" sz="1600" dirty="0">
                <a:solidFill>
                  <a:srgbClr val="0B6ABB"/>
                </a:solidFill>
                <a:latin typeface="Cambria" panose="02040503050406030204" pitchFamily="18" charset="0"/>
              </a:rPr>
              <a:t>4</a:t>
            </a:r>
            <a:r>
              <a:rPr lang="ru-RU" sz="1600" dirty="0" smtClean="0">
                <a:solidFill>
                  <a:srgbClr val="0B6ABB"/>
                </a:solidFill>
                <a:latin typeface="Cambria" panose="02040503050406030204" pitchFamily="18" charset="0"/>
              </a:rPr>
              <a:t>. </a:t>
            </a:r>
            <a:r>
              <a:rPr lang="ru-RU" sz="1600" dirty="0" smtClean="0">
                <a:solidFill>
                  <a:srgbClr val="0B6ABB"/>
                </a:solidFill>
                <a:latin typeface="Cambria" panose="02040503050406030204" pitchFamily="18" charset="0"/>
              </a:rPr>
              <a:t>Перевод </a:t>
            </a:r>
            <a:r>
              <a:rPr lang="ru-RU" sz="1600" b="1" dirty="0" smtClean="0">
                <a:solidFill>
                  <a:srgbClr val="0B6ABB"/>
                </a:solidFill>
                <a:latin typeface="Cambria" panose="02040503050406030204" pitchFamily="18" charset="0"/>
              </a:rPr>
              <a:t>100% рабочих коммуникаций </a:t>
            </a:r>
            <a:r>
              <a:rPr lang="ru-RU" sz="1600" dirty="0" smtClean="0">
                <a:solidFill>
                  <a:srgbClr val="0B6ABB"/>
                </a:solidFill>
                <a:latin typeface="Cambria" panose="02040503050406030204" pitchFamily="18" charset="0"/>
              </a:rPr>
              <a:t>(текст, видео)    региональных управлений и муниципалитетов между собой, а также с </a:t>
            </a:r>
            <a:r>
              <a:rPr lang="ru-RU" sz="1600" dirty="0" smtClean="0">
                <a:solidFill>
                  <a:srgbClr val="0B6ABB"/>
                </a:solidFill>
                <a:latin typeface="Cambria" panose="02040503050406030204" pitchFamily="18" charset="0"/>
              </a:rPr>
              <a:t>администрацией в </a:t>
            </a:r>
            <a:r>
              <a:rPr lang="ru-RU" sz="1600" dirty="0" smtClean="0">
                <a:solidFill>
                  <a:srgbClr val="0B6ABB"/>
                </a:solidFill>
                <a:latin typeface="Cambria" panose="02040503050406030204" pitchFamily="18" charset="0"/>
              </a:rPr>
              <a:t>«</a:t>
            </a:r>
            <a:r>
              <a:rPr lang="ru-RU" sz="1600" dirty="0" err="1" smtClean="0">
                <a:solidFill>
                  <a:srgbClr val="0B6ABB"/>
                </a:solidFill>
                <a:latin typeface="Cambria" panose="02040503050406030204" pitchFamily="18" charset="0"/>
              </a:rPr>
              <a:t>Сферум</a:t>
            </a:r>
            <a:r>
              <a:rPr lang="ru-RU" sz="1600" dirty="0" smtClean="0">
                <a:solidFill>
                  <a:srgbClr val="0B6ABB"/>
                </a:solidFill>
                <a:latin typeface="Cambria" panose="02040503050406030204" pitchFamily="18" charset="0"/>
              </a:rPr>
              <a:t>»</a:t>
            </a:r>
          </a:p>
          <a:p>
            <a:endParaRPr lang="ru-RU" sz="1600" dirty="0" smtClean="0">
              <a:solidFill>
                <a:srgbClr val="0B6ABB"/>
              </a:solidFill>
              <a:latin typeface="Cambria" panose="02040503050406030204" pitchFamily="18" charset="0"/>
            </a:endParaRPr>
          </a:p>
          <a:p>
            <a:r>
              <a:rPr lang="ru-RU" sz="1600" dirty="0">
                <a:solidFill>
                  <a:srgbClr val="0B6ABB"/>
                </a:solidFill>
                <a:latin typeface="Cambria" panose="02040503050406030204" pitchFamily="18" charset="0"/>
              </a:rPr>
              <a:t>5</a:t>
            </a:r>
            <a:r>
              <a:rPr lang="ru-RU" sz="1600" dirty="0" smtClean="0">
                <a:solidFill>
                  <a:srgbClr val="0B6ABB"/>
                </a:solidFill>
                <a:latin typeface="Cambria" panose="02040503050406030204" pitchFamily="18" charset="0"/>
              </a:rPr>
              <a:t>. </a:t>
            </a:r>
            <a:r>
              <a:rPr lang="ru-RU" sz="1600" b="1" dirty="0" smtClean="0">
                <a:solidFill>
                  <a:srgbClr val="0B6ABB"/>
                </a:solidFill>
                <a:latin typeface="Cambria" panose="02040503050406030204" pitchFamily="18" charset="0"/>
              </a:rPr>
              <a:t>Доведение</a:t>
            </a:r>
            <a:r>
              <a:rPr lang="ru-RU" sz="1600" dirty="0" smtClean="0">
                <a:solidFill>
                  <a:srgbClr val="0B6ABB"/>
                </a:solidFill>
                <a:latin typeface="Cambria" panose="02040503050406030204" pitchFamily="18" charset="0"/>
              </a:rPr>
              <a:t> показателей:</a:t>
            </a:r>
          </a:p>
          <a:p>
            <a:pPr marL="342900" lvl="1" indent="-342900">
              <a:buFont typeface="+mj-lt"/>
              <a:buAutoNum type="alphaLcParenR"/>
            </a:pPr>
            <a:r>
              <a:rPr lang="ru-RU" sz="1600" dirty="0" smtClean="0">
                <a:solidFill>
                  <a:srgbClr val="0B6ABB"/>
                </a:solidFill>
                <a:latin typeface="Cambria" panose="02040503050406030204" pitchFamily="18" charset="0"/>
              </a:rPr>
              <a:t>доля </a:t>
            </a:r>
            <a:r>
              <a:rPr lang="ru-RU" sz="1600" dirty="0" smtClean="0">
                <a:solidFill>
                  <a:srgbClr val="0B6ABB"/>
                </a:solidFill>
                <a:latin typeface="Cambria" panose="02040503050406030204" pitchFamily="18" charset="0"/>
              </a:rPr>
              <a:t>педагогов, </a:t>
            </a:r>
            <a:r>
              <a:rPr lang="ru-RU" sz="1600" dirty="0" smtClean="0">
                <a:solidFill>
                  <a:srgbClr val="0B6ABB"/>
                </a:solidFill>
                <a:latin typeface="Cambria" panose="02040503050406030204" pitchFamily="18" charset="0"/>
              </a:rPr>
              <a:t>создавших минимум 1 групповой чат </a:t>
            </a:r>
            <a:r>
              <a:rPr lang="ru-RU" sz="1600" b="1" dirty="0" smtClean="0">
                <a:solidFill>
                  <a:srgbClr val="0B6ABB"/>
                </a:solidFill>
                <a:latin typeface="Cambria" panose="02040503050406030204" pitchFamily="18" charset="0"/>
              </a:rPr>
              <a:t>до целевого </a:t>
            </a:r>
            <a:r>
              <a:rPr lang="ru-RU" sz="1600" dirty="0">
                <a:solidFill>
                  <a:srgbClr val="0B6ABB"/>
                </a:solidFill>
                <a:latin typeface="Cambria" panose="02040503050406030204" pitchFamily="18" charset="0"/>
              </a:rPr>
              <a:t>значения </a:t>
            </a:r>
            <a:r>
              <a:rPr lang="ru-RU" sz="1600" b="1" dirty="0">
                <a:solidFill>
                  <a:srgbClr val="0B6ABB"/>
                </a:solidFill>
                <a:latin typeface="Cambria" panose="02040503050406030204" pitchFamily="18" charset="0"/>
              </a:rPr>
              <a:t>≥</a:t>
            </a:r>
            <a:r>
              <a:rPr lang="ru-RU" sz="1600" b="1" dirty="0" smtClean="0">
                <a:solidFill>
                  <a:srgbClr val="0B6ABB"/>
                </a:solidFill>
                <a:latin typeface="Cambria" panose="02040503050406030204" pitchFamily="18" charset="0"/>
              </a:rPr>
              <a:t>35%</a:t>
            </a:r>
            <a:endParaRPr lang="ru-RU" sz="1600" b="1" dirty="0">
              <a:solidFill>
                <a:srgbClr val="0B6ABB"/>
              </a:solidFill>
              <a:latin typeface="Cambria" panose="02040503050406030204" pitchFamily="18" charset="0"/>
            </a:endParaRPr>
          </a:p>
          <a:p>
            <a:pPr marL="342900" lvl="1" indent="-342900">
              <a:buFont typeface="+mj-lt"/>
              <a:buAutoNum type="alphaLcParenR"/>
            </a:pPr>
            <a:r>
              <a:rPr lang="ru-RU" sz="1600" dirty="0" smtClean="0">
                <a:solidFill>
                  <a:srgbClr val="0B6ABB"/>
                </a:solidFill>
                <a:latin typeface="Cambria" panose="02040503050406030204" pitchFamily="18" charset="0"/>
              </a:rPr>
              <a:t>доля </a:t>
            </a:r>
            <a:r>
              <a:rPr lang="ru-RU" sz="1600" dirty="0" smtClean="0">
                <a:solidFill>
                  <a:srgbClr val="0B6ABB"/>
                </a:solidFill>
                <a:latin typeface="Cambria" panose="02040503050406030204" pitchFamily="18" charset="0"/>
              </a:rPr>
              <a:t>педагогов, </a:t>
            </a:r>
            <a:r>
              <a:rPr lang="ru-RU" sz="1600" dirty="0" smtClean="0">
                <a:solidFill>
                  <a:srgbClr val="0B6ABB"/>
                </a:solidFill>
                <a:latin typeface="Cambria" panose="02040503050406030204" pitchFamily="18" charset="0"/>
              </a:rPr>
              <a:t>написавших в групповых чатах минимум 3 сообщения за неделю </a:t>
            </a:r>
            <a:r>
              <a:rPr lang="ru-RU" sz="1600" b="1" dirty="0" smtClean="0">
                <a:solidFill>
                  <a:srgbClr val="0B6ABB"/>
                </a:solidFill>
                <a:latin typeface="Cambria" panose="02040503050406030204" pitchFamily="18" charset="0"/>
              </a:rPr>
              <a:t>до целевого </a:t>
            </a:r>
            <a:r>
              <a:rPr lang="ru-RU" sz="1600" dirty="0">
                <a:solidFill>
                  <a:srgbClr val="0B6ABB"/>
                </a:solidFill>
                <a:latin typeface="Cambria" panose="02040503050406030204" pitchFamily="18" charset="0"/>
              </a:rPr>
              <a:t>значения </a:t>
            </a:r>
            <a:r>
              <a:rPr lang="ru-RU" sz="1600" b="1" dirty="0" smtClean="0">
                <a:solidFill>
                  <a:srgbClr val="0B6ABB"/>
                </a:solidFill>
                <a:latin typeface="Cambria" panose="02040503050406030204" pitchFamily="18" charset="0"/>
              </a:rPr>
              <a:t>≥25%</a:t>
            </a:r>
          </a:p>
          <a:p>
            <a:pPr marL="2628900" lvl="6" indent="-342900">
              <a:buFont typeface="+mj-lt"/>
              <a:buAutoNum type="alphaLcParenR" startAt="3"/>
            </a:pPr>
            <a:r>
              <a:rPr lang="ru-RU" sz="1600" b="1" dirty="0" smtClean="0">
                <a:solidFill>
                  <a:srgbClr val="0B6ABB"/>
                </a:solidFill>
                <a:latin typeface="Cambria" panose="02040503050406030204" pitchFamily="18" charset="0"/>
              </a:rPr>
              <a:t>доля </a:t>
            </a:r>
            <a:r>
              <a:rPr lang="ru-RU" sz="1600" b="1" dirty="0" smtClean="0">
                <a:solidFill>
                  <a:srgbClr val="0B6ABB"/>
                </a:solidFill>
                <a:latin typeface="Cambria" panose="02040503050406030204" pitchFamily="18" charset="0"/>
              </a:rPr>
              <a:t>педагогов, </a:t>
            </a:r>
            <a:r>
              <a:rPr lang="ru-RU" sz="1600" b="1" dirty="0">
                <a:solidFill>
                  <a:srgbClr val="0B6ABB"/>
                </a:solidFill>
                <a:latin typeface="Cambria" panose="02040503050406030204" pitchFamily="18" charset="0"/>
              </a:rPr>
              <a:t>написавших минимум 10 сообщения в чаты за неделю до целевого значения ≥30%		</a:t>
            </a:r>
            <a:endParaRPr lang="ru-RU" sz="1600" b="1" dirty="0" smtClean="0">
              <a:solidFill>
                <a:srgbClr val="0B6ABB"/>
              </a:solidFill>
              <a:latin typeface="Cambria" panose="02040503050406030204" pitchFamily="18" charset="0"/>
            </a:endParaRPr>
          </a:p>
          <a:p>
            <a:pPr marL="2628900" lvl="6" indent="-342900">
              <a:buFont typeface="+mj-lt"/>
              <a:buAutoNum type="alphaLcParenR" startAt="3"/>
            </a:pPr>
            <a:r>
              <a:rPr lang="ru-RU" sz="1600" b="1" dirty="0" smtClean="0">
                <a:solidFill>
                  <a:srgbClr val="0B6ABB"/>
                </a:solidFill>
                <a:latin typeface="Cambria" panose="02040503050406030204" pitchFamily="18" charset="0"/>
              </a:rPr>
              <a:t>доля </a:t>
            </a:r>
            <a:r>
              <a:rPr lang="ru-RU" sz="1600" b="1" dirty="0" smtClean="0">
                <a:solidFill>
                  <a:srgbClr val="0B6ABB"/>
                </a:solidFill>
                <a:latin typeface="Cambria" panose="02040503050406030204" pitchFamily="18" charset="0"/>
              </a:rPr>
              <a:t>педагогов, </a:t>
            </a:r>
            <a:r>
              <a:rPr lang="ru-RU" sz="1600" b="1" dirty="0">
                <a:solidFill>
                  <a:srgbClr val="0B6ABB"/>
                </a:solidFill>
                <a:latin typeface="Cambria" panose="02040503050406030204" pitchFamily="18" charset="0"/>
              </a:rPr>
              <a:t>совершивших минимум 1 звонок за неделю до целевого значения ≥30%	</a:t>
            </a:r>
            <a:r>
              <a:rPr lang="ru-RU" sz="1600" dirty="0">
                <a:solidFill>
                  <a:srgbClr val="0B6ABB"/>
                </a:solidFill>
                <a:latin typeface="Cambria" panose="02040503050406030204" pitchFamily="18" charset="0"/>
              </a:rPr>
              <a:t>	</a:t>
            </a:r>
          </a:p>
          <a:p>
            <a:endParaRPr lang="ru-RU" sz="1600" dirty="0" smtClean="0">
              <a:solidFill>
                <a:srgbClr val="0B6ABB"/>
              </a:solidFill>
              <a:latin typeface="Cambria" panose="02040503050406030204" pitchFamily="18" charset="0"/>
            </a:endParaRPr>
          </a:p>
          <a:p>
            <a:pPr marL="342900" indent="-342900">
              <a:buFontTx/>
              <a:buAutoNum type="arabicPeriod"/>
            </a:pPr>
            <a:endParaRPr lang="ru-RU" sz="1600" dirty="0" smtClean="0">
              <a:solidFill>
                <a:srgbClr val="0B6ABB"/>
              </a:solidFill>
              <a:latin typeface="Cambria" panose="02040503050406030204" pitchFamily="18" charset="0"/>
            </a:endParaRPr>
          </a:p>
          <a:p>
            <a:pPr marL="342900" indent="-342900">
              <a:buAutoNum type="arabicPeriod"/>
            </a:pPr>
            <a:endParaRPr lang="ru-RU" sz="1600" dirty="0">
              <a:solidFill>
                <a:srgbClr val="0B6ABB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359" y="3506296"/>
            <a:ext cx="1091297" cy="124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494960-84D8-4F4C-91F7-3E8FE5A93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4258"/>
            <a:ext cx="9144000" cy="215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CB452F4-2CBF-42B0-B78E-CB2DCC36C8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" t="15387" r="5338" b="28129"/>
          <a:stretch/>
        </p:blipFill>
        <p:spPr>
          <a:xfrm>
            <a:off x="-78845" y="1078495"/>
            <a:ext cx="3567831" cy="195653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7111"/>
            <a:ext cx="4508626" cy="10864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2D2E4DB-4C27-426E-B25F-D15D88B03874}"/>
              </a:ext>
            </a:extLst>
          </p:cNvPr>
          <p:cNvSpPr txBox="1"/>
          <p:nvPr/>
        </p:nvSpPr>
        <p:spPr>
          <a:xfrm>
            <a:off x="451170" y="1320752"/>
            <a:ext cx="3357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6A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Муниципальные образования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9704" y="1656496"/>
            <a:ext cx="2652406" cy="0"/>
          </a:xfrm>
          <a:prstGeom prst="line">
            <a:avLst/>
          </a:prstGeom>
          <a:ln w="19050">
            <a:solidFill>
              <a:srgbClr val="0B6A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одзаголовок 2"/>
          <p:cNvSpPr txBox="1">
            <a:spLocks/>
          </p:cNvSpPr>
          <p:nvPr/>
        </p:nvSpPr>
        <p:spPr>
          <a:xfrm>
            <a:off x="0" y="196083"/>
            <a:ext cx="97837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50" b="1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Доля организаций в ИКОП </a:t>
            </a:r>
            <a:r>
              <a:rPr lang="ru-RU" sz="2250" b="1" dirty="0">
                <a:solidFill>
                  <a:srgbClr val="0B6ABB"/>
                </a:solidFill>
                <a:latin typeface="Century Gothic" panose="020B0502020202020204" pitchFamily="34" charset="0"/>
              </a:rPr>
              <a:t>«СФЕРУМ»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96527" y="1829239"/>
            <a:ext cx="1128407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A569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Всего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3A569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90116" y="2315783"/>
            <a:ext cx="2102075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A569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 ИКОП «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A569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Сферум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A569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»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3A569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603685" y="2315783"/>
            <a:ext cx="1128407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A569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27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3A569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598439" y="1838070"/>
            <a:ext cx="1128407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A569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27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3A569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C92F76E2-A98C-4F2A-B32D-DE75F3124E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" t="4722" r="9551" b="3742"/>
          <a:stretch/>
        </p:blipFill>
        <p:spPr>
          <a:xfrm>
            <a:off x="1" y="3342551"/>
            <a:ext cx="3398196" cy="145642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9000"/>
              </a:srgbClr>
            </a:outerShdw>
          </a:effec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2D2E4DB-4C27-426E-B25F-D15D88B03874}"/>
              </a:ext>
            </a:extLst>
          </p:cNvPr>
          <p:cNvSpPr txBox="1"/>
          <p:nvPr/>
        </p:nvSpPr>
        <p:spPr>
          <a:xfrm>
            <a:off x="589254" y="3575794"/>
            <a:ext cx="2630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Активным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считается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МО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зарегистрированное в ИКОП «</a:t>
            </a:r>
            <a:r>
              <a:rPr kumimoji="0" lang="ru-RU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Сферум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», создавшее как минимум 1 чат и написавшее как минимум 10 сообщений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2D2E4DB-4C27-426E-B25F-D15D88B03874}"/>
              </a:ext>
            </a:extLst>
          </p:cNvPr>
          <p:cNvSpPr txBox="1"/>
          <p:nvPr/>
        </p:nvSpPr>
        <p:spPr>
          <a:xfrm>
            <a:off x="252285" y="3363695"/>
            <a:ext cx="1686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!</a:t>
            </a:r>
          </a:p>
        </p:txBody>
      </p:sp>
      <p:sp>
        <p:nvSpPr>
          <p:cNvPr id="11" name="Овал 10"/>
          <p:cNvSpPr/>
          <p:nvPr/>
        </p:nvSpPr>
        <p:spPr>
          <a:xfrm>
            <a:off x="222763" y="3455568"/>
            <a:ext cx="341973" cy="346740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938639" y="2337512"/>
            <a:ext cx="1128407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100%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59" y="1231037"/>
            <a:ext cx="381983" cy="38198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CB452F4-2CBF-42B0-B78E-CB2DCC36C8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" t="15387" r="5338" b="28129"/>
          <a:stretch/>
        </p:blipFill>
        <p:spPr>
          <a:xfrm>
            <a:off x="4643002" y="1078495"/>
            <a:ext cx="3567831" cy="1956532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4827438" y="1672643"/>
            <a:ext cx="2135526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solidFill>
                  <a:srgbClr val="3A5694"/>
                </a:solidFill>
                <a:latin typeface="Century Gothic" panose="020B0502020202020204" pitchFamily="34" charset="0"/>
              </a:rPr>
              <a:t>Всего</a:t>
            </a:r>
            <a:endParaRPr lang="ru-RU" sz="1400" dirty="0">
              <a:solidFill>
                <a:srgbClr val="3A5694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2D2E4DB-4C27-426E-B25F-D15D88B03874}"/>
              </a:ext>
            </a:extLst>
          </p:cNvPr>
          <p:cNvSpPr txBox="1"/>
          <p:nvPr/>
        </p:nvSpPr>
        <p:spPr>
          <a:xfrm>
            <a:off x="5498872" y="1231037"/>
            <a:ext cx="1686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600" b="1" dirty="0" smtClean="0">
                <a:solidFill>
                  <a:srgbClr val="0B6A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Школы</a:t>
            </a:r>
            <a:endParaRPr kumimoji="0" lang="ru-RU" sz="1600" b="1" i="0" u="none" strike="noStrike" kern="1200" cap="none" spc="0" normalizeH="0" noProof="0" dirty="0" smtClean="0">
              <a:ln>
                <a:noFill/>
              </a:ln>
              <a:solidFill>
                <a:srgbClr val="0B6A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886996" y="1569591"/>
            <a:ext cx="2652406" cy="0"/>
          </a:xfrm>
          <a:prstGeom prst="line">
            <a:avLst/>
          </a:prstGeom>
          <a:ln w="19050">
            <a:solidFill>
              <a:srgbClr val="0B6A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51" y="1220391"/>
            <a:ext cx="373767" cy="373767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7337081" y="1644943"/>
            <a:ext cx="1128407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rgbClr val="3A5694"/>
                </a:solidFill>
                <a:latin typeface="Century Gothic" panose="020B0502020202020204" pitchFamily="34" charset="0"/>
              </a:rPr>
              <a:t>329</a:t>
            </a:r>
            <a:endParaRPr lang="ru-RU" sz="1600" b="1" dirty="0">
              <a:solidFill>
                <a:srgbClr val="3A5694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890630" y="2157204"/>
            <a:ext cx="2102075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solidFill>
                  <a:srgbClr val="3A5694"/>
                </a:solidFill>
                <a:latin typeface="Century Gothic" panose="020B0502020202020204" pitchFamily="34" charset="0"/>
              </a:rPr>
              <a:t>В </a:t>
            </a:r>
            <a:r>
              <a:rPr lang="ru-RU" sz="1400" dirty="0">
                <a:solidFill>
                  <a:srgbClr val="3A5694"/>
                </a:solidFill>
                <a:latin typeface="Century Gothic" panose="020B0502020202020204" pitchFamily="34" charset="0"/>
              </a:rPr>
              <a:t>ИКОП «</a:t>
            </a:r>
            <a:r>
              <a:rPr lang="ru-RU" sz="1400" dirty="0" err="1">
                <a:solidFill>
                  <a:srgbClr val="3A5694"/>
                </a:solidFill>
                <a:latin typeface="Century Gothic" panose="020B0502020202020204" pitchFamily="34" charset="0"/>
              </a:rPr>
              <a:t>Сферум</a:t>
            </a:r>
            <a:r>
              <a:rPr lang="ru-RU" sz="1400" dirty="0">
                <a:solidFill>
                  <a:srgbClr val="3A5694"/>
                </a:solidFill>
                <a:latin typeface="Century Gothic" panose="020B0502020202020204" pitchFamily="34" charset="0"/>
              </a:rPr>
              <a:t>» 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838112" y="2184904"/>
            <a:ext cx="1128407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100%</a:t>
            </a:r>
            <a:endParaRPr lang="ru-RU" sz="12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352663" y="2149571"/>
            <a:ext cx="1128407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rgbClr val="3A5694"/>
                </a:solidFill>
                <a:latin typeface="Century Gothic" panose="020B0502020202020204" pitchFamily="34" charset="0"/>
              </a:rPr>
              <a:t>329</a:t>
            </a:r>
            <a:endParaRPr lang="ru-RU" sz="1600" b="1" dirty="0">
              <a:solidFill>
                <a:srgbClr val="3A569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C92F76E2-A98C-4F2A-B32D-DE75F3124E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" t="4722" r="9551" b="3742"/>
          <a:stretch/>
        </p:blipFill>
        <p:spPr>
          <a:xfrm>
            <a:off x="4643094" y="3205051"/>
            <a:ext cx="3398196" cy="17682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9000"/>
              </a:srgbClr>
            </a:outerShdw>
          </a:effec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92D2E4DB-4C27-426E-B25F-D15D88B03874}"/>
              </a:ext>
            </a:extLst>
          </p:cNvPr>
          <p:cNvSpPr txBox="1"/>
          <p:nvPr/>
        </p:nvSpPr>
        <p:spPr>
          <a:xfrm>
            <a:off x="4908947" y="3320195"/>
            <a:ext cx="2630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Дополнительное образование - 60 – 100%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2D2E4DB-4C27-426E-B25F-D15D88B03874}"/>
              </a:ext>
            </a:extLst>
          </p:cNvPr>
          <p:cNvSpPr txBox="1"/>
          <p:nvPr/>
        </p:nvSpPr>
        <p:spPr>
          <a:xfrm>
            <a:off x="4908947" y="3768571"/>
            <a:ext cx="2630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ПО- 27 – 100%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2D2E4DB-4C27-426E-B25F-D15D88B03874}"/>
              </a:ext>
            </a:extLst>
          </p:cNvPr>
          <p:cNvSpPr txBox="1"/>
          <p:nvPr/>
        </p:nvSpPr>
        <p:spPr>
          <a:xfrm>
            <a:off x="4859355" y="4060699"/>
            <a:ext cx="2630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Подведомственные организации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– 17 – 100%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2D2E4DB-4C27-426E-B25F-D15D88B03874}"/>
              </a:ext>
            </a:extLst>
          </p:cNvPr>
          <p:cNvSpPr txBox="1"/>
          <p:nvPr/>
        </p:nvSpPr>
        <p:spPr>
          <a:xfrm>
            <a:off x="4908947" y="4520373"/>
            <a:ext cx="2630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noProof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Филиалы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– 18 – 100%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43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503" y="145633"/>
            <a:ext cx="3338136" cy="4807915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0B6ABB"/>
                </a:solidFill>
                <a:latin typeface="Cambria" panose="02040503050406030204" pitchFamily="18" charset="0"/>
              </a:rPr>
              <a:t>Как администратору зарегистрироваться на платформе </a:t>
            </a:r>
            <a:r>
              <a:rPr lang="ru-RU" sz="1800" dirty="0" err="1">
                <a:solidFill>
                  <a:srgbClr val="0B6ABB"/>
                </a:solidFill>
                <a:latin typeface="Cambria" panose="02040503050406030204" pitchFamily="18" charset="0"/>
              </a:rPr>
              <a:t>Сферум</a:t>
            </a:r>
            <a:endParaRPr lang="ru-RU" sz="1800" dirty="0">
              <a:solidFill>
                <a:srgbClr val="0B6ABB"/>
              </a:solidFill>
              <a:latin typeface="Cambria" panose="02040503050406030204" pitchFamily="18" charset="0"/>
            </a:endParaRPr>
          </a:p>
          <a:p>
            <a:r>
              <a:rPr lang="ru-RU" sz="1100" dirty="0">
                <a:solidFill>
                  <a:srgbClr val="0B6ABB"/>
                </a:solidFill>
                <a:latin typeface="Cambria" panose="02040503050406030204" pitchFamily="18" charset="0"/>
              </a:rPr>
              <a:t>После того как ваша образовательная организация будет зарегистрирована на платформе, вы получите инструкцию в ответном письме для дальнейших действий.</a:t>
            </a:r>
            <a:br>
              <a:rPr lang="ru-RU" sz="11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100" dirty="0">
                <a:solidFill>
                  <a:srgbClr val="0B6ABB"/>
                </a:solidFill>
                <a:latin typeface="Cambria" panose="02040503050406030204" pitchFamily="18" charset="0"/>
              </a:rPr>
              <a:t/>
            </a:r>
            <a:br>
              <a:rPr lang="ru-RU" sz="11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100" dirty="0">
                <a:solidFill>
                  <a:srgbClr val="0B6ABB"/>
                </a:solidFill>
                <a:latin typeface="Cambria" panose="02040503050406030204" pitchFamily="18" charset="0"/>
              </a:rPr>
              <a:t>Важно: при регистрации впишите тот номер мобильного телефона, который указывали в заявке — иначе права на администрирование не появятся.</a:t>
            </a:r>
            <a:br>
              <a:rPr lang="ru-RU" sz="11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100" dirty="0">
                <a:solidFill>
                  <a:srgbClr val="0B6ABB"/>
                </a:solidFill>
                <a:latin typeface="Cambria" panose="02040503050406030204" pitchFamily="18" charset="0"/>
              </a:rPr>
              <a:t/>
            </a:r>
            <a:br>
              <a:rPr lang="ru-RU" sz="11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100" dirty="0">
                <a:solidFill>
                  <a:srgbClr val="0B6ABB"/>
                </a:solidFill>
                <a:latin typeface="Cambria" panose="02040503050406030204" pitchFamily="18" charset="0"/>
              </a:rPr>
              <a:t>Администратор может зарегистрироваться на платформе двумя способами.</a:t>
            </a:r>
            <a:br>
              <a:rPr lang="ru-RU" sz="11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100" dirty="0">
                <a:solidFill>
                  <a:srgbClr val="0B6ABB"/>
                </a:solidFill>
                <a:latin typeface="Cambria" panose="02040503050406030204" pitchFamily="18" charset="0"/>
              </a:rPr>
              <a:t/>
            </a:r>
            <a:br>
              <a:rPr lang="ru-RU" sz="11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100" dirty="0">
                <a:solidFill>
                  <a:srgbClr val="0B6ABB"/>
                </a:solidFill>
                <a:latin typeface="Cambria" panose="02040503050406030204" pitchFamily="18" charset="0"/>
              </a:rPr>
              <a:t>Если нет аккаунта в системе VK ID</a:t>
            </a:r>
          </a:p>
          <a:p>
            <a:r>
              <a:rPr lang="ru-RU" sz="1100" dirty="0">
                <a:solidFill>
                  <a:srgbClr val="0B6ABB"/>
                </a:solidFill>
                <a:latin typeface="Cambria" panose="02040503050406030204" pitchFamily="18" charset="0"/>
              </a:rPr>
              <a:t/>
            </a:r>
            <a:br>
              <a:rPr lang="ru-RU" sz="11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100" dirty="0">
                <a:solidFill>
                  <a:srgbClr val="0B6ABB"/>
                </a:solidFill>
                <a:latin typeface="Cambria" panose="02040503050406030204" pitchFamily="18" charset="0"/>
              </a:rPr>
              <a:t>1. На </a:t>
            </a:r>
            <a:r>
              <a:rPr lang="ru-RU" sz="1100" dirty="0" err="1">
                <a:solidFill>
                  <a:srgbClr val="0B6ABB"/>
                </a:solidFill>
                <a:latin typeface="Cambria" panose="02040503050406030204" pitchFamily="18" charset="0"/>
              </a:rPr>
              <a:t>сайте</a:t>
            </a:r>
            <a:r>
              <a:rPr lang="ru-RU" sz="1100" dirty="0">
                <a:solidFill>
                  <a:srgbClr val="0B6ABB"/>
                </a:solidFill>
                <a:latin typeface="Cambria" panose="02040503050406030204" pitchFamily="18" charset="0"/>
              </a:rPr>
              <a:t> </a:t>
            </a:r>
            <a:r>
              <a:rPr lang="ru-RU" sz="1100" dirty="0">
                <a:solidFill>
                  <a:srgbClr val="0B6ABB"/>
                </a:solidFill>
                <a:latin typeface="Cambria" panose="02040503050406030204" pitchFamily="18" charset="0"/>
                <a:hlinkClick r:id="rId2"/>
              </a:rPr>
              <a:t>sferum.ru</a:t>
            </a:r>
            <a:r>
              <a:rPr lang="ru-RU" sz="1100" dirty="0">
                <a:solidFill>
                  <a:srgbClr val="0B6ABB"/>
                </a:solidFill>
                <a:latin typeface="Cambria" panose="02040503050406030204" pitchFamily="18" charset="0"/>
              </a:rPr>
              <a:t> нажмите на кнопку «Вход для администраторов».</a:t>
            </a:r>
            <a:br>
              <a:rPr lang="ru-RU" sz="11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100" dirty="0">
                <a:solidFill>
                  <a:srgbClr val="0B6ABB"/>
                </a:solidFill>
                <a:latin typeface="Cambria" panose="02040503050406030204" pitchFamily="18" charset="0"/>
              </a:rPr>
              <a:t/>
            </a:r>
            <a:br>
              <a:rPr lang="ru-RU" sz="11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100" dirty="0">
                <a:solidFill>
                  <a:srgbClr val="0B6ABB"/>
                </a:solidFill>
                <a:latin typeface="Cambria" panose="02040503050406030204" pitchFamily="18" charset="0"/>
              </a:rPr>
              <a:t>2. Впишите тот номер мобильного телефона, </a:t>
            </a:r>
            <a:r>
              <a:rPr lang="ru-RU" sz="1100" dirty="0" err="1">
                <a:solidFill>
                  <a:srgbClr val="0B6ABB"/>
                </a:solidFill>
                <a:latin typeface="Cambria" panose="02040503050406030204" pitchFamily="18" charset="0"/>
              </a:rPr>
              <a:t>которыи</a:t>
            </a:r>
            <a:r>
              <a:rPr lang="ru-RU" sz="1100" dirty="0">
                <a:solidFill>
                  <a:srgbClr val="0B6ABB"/>
                </a:solidFill>
                <a:latin typeface="Cambria" panose="02040503050406030204" pitchFamily="18" charset="0"/>
              </a:rPr>
              <a:t>̆ указывали в заявке. На этот номер вы получите СМС с кодом подтверждения</a:t>
            </a:r>
            <a:r>
              <a:rPr lang="ru-RU" sz="1100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3"/>
          <a:srcRect l="32453" t="11404" r="37219" b="20421"/>
          <a:stretch/>
        </p:blipFill>
        <p:spPr bwMode="auto">
          <a:xfrm>
            <a:off x="4696991" y="145634"/>
            <a:ext cx="3933892" cy="4367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3452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56558"/>
            <a:ext cx="3719684" cy="4591736"/>
          </a:xfrm>
        </p:spPr>
        <p:txBody>
          <a:bodyPr>
            <a:noAutofit/>
          </a:bodyPr>
          <a:lstStyle/>
          <a:p>
            <a:pPr defTabSz="457200"/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Если вы ошиблись в номере, измените его и запросите СМС заново. Код может идти несколько минут: если счётчик времени обнулился, а код так и не пришёл, запросите ещё один. Скорость доставки СМС-кода зависит от вашего оператора.</a:t>
            </a:r>
            <a:b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/>
            </a:r>
            <a:b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Вместо СМС с кодом может поступить звонок-сброс. Отвечать на него не нужно, потребуется только ввести последние цифры номера, с которого поступил звонок, — это и будет код. И СМС, и звонок для вас бесплатны.</a:t>
            </a:r>
            <a:b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/>
            </a:r>
            <a:b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Никому не передавайте свои регистрационные данные — даже коллегам или руководителю. Это может угрожать безопасности аккаунта и репутации организации.</a:t>
            </a:r>
            <a:b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/>
            </a:r>
            <a:b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3. Укажите Ф. И. О. и другие данные в форме регистрации и нажмите на кнопку «Зарегистрироваться».</a:t>
            </a:r>
          </a:p>
          <a:p>
            <a:pPr defTabSz="457200"/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Убедитесь, что вам предлагают права администратора именно вашей образовательной организации. Если данные верны, нажмите на кнопку «Подтвердить».</a:t>
            </a:r>
            <a:b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/>
            </a:r>
            <a:b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Если информация указана ошибочно, выберите вариант «Не подтверждать», а затем свяжитесь с поддержкой платформы по почте </a:t>
            </a: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  <a:hlinkClick r:id="rId2"/>
              </a:rPr>
              <a:t>info@sferum.ru</a:t>
            </a: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 для решения проблемы. После регистрации на платформе в поддержку можно обратиться через раздел «Помощь» под левым меню.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3"/>
          <a:srcRect l="22947" t="15968" r="27880" b="21434"/>
          <a:stretch/>
        </p:blipFill>
        <p:spPr bwMode="auto">
          <a:xfrm>
            <a:off x="4453589" y="434176"/>
            <a:ext cx="4427274" cy="41575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975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524" y="243402"/>
            <a:ext cx="4568300" cy="4710146"/>
          </a:xfrm>
        </p:spPr>
        <p:txBody>
          <a:bodyPr>
            <a:noAutofit/>
          </a:bodyPr>
          <a:lstStyle/>
          <a:p>
            <a:pPr defTabSz="457200"/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Если есть аккаунт в системе VK ID</a:t>
            </a:r>
            <a:b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/>
            </a:r>
            <a:b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1. На сайте </a:t>
            </a: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  <a:hlinkClick r:id="rId2"/>
              </a:rPr>
              <a:t>sferum.ru</a:t>
            </a: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 нажмите на кнопку «Вход для администраторов».</a:t>
            </a:r>
            <a:b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/>
            </a:r>
            <a:b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2. Впишите номер мобильного телефона, который указывали в заявке.</a:t>
            </a:r>
          </a:p>
          <a:p>
            <a:pPr defTabSz="457200"/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3. Если система попросит ввести код из СМС для подтверждения, укажите его. Если вы ошиблись в номере, измените его и запросите СМС заново. Код может идти несколько минут: если </a:t>
            </a:r>
            <a:r>
              <a:rPr lang="ru-RU" sz="1000" dirty="0" err="1">
                <a:solidFill>
                  <a:srgbClr val="0B6ABB"/>
                </a:solidFill>
                <a:latin typeface="Cambria" panose="02040503050406030204" pitchFamily="18" charset="0"/>
              </a:rPr>
              <a:t>счётчик</a:t>
            </a: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 времени обнулился, а код так и не </a:t>
            </a:r>
            <a:r>
              <a:rPr lang="ru-RU" sz="1000" dirty="0" err="1">
                <a:solidFill>
                  <a:srgbClr val="0B6ABB"/>
                </a:solidFill>
                <a:latin typeface="Cambria" panose="02040503050406030204" pitchFamily="18" charset="0"/>
              </a:rPr>
              <a:t>пришёл</a:t>
            </a: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, запросите ещё один.</a:t>
            </a:r>
            <a:b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/>
            </a:r>
            <a:b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Вместо СМС с кодом может поступить звонок-сброс. Отвечать на него не нужно, потребуется только ввести последние цифры номера, с которого поступил звонок, — это и будет код. И СМС, и звонок для вас бесплатны.</a:t>
            </a:r>
            <a:b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/>
            </a:r>
            <a:b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4. Введите пароль от вашего аккаунта VK ID. Если вы его не помните, нажмите на фразу «Забыли пароль?» и заполните форму для сброса пароля.</a:t>
            </a:r>
            <a:b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/>
            </a:r>
            <a:b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5. Если система показывает вам чужой профиль, нажмите «Это не я» и следуйте инструкциям.</a:t>
            </a:r>
            <a:b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/>
            </a:r>
            <a:b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6. Укажите свои Ф. И. О. и другие данные, которые будут отображаться на платформе, и нажмите на кнопку «Продолжить».</a:t>
            </a:r>
            <a:b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/>
            </a:r>
            <a:b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Убедитесь, что вам предлагают права администратора именно вашей образовательной организации. Если данные верны, нажмите на кнопку «Подтвердить».</a:t>
            </a:r>
            <a:b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/>
            </a:r>
            <a:b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Если информация указана ошибочно, выберите вариант «Не подтверждать», а затем свяжитесь с поддержкой платформы по почте </a:t>
            </a: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  <a:hlinkClick r:id="rId3"/>
              </a:rPr>
              <a:t>info@sferum.ru</a:t>
            </a: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 или через раздел «Помощь» под левым меню.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4"/>
          <a:srcRect l="32496" t="13434" r="36857" b="22953"/>
          <a:stretch/>
        </p:blipFill>
        <p:spPr bwMode="auto">
          <a:xfrm>
            <a:off x="5052226" y="243402"/>
            <a:ext cx="3797562" cy="46476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41110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5476121" cy="739232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B6ABB"/>
                </a:solidFill>
                <a:latin typeface="Cambria" panose="02040503050406030204" pitchFamily="18" charset="0"/>
                <a:ea typeface="+mn-ea"/>
                <a:cs typeface="+mn-cs"/>
              </a:rPr>
              <a:t>Как оформить и наполнить сообщество </a:t>
            </a:r>
            <a:r>
              <a:rPr lang="ru-RU" sz="1800" b="1" dirty="0" err="1" smtClean="0">
                <a:solidFill>
                  <a:srgbClr val="0B6ABB"/>
                </a:solidFill>
                <a:latin typeface="Cambria" panose="02040503050406030204" pitchFamily="18" charset="0"/>
                <a:ea typeface="+mn-ea"/>
                <a:cs typeface="+mn-cs"/>
              </a:rPr>
              <a:t>Сферум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803" y="1078860"/>
            <a:ext cx="3427355" cy="3749697"/>
          </a:xfrm>
        </p:spPr>
        <p:txBody>
          <a:bodyPr>
            <a:normAutofit/>
          </a:bodyPr>
          <a:lstStyle/>
          <a:p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Информация об образовательной организации</a:t>
            </a:r>
            <a:b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/>
            </a:r>
            <a:b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1. После входа в сообщество </a:t>
            </a:r>
            <a:r>
              <a:rPr lang="ru-RU" sz="1000" dirty="0" smtClean="0">
                <a:solidFill>
                  <a:srgbClr val="0B6ABB"/>
                </a:solidFill>
                <a:latin typeface="Cambria" panose="02040503050406030204" pitchFamily="18" charset="0"/>
              </a:rPr>
              <a:t>ДОО </a:t>
            </a: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нажмите на кнопку «Редактировать» на главной странице и заполните форму об образовательной организации. Затем нажмите на кнопку «Сохранить».</a:t>
            </a:r>
          </a:p>
          <a:p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2. Установите </a:t>
            </a:r>
            <a:r>
              <a:rPr lang="ru-RU" sz="1000" dirty="0" err="1">
                <a:solidFill>
                  <a:srgbClr val="0B6ABB"/>
                </a:solidFill>
                <a:latin typeface="Cambria" panose="02040503050406030204" pitchFamily="18" charset="0"/>
              </a:rPr>
              <a:t>аватар</a:t>
            </a: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 для сообщества вашей организации. Для этого нажмите на изображение фотоаппарата и выберите картинку, выделите часть снимка, которая будет отображаться на главной странице </a:t>
            </a:r>
            <a:r>
              <a:rPr lang="ru-RU" sz="1000" dirty="0" smtClean="0">
                <a:solidFill>
                  <a:srgbClr val="0B6ABB"/>
                </a:solidFill>
                <a:latin typeface="Cambria" panose="02040503050406030204" pitchFamily="18" charset="0"/>
              </a:rPr>
              <a:t>ДОО, </a:t>
            </a: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и нажмите на кнопку «Сохранить».</a:t>
            </a:r>
            <a:b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/>
            </a:r>
            <a:b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3. Рекомендуем в начале описания указать самые важные данные — потому что на главной странице образовательной организации видно только часть сведений. Нажмите «Развернуть», чтобы увидеть полную информацию.</a:t>
            </a:r>
            <a:b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/>
            </a:r>
            <a:b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</a:b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4. Укажите публичный номер телефона — например, номер </a:t>
            </a:r>
            <a:r>
              <a:rPr lang="ru-RU" sz="1000" dirty="0" err="1">
                <a:solidFill>
                  <a:srgbClr val="0B6ABB"/>
                </a:solidFill>
                <a:latin typeface="Cambria" panose="02040503050406030204" pitchFamily="18" charset="0"/>
              </a:rPr>
              <a:t>приёмной</a:t>
            </a:r>
            <a:r>
              <a:rPr lang="ru-RU" sz="1000" dirty="0">
                <a:solidFill>
                  <a:srgbClr val="0B6ABB"/>
                </a:solidFill>
                <a:latin typeface="Cambria" panose="02040503050406030204" pitchFamily="18" charset="0"/>
              </a:rPr>
              <a:t>. Вы можете вернуться в этот раздел в любой момент и отредактировать информацию.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4230" t="26867" r="29162" b="16366"/>
          <a:stretch/>
        </p:blipFill>
        <p:spPr bwMode="auto">
          <a:xfrm>
            <a:off x="4190452" y="1078860"/>
            <a:ext cx="4572000" cy="3677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157871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6013</TotalTime>
  <Words>367</Words>
  <Application>Microsoft Office PowerPoint</Application>
  <PresentationFormat>Экран (16:9)</PresentationFormat>
  <Paragraphs>83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Задачи для субъектов РФ на 2023 г.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оформить и наполнить сообщество Сферум</vt:lpstr>
      <vt:lpstr>Документы ДОО</vt:lpstr>
      <vt:lpstr>Создание групп</vt:lpstr>
      <vt:lpstr>Создание ссылок-приглашений и добавление воспитателей на платформу Сферум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kolganovaas</dc:creator>
  <cp:lastModifiedBy>Батурина Олеся</cp:lastModifiedBy>
  <cp:revision>431</cp:revision>
  <dcterms:created xsi:type="dcterms:W3CDTF">2022-08-01T05:59:40Z</dcterms:created>
  <dcterms:modified xsi:type="dcterms:W3CDTF">2023-08-08T10:33:12Z</dcterms:modified>
</cp:coreProperties>
</file>