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1" r:id="rId3"/>
  </p:sldMasterIdLst>
  <p:notesMasterIdLst>
    <p:notesMasterId r:id="rId27"/>
  </p:notesMasterIdLst>
  <p:sldIdLst>
    <p:sldId id="319" r:id="rId4"/>
    <p:sldId id="320" r:id="rId5"/>
    <p:sldId id="299" r:id="rId6"/>
    <p:sldId id="321" r:id="rId7"/>
    <p:sldId id="309" r:id="rId8"/>
    <p:sldId id="31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17" r:id="rId17"/>
    <p:sldId id="284" r:id="rId18"/>
    <p:sldId id="318" r:id="rId19"/>
    <p:sldId id="323" r:id="rId20"/>
    <p:sldId id="297" r:id="rId21"/>
    <p:sldId id="262" r:id="rId22"/>
    <p:sldId id="259" r:id="rId23"/>
    <p:sldId id="294" r:id="rId24"/>
    <p:sldId id="295" r:id="rId25"/>
    <p:sldId id="322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92" d="100"/>
          <a:sy n="92" d="100"/>
        </p:scale>
        <p:origin x="655" y="7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9A8C-DD27-4054-94F1-368B4C411922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F023-CBF0-47AE-A50D-30E4F6C1C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5C7AA01-3153-408C-8052-B050739DCC94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500585C-92D3-415B-9CD5-18763CCA59AB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6D42844-BB5F-40F8-A758-147F03ED0459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E688C16-4240-4069-9EDD-75CFA2E00CED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0F92756-FF2A-472F-8AEA-8A35BA52C7C2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FF47C99-F48A-4165-BAA3-6A5009362F3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25B1C79-FA04-41F8-A851-95E5038C3AE4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4CB7992-189A-4983-9A37-1DEF764D465F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29271D7-A284-414D-9A14-F703F9B25519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B882DEB-9A1D-4EBD-9A28-507617003022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76051" y="2168664"/>
            <a:ext cx="7439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9431" y="5293868"/>
            <a:ext cx="107931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3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2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37" y="1053679"/>
            <a:ext cx="5369991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26" y="6433920"/>
            <a:ext cx="357119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887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932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92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5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8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78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37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8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46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5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37" y="1053679"/>
            <a:ext cx="5369991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26" y="6433920"/>
            <a:ext cx="357119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887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074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5832" y="1688591"/>
            <a:ext cx="5913120" cy="5169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0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1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640" y="-29972"/>
            <a:ext cx="108627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5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F2EB309-3A25-49C5-846B-2B18D802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13.09.2023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AC25BBD9-AE82-418D-99D0-E6C25DADFF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DD9E1BEC-5084-4EF2-8051-8B81E5EBB551}"/>
              </a:ext>
            </a:extLst>
          </p:cNvPr>
          <p:cNvSpPr/>
          <p:nvPr/>
        </p:nvSpPr>
        <p:spPr>
          <a:xfrm flipH="1">
            <a:off x="10211240" y="0"/>
            <a:ext cx="4176211" cy="3399527"/>
          </a:xfrm>
          <a:prstGeom prst="parallelogram">
            <a:avLst>
              <a:gd name="adj" fmla="val 64589"/>
            </a:avLst>
          </a:prstGeom>
          <a:gradFill>
            <a:gsLst>
              <a:gs pos="0">
                <a:srgbClr val="0070C0"/>
              </a:gs>
              <a:gs pos="61000">
                <a:srgbClr val="2B57B4"/>
              </a:gs>
              <a:gs pos="100000">
                <a:srgbClr val="7030A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8EA93D94-17AE-45F1-A158-B948A2A6B75E}"/>
              </a:ext>
            </a:extLst>
          </p:cNvPr>
          <p:cNvSpPr/>
          <p:nvPr/>
        </p:nvSpPr>
        <p:spPr>
          <a:xfrm flipH="1">
            <a:off x="-2855226" y="1219200"/>
            <a:ext cx="8718218" cy="5638800"/>
          </a:xfrm>
          <a:prstGeom prst="parallelogram">
            <a:avLst>
              <a:gd name="adj" fmla="val 104856"/>
            </a:avLst>
          </a:prstGeom>
          <a:gradFill>
            <a:gsLst>
              <a:gs pos="0">
                <a:srgbClr val="0070C0"/>
              </a:gs>
              <a:gs pos="100000">
                <a:srgbClr val="9B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72A58AE5-8B3E-453E-A005-71AB1C7C9911}"/>
              </a:ext>
            </a:extLst>
          </p:cNvPr>
          <p:cNvSpPr/>
          <p:nvPr/>
        </p:nvSpPr>
        <p:spPr>
          <a:xfrm>
            <a:off x="3712191" y="0"/>
            <a:ext cx="8479809" cy="6858000"/>
          </a:xfrm>
          <a:prstGeom prst="parallelogram">
            <a:avLst>
              <a:gd name="adj" fmla="val 86461"/>
            </a:avLst>
          </a:prstGeom>
          <a:gradFill>
            <a:gsLst>
              <a:gs pos="46000">
                <a:srgbClr val="0070C0"/>
              </a:gs>
              <a:gs pos="100000">
                <a:srgbClr val="9BCFF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A5BB0-84E4-465C-8736-300475289090}"/>
              </a:ext>
            </a:extLst>
          </p:cNvPr>
          <p:cNvSpPr txBox="1"/>
          <p:nvPr/>
        </p:nvSpPr>
        <p:spPr>
          <a:xfrm>
            <a:off x="932457" y="2814752"/>
            <a:ext cx="10727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Использование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цифровых платформ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 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реализации системы доступности дошкольного образования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22A86F-887E-4427-8A27-8D0CEA02D115}"/>
              </a:ext>
            </a:extLst>
          </p:cNvPr>
          <p:cNvSpPr/>
          <p:nvPr/>
        </p:nvSpPr>
        <p:spPr>
          <a:xfrm>
            <a:off x="1924991" y="5197707"/>
            <a:ext cx="9329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5563" algn="r" defTabSz="829361">
              <a:tabLst>
                <a:tab pos="2595563" algn="l"/>
              </a:tabLst>
              <a:defRPr/>
            </a:pPr>
            <a:r>
              <a:rPr lang="ru-RU" sz="2000" b="1" spc="-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Орехов Григорий Сергеевич,</a:t>
            </a:r>
            <a:endParaRPr lang="ru-RU" sz="2000" b="1" spc="-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595563" algn="r" defTabSz="829361">
              <a:tabLst>
                <a:tab pos="2595563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начальник отдела цифровой трансформации </a:t>
            </a:r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сфере образования бюджетного учреждения Орловской области «Региональный центр оценки качества образования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22213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/>
          <p:cNvSpPr/>
          <p:nvPr/>
        </p:nvSpPr>
        <p:spPr>
          <a:xfrm>
            <a:off x="-24955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3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912286" y="2160590"/>
            <a:ext cx="4972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Доступен перевод из группы кратковременного пребывания в группу сокращенного дня, полного дня и группу круглосуточного пребывания </a:t>
            </a:r>
          </a:p>
        </p:txBody>
      </p:sp>
      <p:sp>
        <p:nvSpPr>
          <p:cNvPr id="18446" name="Прямоугольник 16"/>
          <p:cNvSpPr>
            <a:spLocks noChangeArrowheads="1"/>
          </p:cNvSpPr>
          <p:nvPr/>
        </p:nvSpPr>
        <p:spPr bwMode="auto">
          <a:xfrm>
            <a:off x="1803402" y="3738563"/>
            <a:ext cx="44852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1600" i="1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3" y="4652966"/>
            <a:ext cx="386926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0" name="Прямоугольник 16"/>
          <p:cNvSpPr>
            <a:spLocks noChangeArrowheads="1"/>
          </p:cNvSpPr>
          <p:nvPr/>
        </p:nvSpPr>
        <p:spPr bwMode="auto">
          <a:xfrm>
            <a:off x="912286" y="4800600"/>
            <a:ext cx="511174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При переводе в компенсирующую группу необходимо в карте ребенка указать </a:t>
            </a:r>
            <a:r>
              <a:rPr lang="ru-RU" altLang="ru-RU" b="1" dirty="0">
                <a:latin typeface="Century Gothic" panose="020B0502020202020204" pitchFamily="34" charset="0"/>
                <a:cs typeface="Times New Roman" pitchFamily="18" charset="0"/>
              </a:rPr>
              <a:t>статус ОВЗ  </a:t>
            </a:r>
          </a:p>
        </p:txBody>
      </p:sp>
      <p:pic>
        <p:nvPicPr>
          <p:cNvPr id="18453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35" y="1773238"/>
            <a:ext cx="3426884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ject 7"/>
          <p:cNvSpPr txBox="1">
            <a:spLocks/>
          </p:cNvSpPr>
          <p:nvPr/>
        </p:nvSpPr>
        <p:spPr>
          <a:xfrm>
            <a:off x="637117" y="275472"/>
            <a:ext cx="9610948" cy="589200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Перевод между группами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oogle Shape;321;g157dc208d0c_0_173"/>
          <p:cNvCxnSpPr/>
          <p:nvPr/>
        </p:nvCxnSpPr>
        <p:spPr>
          <a:xfrm>
            <a:off x="6400800" y="2895600"/>
            <a:ext cx="649193" cy="0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cxnSp>
        <p:nvCxnSpPr>
          <p:cNvPr id="28" name="Google Shape;321;g157dc208d0c_0_173"/>
          <p:cNvCxnSpPr/>
          <p:nvPr/>
        </p:nvCxnSpPr>
        <p:spPr>
          <a:xfrm>
            <a:off x="6400800" y="5334000"/>
            <a:ext cx="649193" cy="0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sp>
        <p:nvSpPr>
          <p:cNvPr id="30" name="Скругленный прямоугольник 29"/>
          <p:cNvSpPr/>
          <p:nvPr/>
        </p:nvSpPr>
        <p:spPr>
          <a:xfrm>
            <a:off x="609600" y="4567244"/>
            <a:ext cx="5519994" cy="1376356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7682" y="1980412"/>
            <a:ext cx="5519994" cy="1613687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44832" y="1734357"/>
            <a:ext cx="4059767" cy="2532843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98087" y="4495800"/>
            <a:ext cx="4059767" cy="180427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6301052" y="2466867"/>
            <a:ext cx="5509948" cy="3857731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3"/>
          <p:cNvSpPr/>
          <p:nvPr/>
        </p:nvSpPr>
        <p:spPr>
          <a:xfrm>
            <a:off x="-25337" y="7937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1252" y="2466868"/>
            <a:ext cx="5509948" cy="3857731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2601916"/>
            <a:ext cx="476038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70" name="Прямоугольник 16"/>
          <p:cNvSpPr>
            <a:spLocks noChangeArrowheads="1"/>
          </p:cNvSpPr>
          <p:nvPr/>
        </p:nvSpPr>
        <p:spPr bwMode="auto">
          <a:xfrm>
            <a:off x="2063751" y="131286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В РГИС ДДО существует два вида заявления для направления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в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зависимости от режима пребывания </a:t>
            </a:r>
          </a:p>
        </p:txBody>
      </p:sp>
      <p:pic>
        <p:nvPicPr>
          <p:cNvPr id="19474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68" y="2601916"/>
            <a:ext cx="477731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7"/>
          <p:cNvSpPr txBox="1">
            <a:spLocks/>
          </p:cNvSpPr>
          <p:nvPr/>
        </p:nvSpPr>
        <p:spPr>
          <a:xfrm>
            <a:off x="662519" y="308966"/>
            <a:ext cx="9610948" cy="1871603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Два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вида заявления для направления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135719" y="1276348"/>
            <a:ext cx="7922681" cy="66665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846723" y="1978749"/>
            <a:ext cx="504810" cy="4652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7546841" y="1987641"/>
            <a:ext cx="504810" cy="4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1005419" y="1423991"/>
            <a:ext cx="106595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>
                <a:latin typeface="Century Gothic" panose="020B0502020202020204" pitchFamily="34" charset="0"/>
              </a:rPr>
              <a:t>Если дни непосещения подлежат оплате, </a:t>
            </a:r>
          </a:p>
          <a:p>
            <a:pPr algn="ctr"/>
            <a:r>
              <a:rPr lang="ru-RU" altLang="ru-RU" dirty="0">
                <a:latin typeface="Century Gothic" panose="020B0502020202020204" pitchFamily="34" charset="0"/>
              </a:rPr>
              <a:t>необходимо в меню выбрать причину отсутствия </a:t>
            </a:r>
          </a:p>
          <a:p>
            <a:pPr algn="ctr"/>
            <a:r>
              <a:rPr lang="ru-RU" altLang="ru-RU" b="1" dirty="0">
                <a:latin typeface="Century Gothic" panose="020B0502020202020204" pitchFamily="34" charset="0"/>
              </a:rPr>
              <a:t>«Оплачиваемые семейные обстоятельства»</a:t>
            </a:r>
          </a:p>
        </p:txBody>
      </p:sp>
      <p:pic>
        <p:nvPicPr>
          <p:cNvPr id="2049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3" y="2705106"/>
            <a:ext cx="66717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7"/>
          <p:cNvSpPr txBox="1">
            <a:spLocks/>
          </p:cNvSpPr>
          <p:nvPr/>
        </p:nvSpPr>
        <p:spPr>
          <a:xfrm>
            <a:off x="662519" y="262095"/>
            <a:ext cx="9610948" cy="1918474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Раздел </a:t>
            </a:r>
            <a:r>
              <a:rPr lang="ru-RU" altLang="ru-RU" sz="3200" spc="-5" dirty="0">
                <a:latin typeface="Century Gothic" panose="020B0502020202020204" pitchFamily="34" charset="0"/>
              </a:rPr>
              <a:t>«Табель посещаемости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»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2" y="4077891"/>
            <a:ext cx="1081822" cy="108182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2800" y="1408956"/>
            <a:ext cx="6019800" cy="101132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3"/>
          <p:cNvSpPr/>
          <p:nvPr/>
        </p:nvSpPr>
        <p:spPr>
          <a:xfrm>
            <a:off x="10121962" y="0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5987" y="2613114"/>
            <a:ext cx="7554383" cy="412424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/>
          <p:cNvSpPr/>
          <p:nvPr/>
        </p:nvSpPr>
        <p:spPr>
          <a:xfrm rot="5400000">
            <a:off x="5524500" y="190500"/>
            <a:ext cx="1142999" cy="12192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8" name="Прямоугольник 16"/>
          <p:cNvSpPr>
            <a:spLocks noChangeArrowheads="1"/>
          </p:cNvSpPr>
          <p:nvPr/>
        </p:nvSpPr>
        <p:spPr bwMode="auto">
          <a:xfrm>
            <a:off x="1583267" y="1669146"/>
            <a:ext cx="94847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Восстановление ошибочно удаленных воспитанников осуществляется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только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на основании официального запроса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дошкольной </a:t>
            </a:r>
            <a:b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образовательной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21519" name="Прямоугольник 16"/>
          <p:cNvSpPr>
            <a:spLocks noChangeArrowheads="1"/>
          </p:cNvSpPr>
          <p:nvPr/>
        </p:nvSpPr>
        <p:spPr bwMode="auto">
          <a:xfrm>
            <a:off x="4672767" y="3145043"/>
            <a:ext cx="5600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Заявления с типом </a:t>
            </a:r>
            <a:r>
              <a:rPr lang="ru-RU" altLang="ru-RU" dirty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«Зачисление»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подлежат восстановлению </a:t>
            </a:r>
          </a:p>
          <a:p>
            <a:endParaRPr lang="ru-RU" altLang="ru-RU" sz="12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21521" name="Прямоугольник 16"/>
          <p:cNvSpPr>
            <a:spLocks noChangeArrowheads="1"/>
          </p:cNvSpPr>
          <p:nvPr/>
        </p:nvSpPr>
        <p:spPr bwMode="auto">
          <a:xfrm>
            <a:off x="4555914" y="4573786"/>
            <a:ext cx="586316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Заявления с типом </a:t>
            </a:r>
            <a:r>
              <a:rPr lang="ru-RU" altLang="ru-RU" dirty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«Перевод в другую ОО </a:t>
            </a:r>
            <a:r>
              <a:rPr lang="ru-RU" altLang="ru-RU" dirty="0" smtClean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или </a:t>
            </a:r>
            <a:r>
              <a:rPr lang="ru-RU" altLang="ru-RU" dirty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изменение условий договора»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b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не подлежат восстановлению</a:t>
            </a:r>
          </a:p>
          <a:p>
            <a:endParaRPr lang="ru-RU" altLang="ru-RU" sz="12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42" y="3723302"/>
            <a:ext cx="1081822" cy="1081822"/>
          </a:xfrm>
          <a:prstGeom prst="rect">
            <a:avLst/>
          </a:prstGeom>
        </p:spPr>
      </p:pic>
      <p:sp>
        <p:nvSpPr>
          <p:cNvPr id="26" name="object 7"/>
          <p:cNvSpPr txBox="1">
            <a:spLocks/>
          </p:cNvSpPr>
          <p:nvPr/>
        </p:nvSpPr>
        <p:spPr>
          <a:xfrm>
            <a:off x="662519" y="262095"/>
            <a:ext cx="9610948" cy="1918474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Восстановление воспитанников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057400" y="1549549"/>
            <a:ext cx="8534400" cy="108028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43400" y="2985157"/>
            <a:ext cx="6184902" cy="108028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43400" y="4502220"/>
            <a:ext cx="6184902" cy="108028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99" y="3232175"/>
            <a:ext cx="2054208" cy="20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-25337" y="7937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94" name="Объект 2"/>
          <p:cNvSpPr txBox="1">
            <a:spLocks/>
          </p:cNvSpPr>
          <p:nvPr/>
        </p:nvSpPr>
        <p:spPr bwMode="auto">
          <a:xfrm>
            <a:off x="1981200" y="2700146"/>
            <a:ext cx="9916158" cy="10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1000"/>
              </a:spcBef>
            </a:pP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в списке воспитанников у будущих первоклассников </a:t>
            </a:r>
            <a:endParaRPr lang="ru-RU" altLang="ru-RU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1000"/>
              </a:spcBef>
            </a:pPr>
            <a:r>
              <a:rPr lang="ru-RU" altLang="ru-RU" dirty="0" smtClean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до 22 сентября 2023 </a:t>
            </a:r>
            <a:r>
              <a:rPr lang="ru-RU" altLang="ru-RU" sz="2400" dirty="0">
                <a:solidFill>
                  <a:srgbClr val="006ABF"/>
                </a:solidFill>
                <a:latin typeface="Century Gothic" panose="020B0502020202020204" pitchFamily="34" charset="0"/>
                <a:cs typeface="Times New Roman" pitchFamily="18" charset="0"/>
              </a:rPr>
              <a:t>года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необходимо добавить пометку об уходе в школу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0495" name="Picture 17" descr="Картинки по запросу &quot;виртуальная школ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8954" r="10716" b="22144"/>
          <a:stretch>
            <a:fillRect/>
          </a:stretch>
        </p:blipFill>
        <p:spPr bwMode="auto">
          <a:xfrm>
            <a:off x="10049642" y="1627272"/>
            <a:ext cx="131656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Box 85"/>
          <p:cNvSpPr txBox="1">
            <a:spLocks noChangeArrowheads="1"/>
          </p:cNvSpPr>
          <p:nvPr/>
        </p:nvSpPr>
        <p:spPr bwMode="auto">
          <a:xfrm>
            <a:off x="1096978" y="2140034"/>
            <a:ext cx="34099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2400" dirty="0" smtClean="0">
                <a:latin typeface="Century Gothic" panose="020B0502020202020204" pitchFamily="34" charset="0"/>
                <a:cs typeface="Times New Roman" pitchFamily="18" charset="0"/>
              </a:rPr>
              <a:t>ВАЖНО!</a:t>
            </a:r>
            <a:endParaRPr lang="en-US" alt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20497" name="Picture 18" descr="C:\Users\ryseva\Desktop\к совещанию_15.09.2022\колоколь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" r="2530"/>
          <a:stretch>
            <a:fillRect/>
          </a:stretch>
        </p:blipFill>
        <p:spPr bwMode="auto">
          <a:xfrm>
            <a:off x="4648200" y="4062259"/>
            <a:ext cx="3387276" cy="166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7"/>
          <p:cNvSpPr txBox="1">
            <a:spLocks/>
          </p:cNvSpPr>
          <p:nvPr/>
        </p:nvSpPr>
        <p:spPr>
          <a:xfrm>
            <a:off x="829860" y="-17943"/>
            <a:ext cx="9610948" cy="3021340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Актуализация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показателя  ФГИС ДОО </a:t>
            </a:r>
            <a:br>
              <a:rPr lang="ru-RU" altLang="ru-RU" sz="3200" spc="-5" dirty="0">
                <a:latin typeface="Century Gothic" panose="020B0502020202020204" pitchFamily="34" charset="0"/>
              </a:rPr>
            </a:br>
            <a:r>
              <a:rPr lang="ru-RU" altLang="ru-RU" sz="3200" spc="-5" dirty="0">
                <a:latin typeface="Century Gothic" panose="020B0502020202020204" pitchFamily="34" charset="0"/>
              </a:rPr>
              <a:t>«Прогнозируемое уменьшение контингента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altLang="ru-RU" sz="3200" spc="-5" dirty="0" smtClean="0">
                <a:latin typeface="Century Gothic" panose="020B0502020202020204" pitchFamily="34" charset="0"/>
              </a:rPr>
            </a:br>
            <a:r>
              <a:rPr lang="ru-RU" altLang="ru-RU" sz="3200" spc="-5" dirty="0" smtClean="0">
                <a:latin typeface="Century Gothic" panose="020B0502020202020204" pitchFamily="34" charset="0"/>
              </a:rPr>
              <a:t>в </a:t>
            </a:r>
            <a:r>
              <a:rPr lang="ru-RU" altLang="ru-RU" sz="3200" spc="-5" dirty="0">
                <a:latin typeface="Century Gothic" panose="020B0502020202020204" pitchFamily="34" charset="0"/>
              </a:rPr>
              <a:t>связи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с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переходом в школу» 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29860" y="16764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2400" y="5335902"/>
            <a:ext cx="780746" cy="6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8724546" y="0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2E4DB-4C27-426E-B25F-D15D88B03874}"/>
              </a:ext>
            </a:extLst>
          </p:cNvPr>
          <p:cNvSpPr txBox="1"/>
          <p:nvPr/>
        </p:nvSpPr>
        <p:spPr>
          <a:xfrm>
            <a:off x="1574493" y="1782381"/>
            <a:ext cx="993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dirty="0">
                <a:latin typeface="Century Gothic" panose="020B0502020202020204" pitchFamily="34" charset="0"/>
              </a:rPr>
              <a:t>Постановление Правительства Российской Федерации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от 7 декабря 2020 года № 2040 «О проведении эксперимента по внедрению цифровой образовательной среды»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9B8E7-5336-4238-9539-DFA0C4A2F49F}"/>
              </a:ext>
            </a:extLst>
          </p:cNvPr>
          <p:cNvSpPr txBox="1"/>
          <p:nvPr/>
        </p:nvSpPr>
        <p:spPr>
          <a:xfrm>
            <a:off x="1574493" y="3559076"/>
            <a:ext cx="10007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609585">
              <a:buFont typeface="Arial" panose="020B0604020202020204" pitchFamily="34" charset="0"/>
              <a:buChar char="•"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defTabSz="609585"/>
            <a:r>
              <a:rPr lang="ru-RU" dirty="0" smtClean="0">
                <a:latin typeface="Century Gothic" panose="020B0502020202020204" pitchFamily="34" charset="0"/>
              </a:rPr>
              <a:t>Постановление </a:t>
            </a:r>
            <a:r>
              <a:rPr lang="ru-RU" dirty="0">
                <a:latin typeface="Century Gothic" panose="020B0502020202020204" pitchFamily="34" charset="0"/>
              </a:rPr>
              <a:t>Правительства Российской Федерации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от </a:t>
            </a:r>
            <a:r>
              <a:rPr lang="ru-RU" dirty="0">
                <a:latin typeface="Century Gothic" panose="020B0502020202020204" pitchFamily="34" charset="0"/>
              </a:rPr>
              <a:t>13 июля 2022 года № 1241 «О федеральной государственной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информационной </a:t>
            </a:r>
            <a:r>
              <a:rPr lang="ru-RU" dirty="0">
                <a:latin typeface="Century Gothic" panose="020B0502020202020204" pitchFamily="34" charset="0"/>
              </a:rPr>
              <a:t>системе «Моя школа» и внесении изменения в подпункт «а» пункта 2 положения </a:t>
            </a:r>
            <a:r>
              <a:rPr lang="ru-RU" dirty="0" smtClean="0">
                <a:latin typeface="Century Gothic" panose="020B0502020202020204" pitchFamily="34" charset="0"/>
              </a:rPr>
              <a:t>об </a:t>
            </a:r>
            <a:r>
              <a:rPr lang="ru-RU" dirty="0">
                <a:latin typeface="Century Gothic" panose="020B0502020202020204" pitchFamily="34" charset="0"/>
              </a:rPr>
              <a:t>инфраструктуре, обеспечивающей информационно-технологическое взаимодействие информационных систем, используемых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</a:rPr>
              <a:t>предоставления государственных и муниципальных услуг и исполнения государственных </a:t>
            </a:r>
            <a:r>
              <a:rPr lang="ru-RU" dirty="0" smtClean="0">
                <a:latin typeface="Century Gothic" panose="020B0502020202020204" pitchFamily="34" charset="0"/>
              </a:rPr>
              <a:t>и </a:t>
            </a:r>
            <a:r>
              <a:rPr lang="ru-RU" dirty="0">
                <a:latin typeface="Century Gothic" panose="020B0502020202020204" pitchFamily="34" charset="0"/>
              </a:rPr>
              <a:t>муниципальных функций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электронной форме»</a:t>
            </a:r>
          </a:p>
        </p:txBody>
      </p:sp>
      <p:sp>
        <p:nvSpPr>
          <p:cNvPr id="11" name="object 7"/>
          <p:cNvSpPr txBox="1">
            <a:spLocks/>
          </p:cNvSpPr>
          <p:nvPr/>
        </p:nvSpPr>
        <p:spPr>
          <a:xfrm>
            <a:off x="662519" y="0"/>
            <a:ext cx="9610948" cy="2469907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sz="3200" spc="-5" dirty="0" smtClean="0">
                <a:latin typeface="Century Gothic" panose="020B0502020202020204" pitchFamily="34" charset="0"/>
              </a:rPr>
              <a:t>Нормативно-правовое </a:t>
            </a:r>
            <a:r>
              <a:rPr lang="ru-RU" sz="3200" spc="-5" dirty="0">
                <a:latin typeface="Century Gothic" panose="020B0502020202020204" pitchFamily="34" charset="0"/>
              </a:rPr>
              <a:t>обеспечение </a:t>
            </a:r>
            <a:r>
              <a:rPr 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sz="3200" spc="-5" dirty="0" smtClean="0">
                <a:latin typeface="Century Gothic" panose="020B0502020202020204" pitchFamily="34" charset="0"/>
              </a:rPr>
            </a:br>
            <a:r>
              <a:rPr lang="ru-RU" sz="3200" spc="-5" dirty="0" smtClean="0">
                <a:latin typeface="Century Gothic" panose="020B0502020202020204" pitchFamily="34" charset="0"/>
              </a:rPr>
              <a:t>ИКОП </a:t>
            </a:r>
            <a:r>
              <a:rPr lang="ru-RU" sz="3200" spc="-5" dirty="0">
                <a:latin typeface="Century Gothic" panose="020B0502020202020204" pitchFamily="34" charset="0"/>
              </a:rPr>
              <a:t>«Сферум</a:t>
            </a:r>
            <a:r>
              <a:rPr lang="ru-RU" sz="3200" spc="-5" dirty="0" smtClean="0">
                <a:latin typeface="Century Gothic" panose="020B0502020202020204" pitchFamily="34" charset="0"/>
              </a:rPr>
              <a:t>»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6052" y="12192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512" y="2705711"/>
            <a:ext cx="10043288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2" y="1847419"/>
            <a:ext cx="831366" cy="831366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8512" y="5856423"/>
            <a:ext cx="10043288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2" y="4998131"/>
            <a:ext cx="831366" cy="8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10102912" y="0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/>
          </p:cNvSpPr>
          <p:nvPr/>
        </p:nvSpPr>
        <p:spPr>
          <a:xfrm>
            <a:off x="662519" y="228600"/>
            <a:ext cx="9610948" cy="1918474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sz="3200" spc="-5" dirty="0" smtClean="0">
                <a:latin typeface="Century Gothic" panose="020B0502020202020204" pitchFamily="34" charset="0"/>
              </a:rPr>
              <a:t>ИКОП </a:t>
            </a:r>
            <a:r>
              <a:rPr lang="ru-RU" sz="3200" spc="-5" dirty="0">
                <a:latin typeface="Century Gothic" panose="020B0502020202020204" pitchFamily="34" charset="0"/>
              </a:rPr>
              <a:t>«Сферум</a:t>
            </a:r>
            <a:r>
              <a:rPr lang="ru-RU" sz="3200" spc="-5" dirty="0" smtClean="0">
                <a:latin typeface="Century Gothic" panose="020B0502020202020204" pitchFamily="34" charset="0"/>
              </a:rPr>
              <a:t>»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76052" y="990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3400" y="1371600"/>
            <a:ext cx="9569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ИКОП «Сферум»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– информационно-коммуникационная образовательная платформа для учителей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и учеников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Её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основная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задача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помощь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в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обучении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ИКОП «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Сферум»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является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дополнительным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цифровым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Century Gothic" panose="020B0502020202020204" pitchFamily="34" charset="0"/>
              </a:rPr>
              <a:t>инструменто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м, который помогает сделать традиционное образование в классе более эффективным </a:t>
            </a: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современным.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endParaRPr lang="ru-RU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1" name="Рисунок 10" descr="Сферум платформа | Скачать на Компьютер, Телефон✓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44653" cy="49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760491" y="3261405"/>
            <a:ext cx="4344909" cy="10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000"/>
              </a:spcBef>
            </a:pP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Регистрация в ИКОП «Сферум»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проходит через технологическое решение </a:t>
            </a:r>
            <a:r>
              <a:rPr lang="ru-RU" b="1" dirty="0">
                <a:solidFill>
                  <a:srgbClr val="0033CC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VK ID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, которое использует платформа ИКОП «Сферум»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и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другие российские Интернет-ресурсы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аутентификации пользователя</a:t>
            </a:r>
            <a:endParaRPr lang="ru-RU" altLang="ru-RU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ru-RU" altLang="ru-RU" b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" y="3124200"/>
            <a:ext cx="4572000" cy="25908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36256" y="3496270"/>
            <a:ext cx="4438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280670" algn="just">
              <a:spcAft>
                <a:spcPts val="0"/>
              </a:spcAft>
            </a:pP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Для работы на платформе регистрация </a:t>
            </a:r>
            <a:r>
              <a:rPr 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социальной сети «</a:t>
            </a:r>
            <a:r>
              <a:rPr lang="ru-RU" dirty="0" err="1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не нужна</a:t>
            </a:r>
            <a:r>
              <a:rPr 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9800" y="3429000"/>
            <a:ext cx="3930664" cy="11430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00" y="3451634"/>
            <a:ext cx="1081822" cy="10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 rot="5400000">
            <a:off x="5023920" y="-233882"/>
            <a:ext cx="2133600" cy="12202564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/>
          <p:cNvSpPr txBox="1">
            <a:spLocks noGrp="1"/>
          </p:cNvSpPr>
          <p:nvPr>
            <p:ph type="title"/>
          </p:nvPr>
        </p:nvSpPr>
        <p:spPr>
          <a:xfrm>
            <a:off x="676052" y="-19446"/>
            <a:ext cx="7259638" cy="173893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3600" spc="-5" dirty="0" smtClean="0">
                <a:latin typeface="Century Gothic" panose="020B0502020202020204" pitchFamily="34" charset="0"/>
              </a:rPr>
              <a:t>Подключение </a:t>
            </a:r>
            <a:br>
              <a:rPr lang="ru-RU" sz="3600" spc="-5" dirty="0" smtClean="0">
                <a:latin typeface="Century Gothic" panose="020B0502020202020204" pitchFamily="34" charset="0"/>
              </a:rPr>
            </a:br>
            <a:r>
              <a:rPr lang="ru-RU" sz="3600" spc="-5" dirty="0" smtClean="0">
                <a:latin typeface="Century Gothic" panose="020B0502020202020204" pitchFamily="34" charset="0"/>
              </a:rPr>
              <a:t>образовательных организаций </a:t>
            </a:r>
            <a:br>
              <a:rPr lang="ru-RU" sz="3600" spc="-5" dirty="0" smtClean="0">
                <a:latin typeface="Century Gothic" panose="020B0502020202020204" pitchFamily="34" charset="0"/>
              </a:rPr>
            </a:br>
            <a:r>
              <a:rPr lang="ru-RU" sz="3600" spc="-5" dirty="0" smtClean="0">
                <a:latin typeface="Century Gothic" panose="020B0502020202020204" pitchFamily="34" charset="0"/>
              </a:rPr>
              <a:t>к </a:t>
            </a:r>
            <a:r>
              <a:rPr lang="ru-RU" sz="3600" spc="-5" dirty="0">
                <a:latin typeface="Century Gothic" panose="020B0502020202020204" pitchFamily="34" charset="0"/>
              </a:rPr>
              <a:t>ИКОП «Сферум»</a:t>
            </a:r>
            <a:endParaRPr sz="3600" spc="-5" dirty="0"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3">
            <a:extLst>
              <a:ext uri="{FF2B5EF4-FFF2-40B4-BE49-F238E27FC236}">
                <a16:creationId xmlns:a16="http://schemas.microsoft.com/office/drawing/2014/main" id="{2B9DD6E7-E5B3-74FB-AC1D-7F628498C054}"/>
              </a:ext>
            </a:extLst>
          </p:cNvPr>
          <p:cNvSpPr/>
          <p:nvPr/>
        </p:nvSpPr>
        <p:spPr>
          <a:xfrm>
            <a:off x="398197" y="2253030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>
                <a:solidFill>
                  <a:srgbClr val="FFFFFF"/>
                </a:solidFill>
                <a:latin typeface="VK Sans Display Medium"/>
              </a:rPr>
              <a:t>1</a:t>
            </a:r>
          </a:p>
        </p:txBody>
      </p:sp>
      <p:sp>
        <p:nvSpPr>
          <p:cNvPr id="25" name="Полилиния 23">
            <a:extLst>
              <a:ext uri="{FF2B5EF4-FFF2-40B4-BE49-F238E27FC236}">
                <a16:creationId xmlns:a16="http://schemas.microsoft.com/office/drawing/2014/main" id="{AD030D52-D1AD-4B18-C55E-5B73C85C4B1F}"/>
              </a:ext>
            </a:extLst>
          </p:cNvPr>
          <p:cNvSpPr/>
          <p:nvPr/>
        </p:nvSpPr>
        <p:spPr>
          <a:xfrm>
            <a:off x="398197" y="3271144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>
                <a:solidFill>
                  <a:srgbClr val="FFFFFF"/>
                </a:solidFill>
                <a:latin typeface="VK Sans Display Medium"/>
              </a:rPr>
              <a:t>2</a:t>
            </a:r>
          </a:p>
        </p:txBody>
      </p:sp>
      <p:sp>
        <p:nvSpPr>
          <p:cNvPr id="26" name="Полилиния 23">
            <a:extLst>
              <a:ext uri="{FF2B5EF4-FFF2-40B4-BE49-F238E27FC236}">
                <a16:creationId xmlns:a16="http://schemas.microsoft.com/office/drawing/2014/main" id="{A9D885E5-4C06-9E78-7D64-013AA7E073E1}"/>
              </a:ext>
            </a:extLst>
          </p:cNvPr>
          <p:cNvSpPr/>
          <p:nvPr/>
        </p:nvSpPr>
        <p:spPr>
          <a:xfrm>
            <a:off x="398197" y="4191000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>
                <a:solidFill>
                  <a:srgbClr val="FFFFFF"/>
                </a:solidFill>
                <a:latin typeface="VK Sans Display Medium"/>
              </a:rPr>
              <a:t>3</a:t>
            </a:r>
          </a:p>
        </p:txBody>
      </p:sp>
      <p:sp>
        <p:nvSpPr>
          <p:cNvPr id="32" name="Полилиния 23">
            <a:extLst>
              <a:ext uri="{FF2B5EF4-FFF2-40B4-BE49-F238E27FC236}">
                <a16:creationId xmlns:a16="http://schemas.microsoft.com/office/drawing/2014/main" id="{947A0A3F-0843-43A8-B426-461938185AD7}"/>
              </a:ext>
            </a:extLst>
          </p:cNvPr>
          <p:cNvSpPr/>
          <p:nvPr/>
        </p:nvSpPr>
        <p:spPr>
          <a:xfrm>
            <a:off x="404959" y="5173394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>
                <a:solidFill>
                  <a:srgbClr val="FFFFFF"/>
                </a:solidFill>
                <a:latin typeface="VK Sans Display Medium"/>
              </a:rPr>
              <a:t>4</a:t>
            </a:r>
          </a:p>
        </p:txBody>
      </p:sp>
      <p:graphicFrame>
        <p:nvGraphicFramePr>
          <p:cNvPr id="33" name="Таблица 24">
            <a:extLst>
              <a:ext uri="{FF2B5EF4-FFF2-40B4-BE49-F238E27FC236}">
                <a16:creationId xmlns:a16="http://schemas.microsoft.com/office/drawing/2014/main" id="{648D3DA6-018D-5D4A-2392-7DC3BD5BD9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0741" y="1828800"/>
          <a:ext cx="5181600" cy="4703841"/>
        </p:xfrm>
        <a:graphic>
          <a:graphicData uri="http://schemas.openxmlformats.org/drawingml/2006/table">
            <a:tbl>
              <a:tblPr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val="1223979601"/>
                    </a:ext>
                  </a:extLst>
                </a:gridCol>
              </a:tblGrid>
              <a:tr h="6495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Перевести с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1 сентября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все коммуникации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 рамках образовательного процесса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/>
                      </a:r>
                      <a:b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в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ИКОП «Сферум»</a:t>
                      </a: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213345"/>
                  </a:ext>
                </a:extLst>
              </a:tr>
              <a:tr h="6490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Исключить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из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 образовательных коммуникаций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 panose="020B0604020202020204" pitchFamily="34" charset="0"/>
                          <a:sym typeface="Arial"/>
                        </a:rPr>
                        <a:t>зарубежных мессенджеров</a:t>
                      </a:r>
                    </a:p>
                  </a:txBody>
                  <a:tcPr marL="0" marR="0" marT="32659" marB="130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2805389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Обеспечить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активность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педагогов в чатах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/>
                      </a:r>
                      <a:b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</a:b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и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звонках целевой показатель </a:t>
                      </a:r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— не менее </a:t>
                      </a: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25%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32659" marB="130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879321"/>
                  </a:ext>
                </a:extLst>
              </a:tr>
              <a:tr h="9221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6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Перевести и </a:t>
                      </a:r>
                      <a:r>
                        <a:rPr kumimoji="0" lang="ru-RU" sz="1600" b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приоритировать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ведение 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всех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профильных </a:t>
                      </a:r>
                      <a:r>
                        <a:rPr kumimoji="0" lang="ru-RU" sz="1600" b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каналов </a:t>
                      </a:r>
                      <a:r>
                        <a:rPr kumimoji="0" lang="ru-RU" sz="16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для информирования </a:t>
                      </a:r>
                      <a:r>
                        <a:rPr kumimoji="0" lang="ru-RU" sz="1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родителей и детей 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 ИКОП «Сферум»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9654930"/>
                  </a:ext>
                </a:extLst>
              </a:tr>
              <a:tr h="636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61DC7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32659" marB="130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8183107"/>
                  </a:ext>
                </a:extLst>
              </a:tr>
            </a:tbl>
          </a:graphicData>
        </a:graphic>
      </p:graphicFrame>
      <p:sp>
        <p:nvSpPr>
          <p:cNvPr id="34" name="Полилиния 23">
            <a:extLst>
              <a:ext uri="{FF2B5EF4-FFF2-40B4-BE49-F238E27FC236}">
                <a16:creationId xmlns:a16="http://schemas.microsoft.com/office/drawing/2014/main" id="{3D6C073B-9136-CB27-E3AF-A14E24E8744B}"/>
              </a:ext>
            </a:extLst>
          </p:cNvPr>
          <p:cNvSpPr/>
          <p:nvPr/>
        </p:nvSpPr>
        <p:spPr>
          <a:xfrm>
            <a:off x="6324600" y="2253030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en-US" sz="1633" dirty="0">
                <a:solidFill>
                  <a:srgbClr val="FFFFFF"/>
                </a:solidFill>
                <a:latin typeface="VK Sans Display Medium"/>
              </a:rPr>
              <a:t>5</a:t>
            </a:r>
            <a:endParaRPr lang="ru-RU" sz="1633" dirty="0">
              <a:solidFill>
                <a:srgbClr val="FFFFFF"/>
              </a:solidFill>
              <a:latin typeface="VK Sans Display Medium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6776756" y="3464992"/>
            <a:ext cx="4897966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endParaRPr lang="ru-RU" sz="1600" dirty="0">
              <a:latin typeface="Century Gothic" panose="020B0502020202020204" pitchFamily="34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1600" dirty="0" smtClean="0">
                <a:latin typeface="Century Gothic" panose="020B0502020202020204" pitchFamily="34" charset="0"/>
              </a:rPr>
              <a:t>Регулярно </a:t>
            </a:r>
            <a:r>
              <a:rPr lang="ru-RU" sz="1600" dirty="0">
                <a:latin typeface="Century Gothic" panose="020B0502020202020204" pitchFamily="34" charset="0"/>
              </a:rPr>
              <a:t>анализировать м</a:t>
            </a:r>
            <a:r>
              <a:rPr sz="1600" dirty="0" err="1">
                <a:latin typeface="Century Gothic" panose="020B0502020202020204" pitchFamily="34" charset="0"/>
              </a:rPr>
              <a:t>ониторинг</a:t>
            </a:r>
            <a:r>
              <a:rPr sz="1600" dirty="0">
                <a:latin typeface="Century Gothic" panose="020B0502020202020204" pitchFamily="34" charset="0"/>
              </a:rPr>
              <a:t> </a:t>
            </a:r>
            <a:r>
              <a:rPr sz="1600" dirty="0" smtClean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онлайн дашборде </a:t>
            </a:r>
            <a:r>
              <a:rPr sz="1600" dirty="0">
                <a:latin typeface="Century Gothic" panose="020B0502020202020204" pitchFamily="34" charset="0"/>
              </a:rPr>
              <a:t>региона (РОИВ)  и в личных кабинетах организаций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6760592" y="4821054"/>
            <a:ext cx="496569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12700" marR="5080" algn="just">
              <a:spcBef>
                <a:spcPts val="100"/>
              </a:spcBef>
            </a:pPr>
            <a:r>
              <a:rPr lang="ru-RU" sz="1600" dirty="0" smtClean="0">
                <a:latin typeface="Century Gothic" panose="020B0502020202020204" pitchFamily="34" charset="0"/>
              </a:rPr>
              <a:t>М</a:t>
            </a:r>
            <a:r>
              <a:rPr sz="1600" dirty="0" err="1">
                <a:latin typeface="Century Gothic" panose="020B0502020202020204" pitchFamily="34" charset="0"/>
              </a:rPr>
              <a:t>отивир</a:t>
            </a:r>
            <a:r>
              <a:rPr lang="ru-RU" sz="1600" dirty="0" err="1">
                <a:latin typeface="Century Gothic" panose="020B0502020202020204" pitchFamily="34" charset="0"/>
              </a:rPr>
              <a:t>овать</a:t>
            </a:r>
            <a:r>
              <a:rPr sz="1600" dirty="0">
                <a:latin typeface="Century Gothic" panose="020B050202020202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личным </a:t>
            </a:r>
            <a:r>
              <a:rPr sz="1600" b="1" spc="-350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примером</a:t>
            </a:r>
            <a:r>
              <a:rPr sz="1600" b="1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dirty="0" err="1">
                <a:latin typeface="Century Gothic" panose="020B0502020202020204" pitchFamily="34" charset="0"/>
              </a:rPr>
              <a:t>переход</a:t>
            </a:r>
            <a:r>
              <a:rPr sz="1600" spc="-10" dirty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600" spc="-10" dirty="0" smtClean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ru-RU" sz="1600" spc="-10" dirty="0" smtClean="0">
                <a:solidFill>
                  <a:srgbClr val="434343"/>
                </a:solidFill>
                <a:latin typeface="Century Gothic" panose="020B0502020202020204" pitchFamily="34" charset="0"/>
                <a:cs typeface="Calibri"/>
              </a:rPr>
            </a:br>
            <a:r>
              <a:rPr sz="1600" dirty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ИКОП «Сферум»</a:t>
            </a:r>
            <a:endParaRPr sz="1600" dirty="0"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28841" y="1847506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Утвердить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Дорожную карту </a:t>
            </a:r>
            <a:r>
              <a:rPr lang="ru-RU" sz="1600" dirty="0">
                <a:latin typeface="Century Gothic" panose="020B0502020202020204" pitchFamily="34" charset="0"/>
              </a:rPr>
              <a:t>внедрения </a:t>
            </a:r>
            <a:r>
              <a:rPr lang="ru-RU" sz="1600" dirty="0" smtClean="0"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регионе на 2023–2024 учебный год (</a:t>
            </a:r>
            <a:r>
              <a:rPr lang="ru-RU" sz="1600" b="1" dirty="0">
                <a:latin typeface="Century Gothic" panose="020B0502020202020204" pitchFamily="34" charset="0"/>
              </a:rPr>
              <a:t>Приказ Департамента образования Орловской области от 30 августа 2023 года №1607</a:t>
            </a:r>
            <a:r>
              <a:rPr lang="ru-RU" sz="16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5" name="Полилиния 23">
            <a:extLst>
              <a:ext uri="{FF2B5EF4-FFF2-40B4-BE49-F238E27FC236}">
                <a16:creationId xmlns:a16="http://schemas.microsoft.com/office/drawing/2014/main" id="{3D6C073B-9136-CB27-E3AF-A14E24E8744B}"/>
              </a:ext>
            </a:extLst>
          </p:cNvPr>
          <p:cNvSpPr/>
          <p:nvPr/>
        </p:nvSpPr>
        <p:spPr>
          <a:xfrm>
            <a:off x="6324600" y="3933621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 smtClean="0">
                <a:solidFill>
                  <a:srgbClr val="FFFFFF"/>
                </a:solidFill>
                <a:latin typeface="VK Sans Display Medium"/>
              </a:rPr>
              <a:t>6</a:t>
            </a:r>
            <a:endParaRPr lang="ru-RU" sz="1633" dirty="0">
              <a:solidFill>
                <a:srgbClr val="FFFFFF"/>
              </a:solidFill>
              <a:latin typeface="VK Sans Display Medium"/>
            </a:endParaRPr>
          </a:p>
        </p:txBody>
      </p:sp>
      <p:sp>
        <p:nvSpPr>
          <p:cNvPr id="48" name="Полилиния 47">
            <a:extLst>
              <a:ext uri="{FF2B5EF4-FFF2-40B4-BE49-F238E27FC236}">
                <a16:creationId xmlns:a16="http://schemas.microsoft.com/office/drawing/2014/main" id="{3D6C073B-9136-CB27-E3AF-A14E24E8744B}"/>
              </a:ext>
            </a:extLst>
          </p:cNvPr>
          <p:cNvSpPr/>
          <p:nvPr/>
        </p:nvSpPr>
        <p:spPr>
          <a:xfrm>
            <a:off x="6324600" y="5173394"/>
            <a:ext cx="309074" cy="310256"/>
          </a:xfrm>
          <a:custGeom>
            <a:avLst/>
            <a:gdLst>
              <a:gd name="connsiteX0" fmla="*/ 0 w 952500"/>
              <a:gd name="connsiteY0" fmla="*/ 457200 h 952500"/>
              <a:gd name="connsiteX1" fmla="*/ 66955 w 952500"/>
              <a:gd name="connsiteY1" fmla="*/ 66955 h 952500"/>
              <a:gd name="connsiteX2" fmla="*/ 457200 w 952500"/>
              <a:gd name="connsiteY2" fmla="*/ 0 h 952500"/>
              <a:gd name="connsiteX3" fmla="*/ 495300 w 952500"/>
              <a:gd name="connsiteY3" fmla="*/ 0 h 952500"/>
              <a:gd name="connsiteX4" fmla="*/ 885545 w 952500"/>
              <a:gd name="connsiteY4" fmla="*/ 66955 h 952500"/>
              <a:gd name="connsiteX5" fmla="*/ 952500 w 952500"/>
              <a:gd name="connsiteY5" fmla="*/ 457200 h 952500"/>
              <a:gd name="connsiteX6" fmla="*/ 952500 w 952500"/>
              <a:gd name="connsiteY6" fmla="*/ 495300 h 952500"/>
              <a:gd name="connsiteX7" fmla="*/ 885545 w 952500"/>
              <a:gd name="connsiteY7" fmla="*/ 885545 h 952500"/>
              <a:gd name="connsiteX8" fmla="*/ 495300 w 952500"/>
              <a:gd name="connsiteY8" fmla="*/ 952500 h 952500"/>
              <a:gd name="connsiteX9" fmla="*/ 457200 w 952500"/>
              <a:gd name="connsiteY9" fmla="*/ 952500 h 952500"/>
              <a:gd name="connsiteX10" fmla="*/ 66955 w 952500"/>
              <a:gd name="connsiteY10" fmla="*/ 885545 h 952500"/>
              <a:gd name="connsiteX11" fmla="*/ 0 w 952500"/>
              <a:gd name="connsiteY11" fmla="*/ 495300 h 952500"/>
              <a:gd name="connsiteX12" fmla="*/ 0 w 952500"/>
              <a:gd name="connsiteY12" fmla="*/ 4572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952500">
                <a:moveTo>
                  <a:pt x="0" y="457200"/>
                </a:moveTo>
                <a:cubicBezTo>
                  <a:pt x="0" y="241674"/>
                  <a:pt x="0" y="133911"/>
                  <a:pt x="66955" y="66955"/>
                </a:cubicBezTo>
                <a:cubicBezTo>
                  <a:pt x="133911" y="0"/>
                  <a:pt x="241674" y="0"/>
                  <a:pt x="457200" y="0"/>
                </a:cubicBezTo>
                <a:lnTo>
                  <a:pt x="495300" y="0"/>
                </a:lnTo>
                <a:cubicBezTo>
                  <a:pt x="710826" y="0"/>
                  <a:pt x="818589" y="0"/>
                  <a:pt x="885545" y="66955"/>
                </a:cubicBezTo>
                <a:cubicBezTo>
                  <a:pt x="952500" y="133911"/>
                  <a:pt x="952500" y="241674"/>
                  <a:pt x="952500" y="457200"/>
                </a:cubicBezTo>
                <a:lnTo>
                  <a:pt x="952500" y="495300"/>
                </a:lnTo>
                <a:cubicBezTo>
                  <a:pt x="952500" y="710826"/>
                  <a:pt x="952500" y="818589"/>
                  <a:pt x="885545" y="885545"/>
                </a:cubicBezTo>
                <a:cubicBezTo>
                  <a:pt x="818589" y="952500"/>
                  <a:pt x="710826" y="952500"/>
                  <a:pt x="495300" y="952500"/>
                </a:cubicBezTo>
                <a:lnTo>
                  <a:pt x="457200" y="952500"/>
                </a:lnTo>
                <a:cubicBezTo>
                  <a:pt x="241674" y="952500"/>
                  <a:pt x="133911" y="952500"/>
                  <a:pt x="66955" y="885545"/>
                </a:cubicBezTo>
                <a:cubicBezTo>
                  <a:pt x="0" y="818589"/>
                  <a:pt x="0" y="710826"/>
                  <a:pt x="0" y="4953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buClrTx/>
              <a:defRPr/>
            </a:pPr>
            <a:r>
              <a:rPr lang="ru-RU" sz="1633" dirty="0">
                <a:solidFill>
                  <a:srgbClr val="FFFFFF"/>
                </a:solidFill>
                <a:latin typeface="VK Sans Display Medium"/>
              </a:rPr>
              <a:t>7</a:t>
            </a:r>
          </a:p>
        </p:txBody>
      </p:sp>
      <p:pic>
        <p:nvPicPr>
          <p:cNvPr id="1028" name="Picture 4" descr="Сфе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59" y="5715000"/>
            <a:ext cx="3055156" cy="1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/>
          <p:cNvSpPr/>
          <p:nvPr/>
        </p:nvSpPr>
        <p:spPr>
          <a:xfrm>
            <a:off x="-2263" y="0"/>
            <a:ext cx="2089088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10058400" cy="4159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524" y="2286000"/>
            <a:ext cx="27748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288</a:t>
            </a:r>
          </a:p>
          <a:p>
            <a:endParaRPr lang="ru-RU" dirty="0">
              <a:solidFill>
                <a:srgbClr val="006A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ДОО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зарегистрировано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460" y="2302864"/>
            <a:ext cx="27785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2257</a:t>
            </a:r>
            <a:endParaRPr lang="ru-RU" sz="4000" dirty="0" smtClean="0"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006A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воспитателей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зарегистрировано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2941" y="2667000"/>
            <a:ext cx="26614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1%</a:t>
            </a:r>
          </a:p>
          <a:p>
            <a:endParaRPr lang="ru-RU" dirty="0">
              <a:solidFill>
                <a:srgbClr val="006A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активности</a:t>
            </a:r>
          </a:p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 работников ДОО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3393" y="4274098"/>
            <a:ext cx="107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83,1 %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0524" y="4274098"/>
            <a:ext cx="1021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98 %</a:t>
            </a:r>
            <a:endParaRPr lang="ru-RU" dirty="0"/>
          </a:p>
        </p:txBody>
      </p:sp>
      <p:sp>
        <p:nvSpPr>
          <p:cNvPr id="12" name="object 7"/>
          <p:cNvSpPr txBox="1">
            <a:spLocks/>
          </p:cNvSpPr>
          <p:nvPr/>
        </p:nvSpPr>
        <p:spPr>
          <a:xfrm>
            <a:off x="662519" y="44693"/>
            <a:ext cx="9610948" cy="2469907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sz="3200" spc="-5" dirty="0" smtClean="0">
                <a:latin typeface="Century Gothic" panose="020B0502020202020204" pitchFamily="34" charset="0"/>
              </a:rPr>
              <a:t>Внедрение ИКОП </a:t>
            </a:r>
            <a:r>
              <a:rPr lang="ru-RU" sz="3200" spc="-5" dirty="0">
                <a:latin typeface="Century Gothic" panose="020B0502020202020204" pitchFamily="34" charset="0"/>
              </a:rPr>
              <a:t>«Сферум» </a:t>
            </a:r>
            <a:r>
              <a:rPr 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sz="3200" spc="-5" dirty="0" smtClean="0">
                <a:latin typeface="Century Gothic" panose="020B0502020202020204" pitchFamily="34" charset="0"/>
              </a:rPr>
            </a:br>
            <a:r>
              <a:rPr lang="ru-RU" sz="3200" spc="-5" dirty="0" smtClean="0">
                <a:latin typeface="Century Gothic" panose="020B0502020202020204" pitchFamily="34" charset="0"/>
              </a:rPr>
              <a:t>в </a:t>
            </a:r>
            <a:r>
              <a:rPr lang="ru-RU" sz="3200" spc="-5" dirty="0">
                <a:latin typeface="Century Gothic" panose="020B0502020202020204" pitchFamily="34" charset="0"/>
              </a:rPr>
              <a:t>Орловской </a:t>
            </a:r>
            <a:r>
              <a:rPr lang="ru-RU" sz="3200" spc="-5" dirty="0" smtClean="0">
                <a:latin typeface="Century Gothic" panose="020B0502020202020204" pitchFamily="34" charset="0"/>
              </a:rPr>
              <a:t>области</a:t>
            </a: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052" y="12954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8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/>
          <p:cNvSpPr/>
          <p:nvPr/>
        </p:nvSpPr>
        <p:spPr>
          <a:xfrm>
            <a:off x="8237344" y="0"/>
            <a:ext cx="3944977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9154775" y="1524000"/>
            <a:ext cx="2427625" cy="4331659"/>
            <a:chOff x="8923074" y="858555"/>
            <a:chExt cx="2628900" cy="5378121"/>
          </a:xfrm>
        </p:grpSpPr>
        <p:sp>
          <p:nvSpPr>
            <p:cNvPr id="4" name="object 4"/>
            <p:cNvSpPr/>
            <p:nvPr/>
          </p:nvSpPr>
          <p:spPr>
            <a:xfrm>
              <a:off x="9067954" y="1002367"/>
              <a:ext cx="2339340" cy="624840"/>
            </a:xfrm>
            <a:custGeom>
              <a:avLst/>
              <a:gdLst/>
              <a:ahLst/>
              <a:cxnLst/>
              <a:rect l="l" t="t" r="r" b="b"/>
              <a:pathLst>
                <a:path w="2339340" h="624839">
                  <a:moveTo>
                    <a:pt x="2235024" y="0"/>
                  </a:moveTo>
                  <a:lnTo>
                    <a:pt x="104114" y="0"/>
                  </a:lnTo>
                  <a:lnTo>
                    <a:pt x="63588" y="8181"/>
                  </a:lnTo>
                  <a:lnTo>
                    <a:pt x="30494" y="30494"/>
                  </a:lnTo>
                  <a:lnTo>
                    <a:pt x="8181" y="63589"/>
                  </a:lnTo>
                  <a:lnTo>
                    <a:pt x="0" y="104115"/>
                  </a:lnTo>
                  <a:lnTo>
                    <a:pt x="0" y="520570"/>
                  </a:lnTo>
                  <a:lnTo>
                    <a:pt x="8181" y="561097"/>
                  </a:lnTo>
                  <a:lnTo>
                    <a:pt x="30494" y="594191"/>
                  </a:lnTo>
                  <a:lnTo>
                    <a:pt x="63588" y="616504"/>
                  </a:lnTo>
                  <a:lnTo>
                    <a:pt x="104114" y="624686"/>
                  </a:lnTo>
                  <a:lnTo>
                    <a:pt x="2235024" y="624686"/>
                  </a:lnTo>
                  <a:lnTo>
                    <a:pt x="2275551" y="616504"/>
                  </a:lnTo>
                  <a:lnTo>
                    <a:pt x="2308645" y="594191"/>
                  </a:lnTo>
                  <a:lnTo>
                    <a:pt x="2330958" y="561097"/>
                  </a:lnTo>
                  <a:lnTo>
                    <a:pt x="2339140" y="520570"/>
                  </a:lnTo>
                  <a:lnTo>
                    <a:pt x="2339140" y="104115"/>
                  </a:lnTo>
                  <a:lnTo>
                    <a:pt x="2330958" y="63589"/>
                  </a:lnTo>
                  <a:lnTo>
                    <a:pt x="2308645" y="30494"/>
                  </a:lnTo>
                  <a:lnTo>
                    <a:pt x="2275551" y="8181"/>
                  </a:lnTo>
                  <a:lnTo>
                    <a:pt x="223502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954" y="1133115"/>
              <a:ext cx="2339140" cy="4938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3074" y="858555"/>
              <a:ext cx="2628900" cy="53781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73109" y="3615436"/>
            <a:ext cx="2494915" cy="903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Рабочий</a:t>
            </a: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 и личный аккаунты  в одном приложении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000" y="2209800"/>
            <a:ext cx="597407" cy="6004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00201" y="2212267"/>
            <a:ext cx="44565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VK</a:t>
            </a:r>
            <a:r>
              <a:rPr sz="4000" spc="-80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4000" spc="-5" dirty="0">
                <a:solidFill>
                  <a:srgbClr val="0070C0"/>
                </a:solidFill>
                <a:latin typeface="Century Gothic" panose="020B0502020202020204" pitchFamily="34" charset="0"/>
                <a:cs typeface="Calibri"/>
              </a:rPr>
              <a:t>Мессенджер</a:t>
            </a:r>
            <a:endParaRPr sz="4000" dirty="0">
              <a:solidFill>
                <a:srgbClr val="0070C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9333" y="4914175"/>
            <a:ext cx="431165" cy="431165"/>
            <a:chOff x="659333" y="4914163"/>
            <a:chExt cx="431165" cy="431165"/>
          </a:xfrm>
        </p:grpSpPr>
        <p:sp>
          <p:nvSpPr>
            <p:cNvPr id="15" name="object 15"/>
            <p:cNvSpPr/>
            <p:nvPr/>
          </p:nvSpPr>
          <p:spPr>
            <a:xfrm>
              <a:off x="659333" y="4914163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224060" y="0"/>
                  </a:moveTo>
                  <a:lnTo>
                    <a:pt x="206825" y="0"/>
                  </a:lnTo>
                  <a:lnTo>
                    <a:pt x="142368" y="473"/>
                  </a:lnTo>
                  <a:lnTo>
                    <a:pt x="93353" y="3786"/>
                  </a:lnTo>
                  <a:lnTo>
                    <a:pt x="30287" y="30288"/>
                  </a:lnTo>
                  <a:lnTo>
                    <a:pt x="4135" y="90848"/>
                  </a:lnTo>
                  <a:lnTo>
                    <a:pt x="611" y="137380"/>
                  </a:lnTo>
                  <a:lnTo>
                    <a:pt x="0" y="198205"/>
                  </a:lnTo>
                  <a:lnTo>
                    <a:pt x="0" y="224052"/>
                  </a:lnTo>
                  <a:lnTo>
                    <a:pt x="473" y="288508"/>
                  </a:lnTo>
                  <a:lnTo>
                    <a:pt x="3786" y="337523"/>
                  </a:lnTo>
                  <a:lnTo>
                    <a:pt x="30288" y="400588"/>
                  </a:lnTo>
                  <a:lnTo>
                    <a:pt x="89662" y="426566"/>
                  </a:lnTo>
                  <a:lnTo>
                    <a:pt x="135031" y="430190"/>
                  </a:lnTo>
                  <a:lnTo>
                    <a:pt x="194160" y="430875"/>
                  </a:lnTo>
                  <a:lnTo>
                    <a:pt x="236725" y="430875"/>
                  </a:lnTo>
                  <a:lnTo>
                    <a:pt x="295855" y="430190"/>
                  </a:lnTo>
                  <a:lnTo>
                    <a:pt x="341224" y="426566"/>
                  </a:lnTo>
                  <a:lnTo>
                    <a:pt x="400599" y="400588"/>
                  </a:lnTo>
                  <a:lnTo>
                    <a:pt x="427101" y="337523"/>
                  </a:lnTo>
                  <a:lnTo>
                    <a:pt x="430414" y="288508"/>
                  </a:lnTo>
                  <a:lnTo>
                    <a:pt x="430888" y="224052"/>
                  </a:lnTo>
                  <a:lnTo>
                    <a:pt x="430805" y="168751"/>
                  </a:lnTo>
                  <a:lnTo>
                    <a:pt x="429095" y="113277"/>
                  </a:lnTo>
                  <a:lnTo>
                    <a:pt x="420727" y="64041"/>
                  </a:lnTo>
                  <a:lnTo>
                    <a:pt x="400598" y="30288"/>
                  </a:lnTo>
                  <a:lnTo>
                    <a:pt x="337533" y="3786"/>
                  </a:lnTo>
                  <a:lnTo>
                    <a:pt x="288517" y="473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rgbClr val="E3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1896" y="4974335"/>
              <a:ext cx="365760" cy="31089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048632" y="3718901"/>
            <a:ext cx="431165" cy="431165"/>
            <a:chOff x="4746385" y="3708194"/>
            <a:chExt cx="431165" cy="431165"/>
          </a:xfrm>
        </p:grpSpPr>
        <p:sp>
          <p:nvSpPr>
            <p:cNvPr id="18" name="object 18"/>
            <p:cNvSpPr/>
            <p:nvPr/>
          </p:nvSpPr>
          <p:spPr>
            <a:xfrm>
              <a:off x="4746385" y="3708194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24061" y="0"/>
                  </a:moveTo>
                  <a:lnTo>
                    <a:pt x="206824" y="0"/>
                  </a:lnTo>
                  <a:lnTo>
                    <a:pt x="142368" y="473"/>
                  </a:lnTo>
                  <a:lnTo>
                    <a:pt x="93352" y="3786"/>
                  </a:lnTo>
                  <a:lnTo>
                    <a:pt x="30288" y="30289"/>
                  </a:lnTo>
                  <a:lnTo>
                    <a:pt x="4135" y="90849"/>
                  </a:lnTo>
                  <a:lnTo>
                    <a:pt x="611" y="137381"/>
                  </a:lnTo>
                  <a:lnTo>
                    <a:pt x="0" y="198206"/>
                  </a:lnTo>
                  <a:lnTo>
                    <a:pt x="0" y="224053"/>
                  </a:lnTo>
                  <a:lnTo>
                    <a:pt x="473" y="288509"/>
                  </a:lnTo>
                  <a:lnTo>
                    <a:pt x="3786" y="337525"/>
                  </a:lnTo>
                  <a:lnTo>
                    <a:pt x="30288" y="400589"/>
                  </a:lnTo>
                  <a:lnTo>
                    <a:pt x="89662" y="426567"/>
                  </a:lnTo>
                  <a:lnTo>
                    <a:pt x="135031" y="430191"/>
                  </a:lnTo>
                  <a:lnTo>
                    <a:pt x="194160" y="430876"/>
                  </a:lnTo>
                  <a:lnTo>
                    <a:pt x="236725" y="430876"/>
                  </a:lnTo>
                  <a:lnTo>
                    <a:pt x="295855" y="430191"/>
                  </a:lnTo>
                  <a:lnTo>
                    <a:pt x="341224" y="426567"/>
                  </a:lnTo>
                  <a:lnTo>
                    <a:pt x="400598" y="400589"/>
                  </a:lnTo>
                  <a:lnTo>
                    <a:pt x="427101" y="337525"/>
                  </a:lnTo>
                  <a:lnTo>
                    <a:pt x="430414" y="288509"/>
                  </a:lnTo>
                  <a:lnTo>
                    <a:pt x="430888" y="224053"/>
                  </a:lnTo>
                  <a:lnTo>
                    <a:pt x="430805" y="168752"/>
                  </a:lnTo>
                  <a:lnTo>
                    <a:pt x="429096" y="113278"/>
                  </a:lnTo>
                  <a:lnTo>
                    <a:pt x="420727" y="64042"/>
                  </a:lnTo>
                  <a:lnTo>
                    <a:pt x="400597" y="30289"/>
                  </a:lnTo>
                  <a:lnTo>
                    <a:pt x="337532" y="3786"/>
                  </a:lnTo>
                  <a:lnTo>
                    <a:pt x="288517" y="473"/>
                  </a:lnTo>
                  <a:lnTo>
                    <a:pt x="224061" y="0"/>
                  </a:lnTo>
                  <a:close/>
                </a:path>
              </a:pathLst>
            </a:custGeom>
            <a:solidFill>
              <a:srgbClr val="E3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00600" y="3761231"/>
              <a:ext cx="323088" cy="32613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048631" y="4913120"/>
            <a:ext cx="431165" cy="431165"/>
            <a:chOff x="4746385" y="4914163"/>
            <a:chExt cx="431165" cy="431165"/>
          </a:xfrm>
        </p:grpSpPr>
        <p:sp>
          <p:nvSpPr>
            <p:cNvPr id="21" name="object 21"/>
            <p:cNvSpPr/>
            <p:nvPr/>
          </p:nvSpPr>
          <p:spPr>
            <a:xfrm>
              <a:off x="4746385" y="4914163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24061" y="0"/>
                  </a:moveTo>
                  <a:lnTo>
                    <a:pt x="206824" y="0"/>
                  </a:lnTo>
                  <a:lnTo>
                    <a:pt x="142368" y="473"/>
                  </a:lnTo>
                  <a:lnTo>
                    <a:pt x="93352" y="3786"/>
                  </a:lnTo>
                  <a:lnTo>
                    <a:pt x="30288" y="30288"/>
                  </a:lnTo>
                  <a:lnTo>
                    <a:pt x="4135" y="90848"/>
                  </a:lnTo>
                  <a:lnTo>
                    <a:pt x="611" y="137380"/>
                  </a:lnTo>
                  <a:lnTo>
                    <a:pt x="0" y="198205"/>
                  </a:lnTo>
                  <a:lnTo>
                    <a:pt x="0" y="224052"/>
                  </a:lnTo>
                  <a:lnTo>
                    <a:pt x="473" y="288508"/>
                  </a:lnTo>
                  <a:lnTo>
                    <a:pt x="3786" y="337523"/>
                  </a:lnTo>
                  <a:lnTo>
                    <a:pt x="30288" y="400588"/>
                  </a:lnTo>
                  <a:lnTo>
                    <a:pt x="89662" y="426566"/>
                  </a:lnTo>
                  <a:lnTo>
                    <a:pt x="135031" y="430190"/>
                  </a:lnTo>
                  <a:lnTo>
                    <a:pt x="194160" y="430875"/>
                  </a:lnTo>
                  <a:lnTo>
                    <a:pt x="236725" y="430875"/>
                  </a:lnTo>
                  <a:lnTo>
                    <a:pt x="295855" y="430190"/>
                  </a:lnTo>
                  <a:lnTo>
                    <a:pt x="341224" y="426566"/>
                  </a:lnTo>
                  <a:lnTo>
                    <a:pt x="400598" y="400588"/>
                  </a:lnTo>
                  <a:lnTo>
                    <a:pt x="427101" y="337523"/>
                  </a:lnTo>
                  <a:lnTo>
                    <a:pt x="430414" y="288508"/>
                  </a:lnTo>
                  <a:lnTo>
                    <a:pt x="430888" y="224052"/>
                  </a:lnTo>
                  <a:lnTo>
                    <a:pt x="430805" y="168751"/>
                  </a:lnTo>
                  <a:lnTo>
                    <a:pt x="429096" y="113277"/>
                  </a:lnTo>
                  <a:lnTo>
                    <a:pt x="420727" y="64041"/>
                  </a:lnTo>
                  <a:lnTo>
                    <a:pt x="400597" y="30288"/>
                  </a:lnTo>
                  <a:lnTo>
                    <a:pt x="337532" y="3786"/>
                  </a:lnTo>
                  <a:lnTo>
                    <a:pt x="288517" y="473"/>
                  </a:lnTo>
                  <a:lnTo>
                    <a:pt x="224061" y="0"/>
                  </a:lnTo>
                  <a:close/>
                </a:path>
              </a:pathLst>
            </a:custGeom>
            <a:solidFill>
              <a:srgbClr val="E3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34128" y="4974335"/>
              <a:ext cx="256032" cy="31089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73113" y="4813301"/>
            <a:ext cx="2384487" cy="9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Переключение между  профилями в один клик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76116" y="3690023"/>
            <a:ext cx="2334260" cy="59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Полностью российское ПО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00600" y="4987047"/>
            <a:ext cx="3124200" cy="31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Кроссплатформенность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656624" y="3708196"/>
            <a:ext cx="431165" cy="431165"/>
            <a:chOff x="656624" y="3708194"/>
            <a:chExt cx="431165" cy="431165"/>
          </a:xfrm>
        </p:grpSpPr>
        <p:sp>
          <p:nvSpPr>
            <p:cNvPr id="27" name="object 27"/>
            <p:cNvSpPr/>
            <p:nvPr/>
          </p:nvSpPr>
          <p:spPr>
            <a:xfrm>
              <a:off x="656624" y="3708194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5" h="431164">
                  <a:moveTo>
                    <a:pt x="224060" y="0"/>
                  </a:moveTo>
                  <a:lnTo>
                    <a:pt x="206825" y="0"/>
                  </a:lnTo>
                  <a:lnTo>
                    <a:pt x="142368" y="473"/>
                  </a:lnTo>
                  <a:lnTo>
                    <a:pt x="93353" y="3786"/>
                  </a:lnTo>
                  <a:lnTo>
                    <a:pt x="30287" y="30289"/>
                  </a:lnTo>
                  <a:lnTo>
                    <a:pt x="4135" y="90849"/>
                  </a:lnTo>
                  <a:lnTo>
                    <a:pt x="611" y="137381"/>
                  </a:lnTo>
                  <a:lnTo>
                    <a:pt x="0" y="198206"/>
                  </a:lnTo>
                  <a:lnTo>
                    <a:pt x="0" y="224053"/>
                  </a:lnTo>
                  <a:lnTo>
                    <a:pt x="473" y="288509"/>
                  </a:lnTo>
                  <a:lnTo>
                    <a:pt x="3786" y="337525"/>
                  </a:lnTo>
                  <a:lnTo>
                    <a:pt x="30288" y="400589"/>
                  </a:lnTo>
                  <a:lnTo>
                    <a:pt x="89662" y="426567"/>
                  </a:lnTo>
                  <a:lnTo>
                    <a:pt x="135031" y="430191"/>
                  </a:lnTo>
                  <a:lnTo>
                    <a:pt x="194160" y="430876"/>
                  </a:lnTo>
                  <a:lnTo>
                    <a:pt x="236725" y="430876"/>
                  </a:lnTo>
                  <a:lnTo>
                    <a:pt x="295855" y="430191"/>
                  </a:lnTo>
                  <a:lnTo>
                    <a:pt x="341224" y="426567"/>
                  </a:lnTo>
                  <a:lnTo>
                    <a:pt x="400599" y="400589"/>
                  </a:lnTo>
                  <a:lnTo>
                    <a:pt x="427101" y="337525"/>
                  </a:lnTo>
                  <a:lnTo>
                    <a:pt x="430414" y="288509"/>
                  </a:lnTo>
                  <a:lnTo>
                    <a:pt x="430888" y="224053"/>
                  </a:lnTo>
                  <a:lnTo>
                    <a:pt x="430805" y="168752"/>
                  </a:lnTo>
                  <a:lnTo>
                    <a:pt x="429095" y="113278"/>
                  </a:lnTo>
                  <a:lnTo>
                    <a:pt x="420727" y="64042"/>
                  </a:lnTo>
                  <a:lnTo>
                    <a:pt x="400598" y="30289"/>
                  </a:lnTo>
                  <a:lnTo>
                    <a:pt x="337533" y="3786"/>
                  </a:lnTo>
                  <a:lnTo>
                    <a:pt x="288517" y="473"/>
                  </a:lnTo>
                  <a:lnTo>
                    <a:pt x="224060" y="0"/>
                  </a:lnTo>
                  <a:close/>
                </a:path>
              </a:pathLst>
            </a:custGeom>
            <a:solidFill>
              <a:srgbClr val="E3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8847" y="3782567"/>
              <a:ext cx="365760" cy="283463"/>
            </a:xfrm>
            <a:prstGeom prst="rect">
              <a:avLst/>
            </a:prstGeom>
          </p:spPr>
        </p:pic>
      </p:grpSp>
      <p:sp>
        <p:nvSpPr>
          <p:cNvPr id="31" name="object 7"/>
          <p:cNvSpPr txBox="1">
            <a:spLocks/>
          </p:cNvSpPr>
          <p:nvPr/>
        </p:nvSpPr>
        <p:spPr>
          <a:xfrm>
            <a:off x="662519" y="76200"/>
            <a:ext cx="9610948" cy="1828706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sz="3200" spc="-5" dirty="0" smtClean="0">
                <a:latin typeface="Century Gothic" panose="020B0502020202020204" pitchFamily="34" charset="0"/>
              </a:rPr>
              <a:t>Все </a:t>
            </a:r>
            <a:r>
              <a:rPr lang="ru-RU" sz="3200" spc="-5" dirty="0">
                <a:latin typeface="Century Gothic" panose="020B0502020202020204" pitchFamily="34" charset="0"/>
              </a:rPr>
              <a:t>коммуникации </a:t>
            </a:r>
            <a:r>
              <a:rPr 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sz="3200" spc="-5" dirty="0" smtClean="0">
                <a:latin typeface="Century Gothic" panose="020B0502020202020204" pitchFamily="34" charset="0"/>
              </a:rPr>
            </a:br>
            <a:r>
              <a:rPr lang="ru-RU" sz="3200" spc="-5" dirty="0" smtClean="0">
                <a:latin typeface="Century Gothic" panose="020B0502020202020204" pitchFamily="34" charset="0"/>
              </a:rPr>
              <a:t>в </a:t>
            </a:r>
            <a:r>
              <a:rPr lang="ru-RU" sz="3200" spc="-5" dirty="0">
                <a:latin typeface="Century Gothic" panose="020B0502020202020204" pitchFamily="34" charset="0"/>
              </a:rPr>
              <a:t>одном </a:t>
            </a:r>
            <a:r>
              <a:rPr lang="ru-RU" sz="3200" spc="-5" dirty="0" smtClean="0">
                <a:latin typeface="Century Gothic" panose="020B0502020202020204" pitchFamily="34" charset="0"/>
              </a:rPr>
              <a:t>приложении</a:t>
            </a: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76052" y="1371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8445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6052" y="21207"/>
            <a:ext cx="9610948" cy="173893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Мониторинговое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исследование доступности дошкольного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образования</a:t>
            </a:r>
            <a:r>
              <a:rPr lang="ru-RU" altLang="ru-RU" sz="3200" spc="-5" dirty="0">
                <a:latin typeface="Century Gothic" panose="020B0502020202020204" pitchFamily="34" charset="0"/>
              </a:rPr>
              <a:t>, присмотра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altLang="ru-RU" sz="3200" spc="-5" dirty="0" smtClean="0">
                <a:latin typeface="Century Gothic" panose="020B0502020202020204" pitchFamily="34" charset="0"/>
              </a:rPr>
            </a:br>
            <a:r>
              <a:rPr lang="ru-RU" altLang="ru-RU" sz="3200" spc="-5" dirty="0" smtClean="0">
                <a:latin typeface="Century Gothic" panose="020B0502020202020204" pitchFamily="34" charset="0"/>
              </a:rPr>
              <a:t>и </a:t>
            </a:r>
            <a:r>
              <a:rPr lang="ru-RU" altLang="ru-RU" sz="3200" spc="-5" dirty="0">
                <a:latin typeface="Century Gothic" panose="020B0502020202020204" pitchFamily="34" charset="0"/>
              </a:rPr>
              <a:t>ухода за детьми в Орловской области</a:t>
            </a:r>
            <a:endParaRPr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72000" y="3200400"/>
            <a:ext cx="7403877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83" y="2128794"/>
            <a:ext cx="740111" cy="740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2652" y="2060957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Приказ  Департамента  образования  Орловской </a:t>
            </a: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области </a:t>
            </a:r>
            <a:b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 </a:t>
            </a:r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22 марта 2021 года № 322 «О проведении </a:t>
            </a: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мониторинга </a:t>
            </a:r>
            <a:b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доступности </a:t>
            </a:r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дошкольного образования, </a:t>
            </a: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присмотра </a:t>
            </a:r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 ухода </a:t>
            </a: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детьми </a:t>
            </a:r>
            <a:r>
              <a:rPr lang="ru-RU" altLang="ru-RU" sz="1600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Орловской области»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36480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Показатели доступности дошкольного </a:t>
            </a:r>
          </a:p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образования в Орловской области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9800" y="3505200"/>
            <a:ext cx="5095652" cy="9144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42124"/>
            <a:ext cx="1422531" cy="1422531"/>
          </a:xfrm>
          <a:prstGeom prst="rect">
            <a:avLst/>
          </a:prstGeom>
        </p:spPr>
      </p:pic>
      <p:sp>
        <p:nvSpPr>
          <p:cNvPr id="30" name="Прямоугольник 16"/>
          <p:cNvSpPr>
            <a:spLocks noChangeArrowheads="1"/>
          </p:cNvSpPr>
          <p:nvPr/>
        </p:nvSpPr>
        <p:spPr bwMode="auto">
          <a:xfrm>
            <a:off x="4495800" y="4543277"/>
            <a:ext cx="64352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14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Сведения об организации</a:t>
            </a: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alt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 образовательных программах</a:t>
            </a: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Сведения о воспитателях</a:t>
            </a: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Сведения о группах</a:t>
            </a:r>
            <a:endParaRPr lang="ru-RU" altLang="ru-RU" sz="1400" dirty="0">
              <a:solidFill>
                <a:srgbClr val="0B1F33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 rot="5400000">
            <a:off x="4991099" y="-342899"/>
            <a:ext cx="2209802" cy="12192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5413651" y="2252006"/>
            <a:ext cx="6778349" cy="4148794"/>
            <a:chOff x="4956451" y="1790765"/>
            <a:chExt cx="7197449" cy="440531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3039" y="1933576"/>
              <a:ext cx="6153150" cy="3911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6451" y="1790765"/>
              <a:ext cx="7197449" cy="44053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89967" y="5957322"/>
            <a:ext cx="19058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entury Gothic" panose="020B0502020202020204" pitchFamily="34" charset="0"/>
                <a:cs typeface="Calibri"/>
              </a:rPr>
              <a:t>monitoring.sferum.ru</a:t>
            </a:r>
            <a:endParaRPr sz="1400" dirty="0">
              <a:solidFill>
                <a:srgbClr val="0070C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64" y="1200821"/>
            <a:ext cx="5811836" cy="337117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90"/>
              </a:spcBef>
              <a:buClr>
                <a:srgbClr val="0000CC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Все необходимые показатели</a:t>
            </a:r>
          </a:p>
          <a:p>
            <a:pPr marL="298450" marR="83185">
              <a:lnSpc>
                <a:spcPct val="108800"/>
              </a:lnSpc>
              <a:spcBef>
                <a:spcPts val="25"/>
              </a:spcBef>
              <a:buClr>
                <a:srgbClr val="0070C0"/>
              </a:buClr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для самостоятельной оценки статуса </a:t>
            </a:r>
            <a:r>
              <a:rPr dirty="0" err="1">
                <a:latin typeface="Century Gothic" panose="020B0502020202020204" pitchFamily="34" charset="0"/>
                <a:cs typeface="Times New Roman" pitchFamily="18" charset="0"/>
              </a:rPr>
              <a:t>внедрения</a:t>
            </a: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ИКОП «</a:t>
            </a:r>
            <a:r>
              <a:rPr lang="ru-RU" dirty="0" err="1">
                <a:latin typeface="Century Gothic" panose="020B0502020202020204" pitchFamily="34" charset="0"/>
                <a:cs typeface="Times New Roman" pitchFamily="18" charset="0"/>
              </a:rPr>
              <a:t>Сферум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 в регионе</a:t>
            </a:r>
          </a:p>
          <a:p>
            <a:pPr marL="298450" marR="2073275" indent="-285750">
              <a:lnSpc>
                <a:spcPct val="108700"/>
              </a:lnSpc>
              <a:spcBef>
                <a:spcPts val="1630"/>
              </a:spcBef>
              <a:buClr>
                <a:srgbClr val="0000CC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dirty="0" err="1">
                <a:latin typeface="Century Gothic" panose="020B0502020202020204" pitchFamily="34" charset="0"/>
                <a:cs typeface="Times New Roman" pitchFamily="18" charset="0"/>
              </a:rPr>
              <a:t>Ежедневные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об</a:t>
            </a:r>
            <a:r>
              <a:rPr dirty="0" err="1">
                <a:latin typeface="Century Gothic" panose="020B0502020202020204" pitchFamily="34" charset="0"/>
                <a:cs typeface="Times New Roman" pitchFamily="18" charset="0"/>
              </a:rPr>
              <a:t>новления</a:t>
            </a: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  статистических данных</a:t>
            </a:r>
          </a:p>
          <a:p>
            <a:pPr marL="298450" marR="924560" indent="-285750">
              <a:lnSpc>
                <a:spcPct val="114999"/>
              </a:lnSpc>
              <a:spcBef>
                <a:spcPts val="1490"/>
              </a:spcBef>
              <a:buClr>
                <a:srgbClr val="0000CC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Возможность оперативно реагировать  на негативные тенденции</a:t>
            </a:r>
          </a:p>
          <a:p>
            <a:pPr marL="298450" marR="5080" indent="-285750">
              <a:lnSpc>
                <a:spcPct val="110000"/>
              </a:lnSpc>
              <a:spcBef>
                <a:spcPts val="1585"/>
              </a:spcBef>
              <a:buClr>
                <a:srgbClr val="0000CC"/>
              </a:buClr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</a:pP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Статистика по конкретной </a:t>
            </a:r>
            <a:r>
              <a:rPr dirty="0" err="1">
                <a:latin typeface="Century Gothic" panose="020B0502020202020204" pitchFamily="34" charset="0"/>
                <a:cs typeface="Times New Roman" pitchFamily="18" charset="0"/>
              </a:rPr>
              <a:t>организации</a:t>
            </a: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dirty="0">
                <a:latin typeface="Century Gothic" panose="020B0502020202020204" pitchFamily="34" charset="0"/>
                <a:cs typeface="Times New Roman" pitchFamily="18" charset="0"/>
              </a:rPr>
              <a:t>в личном  кабинете администратора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527" y="4785359"/>
            <a:ext cx="1615440" cy="1615440"/>
          </a:xfrm>
          <a:prstGeom prst="rect">
            <a:avLst/>
          </a:prstGeom>
        </p:spPr>
      </p:pic>
      <p:sp>
        <p:nvSpPr>
          <p:cNvPr id="12" name="object 7"/>
          <p:cNvSpPr txBox="1">
            <a:spLocks/>
          </p:cNvSpPr>
          <p:nvPr/>
        </p:nvSpPr>
        <p:spPr>
          <a:xfrm>
            <a:off x="662519" y="228600"/>
            <a:ext cx="9610948" cy="1230401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sz="3200" spc="-5" dirty="0" smtClean="0">
                <a:latin typeface="Century Gothic" panose="020B0502020202020204" pitchFamily="34" charset="0"/>
              </a:rPr>
              <a:t>Удобный </a:t>
            </a:r>
            <a:r>
              <a:rPr lang="ru-RU" sz="3200" spc="-5" dirty="0">
                <a:latin typeface="Century Gothic" panose="020B0502020202020204" pitchFamily="34" charset="0"/>
              </a:rPr>
              <a:t>онлайн </a:t>
            </a:r>
            <a:r>
              <a:rPr lang="ru-RU" sz="3200" spc="-5" dirty="0" smtClean="0">
                <a:latin typeface="Century Gothic" panose="020B0502020202020204" pitchFamily="34" charset="0"/>
              </a:rPr>
              <a:t>мониторинг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6052" y="990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10144279" y="0"/>
            <a:ext cx="2047721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477716" y="2196405"/>
            <a:ext cx="1248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90-100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%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70-89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Менее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70%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8164687" y="2431706"/>
            <a:ext cx="2286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153400" y="2811012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164687" y="323235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4EA0008-BE04-AD66-5CAC-B81F153B5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25346"/>
              </p:ext>
            </p:extLst>
          </p:nvPr>
        </p:nvGraphicFramePr>
        <p:xfrm>
          <a:off x="7928587" y="4063549"/>
          <a:ext cx="3691204" cy="1857337"/>
        </p:xfrm>
        <a:graphic>
          <a:graphicData uri="http://schemas.openxmlformats.org/drawingml/2006/table">
            <a:tbl>
              <a:tblPr/>
              <a:tblGrid>
                <a:gridCol w="2789263">
                  <a:extLst>
                    <a:ext uri="{9D8B030D-6E8A-4147-A177-3AD203B41FA5}">
                      <a16:colId xmlns:a16="http://schemas.microsoft.com/office/drawing/2014/main" val="1039070944"/>
                    </a:ext>
                  </a:extLst>
                </a:gridCol>
                <a:gridCol w="901941">
                  <a:extLst>
                    <a:ext uri="{9D8B030D-6E8A-4147-A177-3AD203B41FA5}">
                      <a16:colId xmlns:a16="http://schemas.microsoft.com/office/drawing/2014/main" val="671014197"/>
                    </a:ext>
                  </a:extLst>
                </a:gridCol>
              </a:tblGrid>
              <a:tr h="4071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65317" marB="6531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Доо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/>
                      </a:r>
                      <a:b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</a:b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54603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Зарегистрированные</a:t>
                      </a:r>
                    </a:p>
                  </a:txBody>
                  <a:tcPr marL="0" marR="0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584444"/>
                  </a:ext>
                </a:extLst>
              </a:tr>
              <a:tr h="369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Активные организации </a:t>
                      </a:r>
                    </a:p>
                  </a:txBody>
                  <a:tcPr marL="0" marR="0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399240"/>
                  </a:ext>
                </a:extLst>
              </a:tr>
              <a:tr h="586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Зарегистрированные </a:t>
                      </a:r>
                      <a:b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</a:b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работники</a:t>
                      </a:r>
                    </a:p>
                  </a:txBody>
                  <a:tcPr marL="0" marR="0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5414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8" y="1247776"/>
            <a:ext cx="7673119" cy="5131703"/>
          </a:xfrm>
          <a:prstGeom prst="rect">
            <a:avLst/>
          </a:prstGeom>
        </p:spPr>
      </p:pic>
      <p:sp>
        <p:nvSpPr>
          <p:cNvPr id="13" name="object 7"/>
          <p:cNvSpPr txBox="1">
            <a:spLocks/>
          </p:cNvSpPr>
          <p:nvPr/>
        </p:nvSpPr>
        <p:spPr>
          <a:xfrm>
            <a:off x="676052" y="47568"/>
            <a:ext cx="9610948" cy="1857432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" dirty="0" smtClean="0">
                <a:latin typeface="Century Gothic" panose="020B0502020202020204" pitchFamily="34" charset="0"/>
              </a:rPr>
              <a:t>Статистика </a:t>
            </a:r>
            <a:r>
              <a:rPr lang="ru-RU" sz="3200" spc="-5" dirty="0">
                <a:latin typeface="Century Gothic" panose="020B0502020202020204" pitchFamily="34" charset="0"/>
              </a:rPr>
              <a:t>регистрации </a:t>
            </a:r>
            <a:r>
              <a:rPr 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sz="3200" spc="-5" dirty="0" smtClean="0">
                <a:latin typeface="Century Gothic" panose="020B0502020202020204" pitchFamily="34" charset="0"/>
              </a:rPr>
            </a:br>
            <a:r>
              <a:rPr lang="ru-RU" sz="3200" spc="-5" dirty="0" smtClean="0">
                <a:latin typeface="Century Gothic" panose="020B0502020202020204" pitchFamily="34" charset="0"/>
              </a:rPr>
              <a:t>работников </a:t>
            </a:r>
            <a:r>
              <a:rPr lang="ru-RU" sz="3200" spc="-5" dirty="0">
                <a:latin typeface="Century Gothic" panose="020B0502020202020204" pitchFamily="34" charset="0"/>
              </a:rPr>
              <a:t>ДОО</a:t>
            </a:r>
          </a:p>
          <a:p>
            <a:endParaRPr lang="ru-RU" altLang="ru-RU" sz="3200" spc="-5" dirty="0">
              <a:latin typeface="Century Gothic" panose="020B0502020202020204" pitchFamily="34" charset="0"/>
            </a:endParaRPr>
          </a:p>
          <a:p>
            <a:pPr algn="l"/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11049000" y="0"/>
            <a:ext cx="1143000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905999" y="2200230"/>
            <a:ext cx="12192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Более 25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20-25%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Менее 20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%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9552852" y="2235263"/>
            <a:ext cx="2286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9561436" y="2561248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9552852" y="28956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FEEE4F4-14F0-6AAA-92E3-76043A84E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44703"/>
              </p:ext>
            </p:extLst>
          </p:nvPr>
        </p:nvGraphicFramePr>
        <p:xfrm>
          <a:off x="8670242" y="4648200"/>
          <a:ext cx="3216958" cy="1454536"/>
        </p:xfrm>
        <a:graphic>
          <a:graphicData uri="http://schemas.openxmlformats.org/drawingml/2006/table">
            <a:tbl>
              <a:tblPr/>
              <a:tblGrid>
                <a:gridCol w="2449039">
                  <a:extLst>
                    <a:ext uri="{9D8B030D-6E8A-4147-A177-3AD203B41FA5}">
                      <a16:colId xmlns:a16="http://schemas.microsoft.com/office/drawing/2014/main" val="1039070944"/>
                    </a:ext>
                  </a:extLst>
                </a:gridCol>
                <a:gridCol w="767919">
                  <a:extLst>
                    <a:ext uri="{9D8B030D-6E8A-4147-A177-3AD203B41FA5}">
                      <a16:colId xmlns:a16="http://schemas.microsoft.com/office/drawing/2014/main" val="671014197"/>
                    </a:ext>
                  </a:extLst>
                </a:gridCol>
              </a:tblGrid>
              <a:tr h="553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Используют</a:t>
                      </a:r>
                      <a:b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</a:b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ИКОП «Сферум» </a:t>
                      </a: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и ВКМ</a:t>
                      </a:r>
                    </a:p>
                  </a:txBody>
                  <a:tcPr marL="0" marR="0" marT="65317" marB="6531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cap="none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ДОО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54603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Процент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воспитателей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%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670671"/>
                  </a:ext>
                </a:extLst>
              </a:tr>
              <a:tr h="553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Количество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воспитателей</a:t>
                      </a:r>
                      <a:endParaRPr lang="ru-RU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43" marR="5743" marT="65317" marB="653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1D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584444"/>
                  </a:ext>
                </a:extLst>
              </a:tr>
            </a:tbl>
          </a:graphicData>
        </a:graphic>
      </p:graphicFrame>
      <p:sp>
        <p:nvSpPr>
          <p:cNvPr id="13" name="Google Shape;1302;g255cb619ee5_0_5">
            <a:extLst>
              <a:ext uri="{FF2B5EF4-FFF2-40B4-BE49-F238E27FC236}">
                <a16:creationId xmlns:a16="http://schemas.microsoft.com/office/drawing/2014/main" id="{03B59C7C-5999-B0AF-A68A-217EFBF0660D}"/>
              </a:ext>
            </a:extLst>
          </p:cNvPr>
          <p:cNvSpPr txBox="1">
            <a:spLocks/>
          </p:cNvSpPr>
          <p:nvPr/>
        </p:nvSpPr>
        <p:spPr>
          <a:xfrm>
            <a:off x="8666930" y="3746829"/>
            <a:ext cx="3110345" cy="65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976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 sz="3600" b="0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3600"/>
              <a:buFont typeface="Play"/>
              <a:buNone/>
              <a:tabLst/>
              <a:defRPr/>
            </a:pPr>
            <a:r>
              <a:rPr kumimoji="0" lang="ru-RU" sz="1814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Педагоги, написавшие не менее 10 сообщений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0" y="1321687"/>
            <a:ext cx="7782649" cy="5255073"/>
          </a:xfrm>
          <a:prstGeom prst="rect">
            <a:avLst/>
          </a:prstGeom>
        </p:spPr>
      </p:pic>
      <p:sp>
        <p:nvSpPr>
          <p:cNvPr id="20" name="object 7"/>
          <p:cNvSpPr txBox="1">
            <a:spLocks/>
          </p:cNvSpPr>
          <p:nvPr/>
        </p:nvSpPr>
        <p:spPr>
          <a:xfrm>
            <a:off x="637117" y="76200"/>
            <a:ext cx="9610948" cy="971035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5" dirty="0" smtClean="0">
                <a:latin typeface="Century Gothic" panose="020B0502020202020204" pitchFamily="34" charset="0"/>
              </a:rPr>
              <a:t>Статистика </a:t>
            </a:r>
            <a:r>
              <a:rPr lang="ru-RU" sz="3200" spc="-5" dirty="0">
                <a:latin typeface="Century Gothic" panose="020B0502020202020204" pitchFamily="34" charset="0"/>
              </a:rPr>
              <a:t>активности работников ДОО  </a:t>
            </a:r>
            <a:r>
              <a:rPr 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sz="3200" spc="-5" dirty="0" smtClean="0">
                <a:latin typeface="Century Gothic" panose="020B0502020202020204" pitchFamily="34" charset="0"/>
              </a:rPr>
            </a:br>
            <a:r>
              <a:rPr lang="ru-RU" sz="3200" spc="-5" dirty="0" smtClean="0">
                <a:latin typeface="Century Gothic" panose="020B0502020202020204" pitchFamily="34" charset="0"/>
              </a:rPr>
              <a:t>в </a:t>
            </a:r>
            <a:r>
              <a:rPr lang="ru-RU" sz="3200" spc="-5" dirty="0">
                <a:latin typeface="Century Gothic" panose="020B0502020202020204" pitchFamily="34" charset="0"/>
              </a:rPr>
              <a:t>ИКОП «Сферум</a:t>
            </a:r>
            <a:r>
              <a:rPr lang="ru-RU" sz="3200" spc="-5" dirty="0" smtClean="0">
                <a:latin typeface="Century Gothic" panose="020B0502020202020204" pitchFamily="34" charset="0"/>
              </a:rPr>
              <a:t>»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4212737" y="2438400"/>
            <a:ext cx="0" cy="117581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DD9E1BEC-5084-4EF2-8051-8B81E5EBB551}"/>
              </a:ext>
            </a:extLst>
          </p:cNvPr>
          <p:cNvSpPr/>
          <p:nvPr/>
        </p:nvSpPr>
        <p:spPr>
          <a:xfrm flipH="1">
            <a:off x="10211240" y="0"/>
            <a:ext cx="4176211" cy="3399527"/>
          </a:xfrm>
          <a:prstGeom prst="parallelogram">
            <a:avLst>
              <a:gd name="adj" fmla="val 64589"/>
            </a:avLst>
          </a:prstGeom>
          <a:gradFill>
            <a:gsLst>
              <a:gs pos="0">
                <a:srgbClr val="0070C0"/>
              </a:gs>
              <a:gs pos="61000">
                <a:srgbClr val="2B57B4"/>
              </a:gs>
              <a:gs pos="100000">
                <a:srgbClr val="7030A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8EA93D94-17AE-45F1-A158-B948A2A6B75E}"/>
              </a:ext>
            </a:extLst>
          </p:cNvPr>
          <p:cNvSpPr/>
          <p:nvPr/>
        </p:nvSpPr>
        <p:spPr>
          <a:xfrm flipH="1">
            <a:off x="-2855226" y="1219200"/>
            <a:ext cx="8718218" cy="5638800"/>
          </a:xfrm>
          <a:prstGeom prst="parallelogram">
            <a:avLst>
              <a:gd name="adj" fmla="val 104856"/>
            </a:avLst>
          </a:prstGeom>
          <a:gradFill>
            <a:gsLst>
              <a:gs pos="0">
                <a:srgbClr val="0070C0"/>
              </a:gs>
              <a:gs pos="100000">
                <a:srgbClr val="9B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72A58AE5-8B3E-453E-A005-71AB1C7C9911}"/>
              </a:ext>
            </a:extLst>
          </p:cNvPr>
          <p:cNvSpPr/>
          <p:nvPr/>
        </p:nvSpPr>
        <p:spPr>
          <a:xfrm>
            <a:off x="3712191" y="0"/>
            <a:ext cx="8479809" cy="6858000"/>
          </a:xfrm>
          <a:prstGeom prst="parallelogram">
            <a:avLst>
              <a:gd name="adj" fmla="val 86461"/>
            </a:avLst>
          </a:prstGeom>
          <a:gradFill>
            <a:gsLst>
              <a:gs pos="46000">
                <a:srgbClr val="0070C0"/>
              </a:gs>
              <a:gs pos="100000">
                <a:srgbClr val="9BCFF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2737" y="2438400"/>
            <a:ext cx="4154509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</a:t>
            </a:r>
            <a: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</a:t>
            </a:r>
            <a: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ВНИМАНИЕ</a:t>
            </a:r>
            <a:r>
              <a:rPr lang="ru-RU" alt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743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0" y="11399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Карта 2 2023 с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84302"/>
            <a:ext cx="6632573" cy="48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/>
          <p:cNvSpPr txBox="1">
            <a:spLocks noGrp="1"/>
          </p:cNvSpPr>
          <p:nvPr>
            <p:ph type="title"/>
          </p:nvPr>
        </p:nvSpPr>
        <p:spPr>
          <a:xfrm>
            <a:off x="676052" y="21207"/>
            <a:ext cx="9610948" cy="173893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Мониторинговое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исследование доступности дошкольного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образования</a:t>
            </a:r>
            <a:r>
              <a:rPr lang="ru-RU" altLang="ru-RU" sz="3200" spc="-5" dirty="0">
                <a:latin typeface="Century Gothic" panose="020B0502020202020204" pitchFamily="34" charset="0"/>
              </a:rPr>
              <a:t>, присмотра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altLang="ru-RU" sz="3200" spc="-5" dirty="0" smtClean="0">
                <a:latin typeface="Century Gothic" panose="020B0502020202020204" pitchFamily="34" charset="0"/>
              </a:rPr>
            </a:br>
            <a:r>
              <a:rPr lang="ru-RU" altLang="ru-RU" sz="3200" spc="-5" dirty="0" smtClean="0">
                <a:latin typeface="Century Gothic" panose="020B0502020202020204" pitchFamily="34" charset="0"/>
              </a:rPr>
              <a:t>и </a:t>
            </a:r>
            <a:r>
              <a:rPr lang="ru-RU" altLang="ru-RU" sz="3200" spc="-5" dirty="0">
                <a:latin typeface="Century Gothic" panose="020B0502020202020204" pitchFamily="34" charset="0"/>
              </a:rPr>
              <a:t>ухода за детьми в Орловской области</a:t>
            </a:r>
            <a:endParaRPr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76052" y="17526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 rot="5400000">
            <a:off x="5100496" y="-233505"/>
            <a:ext cx="1991008" cy="12192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 noGrp="1"/>
          </p:cNvSpPr>
          <p:nvPr>
            <p:ph type="title"/>
          </p:nvPr>
        </p:nvSpPr>
        <p:spPr>
          <a:xfrm>
            <a:off x="676052" y="228600"/>
            <a:ext cx="9610948" cy="5892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Данные об организации</a:t>
            </a:r>
            <a:endParaRPr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76052" y="9144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19400" y="12864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Дошкольной образовательной организации необходимо </a:t>
            </a:r>
            <a:r>
              <a:rPr lang="ru-RU" altLang="ru-RU" dirty="0" smtClean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поддерживать </a:t>
            </a:r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актуальность следующих данных: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0400" y="1189868"/>
            <a:ext cx="5410200" cy="101993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1" y="1258568"/>
            <a:ext cx="882529" cy="88252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48066" y="2365786"/>
            <a:ext cx="6181319" cy="2895600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Наименование в соответствии с Уставом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Адрес нахождения в формате федеральной информационной адресной системы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Данные о руководителе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Информация о режиме работы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Информация о кратности приёма пищи и режиме питания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Информация о сайте , e-</a:t>
            </a:r>
            <a:r>
              <a:rPr lang="ru-RU" altLang="ru-RU" sz="1400" dirty="0" err="1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телефоне (указывается в формате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«10 цифр» (включая код) без пробелов и иных знаков)</a:t>
            </a: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5555877"/>
            <a:ext cx="45720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0" y="5625354"/>
            <a:ext cx="4376208" cy="100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96000" y="5555877"/>
            <a:ext cx="4572000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84" y="5711864"/>
            <a:ext cx="4066867" cy="9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/>
          <p:cNvSpPr/>
          <p:nvPr/>
        </p:nvSpPr>
        <p:spPr>
          <a:xfrm rot="5400000">
            <a:off x="5100496" y="-233505"/>
            <a:ext cx="1991008" cy="12192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65890" y="3427680"/>
            <a:ext cx="6397510" cy="3201720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251" y="3414854"/>
            <a:ext cx="5082114" cy="3201720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9" name="Прямоугольник 16"/>
          <p:cNvSpPr>
            <a:spLocks noChangeArrowheads="1"/>
          </p:cNvSpPr>
          <p:nvPr/>
        </p:nvSpPr>
        <p:spPr bwMode="auto">
          <a:xfrm>
            <a:off x="527051" y="2465389"/>
            <a:ext cx="45127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Очередник</a:t>
            </a:r>
          </a:p>
        </p:txBody>
      </p:sp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" y="3733800"/>
            <a:ext cx="484504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68725"/>
            <a:ext cx="5941484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5" name="Прямоугольник 16"/>
          <p:cNvSpPr>
            <a:spLocks noChangeArrowheads="1"/>
          </p:cNvSpPr>
          <p:nvPr/>
        </p:nvSpPr>
        <p:spPr bwMode="auto">
          <a:xfrm>
            <a:off x="6102036" y="2458238"/>
            <a:ext cx="45127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Воспитанник</a:t>
            </a:r>
          </a:p>
        </p:txBody>
      </p:sp>
      <p:sp>
        <p:nvSpPr>
          <p:cNvPr id="27" name="object 7"/>
          <p:cNvSpPr txBox="1">
            <a:spLocks/>
          </p:cNvSpPr>
          <p:nvPr/>
        </p:nvSpPr>
        <p:spPr>
          <a:xfrm>
            <a:off x="676052" y="-73833"/>
            <a:ext cx="9610948" cy="1140633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Сведения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о документе,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altLang="ru-RU" sz="3200" spc="-5" dirty="0" smtClean="0">
                <a:latin typeface="Century Gothic" panose="020B0502020202020204" pitchFamily="34" charset="0"/>
              </a:rPr>
            </a:br>
            <a:r>
              <a:rPr lang="ru-RU" altLang="ru-RU" sz="3200" spc="-5" dirty="0" smtClean="0">
                <a:latin typeface="Century Gothic" panose="020B0502020202020204" pitchFamily="34" charset="0"/>
              </a:rPr>
              <a:t>удостоверяющем личность ребенка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905000" y="1353934"/>
            <a:ext cx="7321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карте ребенка обязательны к заполнению сведения  </a:t>
            </a:r>
          </a:p>
          <a:p>
            <a:pPr algn="ctr"/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  документе, удостоверяющем личность: </a:t>
            </a:r>
            <a:r>
              <a:rPr lang="ru-RU" altLang="ru-RU" b="1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серия</a:t>
            </a:r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b="1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номер</a:t>
            </a:r>
            <a:r>
              <a:rPr lang="ru-RU" altLang="ru-RU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b="1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дата выдачи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15017" y="1257332"/>
            <a:ext cx="7916563" cy="101993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9" y="1315447"/>
            <a:ext cx="882529" cy="88252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1600200" y="2403475"/>
            <a:ext cx="2416175" cy="49212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86600" y="2403475"/>
            <a:ext cx="2416175" cy="49212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Google Shape;321;g157dc208d0c_0_173"/>
          <p:cNvCxnSpPr/>
          <p:nvPr/>
        </p:nvCxnSpPr>
        <p:spPr>
          <a:xfrm>
            <a:off x="2743200" y="2980690"/>
            <a:ext cx="0" cy="448310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cxnSp>
        <p:nvCxnSpPr>
          <p:cNvPr id="40" name="Google Shape;321;g157dc208d0c_0_173"/>
          <p:cNvCxnSpPr/>
          <p:nvPr/>
        </p:nvCxnSpPr>
        <p:spPr>
          <a:xfrm>
            <a:off x="8382000" y="2980690"/>
            <a:ext cx="0" cy="448310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6814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3"/>
          <p:cNvSpPr/>
          <p:nvPr/>
        </p:nvSpPr>
        <p:spPr>
          <a:xfrm>
            <a:off x="8839200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565" name="Прямоугольник 16"/>
          <p:cNvSpPr>
            <a:spLocks noChangeArrowheads="1"/>
          </p:cNvSpPr>
          <p:nvPr/>
        </p:nvSpPr>
        <p:spPr bwMode="auto">
          <a:xfrm>
            <a:off x="2842684" y="1752600"/>
            <a:ext cx="92731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Отказ в предоставлении услуги муниципальный оператор</a:t>
            </a:r>
          </a:p>
          <a:p>
            <a:pPr algn="r"/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осуществляет в соответствии с административным </a:t>
            </a:r>
          </a:p>
          <a:p>
            <a:pPr algn="r"/>
            <a:r>
              <a:rPr lang="ru-RU" altLang="ru-RU" sz="1600" dirty="0">
                <a:solidFill>
                  <a:srgbClr val="0B1F33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регламентом оказания услуги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48200" y="2587390"/>
            <a:ext cx="7403877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27490"/>
            <a:ext cx="740111" cy="740111"/>
          </a:xfrm>
          <a:prstGeom prst="rect">
            <a:avLst/>
          </a:prstGeom>
        </p:spPr>
      </p:pic>
      <p:sp>
        <p:nvSpPr>
          <p:cNvPr id="24" name="object 7"/>
          <p:cNvSpPr txBox="1">
            <a:spLocks/>
          </p:cNvSpPr>
          <p:nvPr/>
        </p:nvSpPr>
        <p:spPr>
          <a:xfrm>
            <a:off x="637117" y="-90392"/>
            <a:ext cx="9610948" cy="1828706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Статус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информирования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/>
            </a:r>
            <a:br>
              <a:rPr lang="ru-RU" altLang="ru-RU" sz="3200" spc="-5" dirty="0" smtClean="0">
                <a:latin typeface="Century Gothic" panose="020B0502020202020204" pitchFamily="34" charset="0"/>
              </a:rPr>
            </a:br>
            <a:r>
              <a:rPr lang="ru-RU" altLang="ru-RU" sz="3200" spc="-5" dirty="0" smtClean="0">
                <a:latin typeface="Century Gothic" panose="020B0502020202020204" pitchFamily="34" charset="0"/>
              </a:rPr>
              <a:t>«</a:t>
            </a:r>
            <a:r>
              <a:rPr lang="ru-RU" altLang="ru-RU" sz="3200" spc="-5" dirty="0">
                <a:latin typeface="Century Gothic" panose="020B0502020202020204" pitchFamily="34" charset="0"/>
              </a:rPr>
              <a:t>Отказано в предоставлении услуги»</a:t>
            </a:r>
            <a:endParaRPr lang="ru-RU" sz="3200" spc="-5" dirty="0">
              <a:latin typeface="Century Gothic" panose="020B0502020202020204" pitchFamily="34" charset="0"/>
            </a:endParaRPr>
          </a:p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>
                <a:latin typeface="Century Gothic" panose="020B0502020202020204" pitchFamily="34" charset="0"/>
              </a:rPr>
              <a:t> 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8" y="4343400"/>
            <a:ext cx="882529" cy="88252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615017" y="2999589"/>
            <a:ext cx="8633048" cy="3325011"/>
          </a:xfrm>
          <a:prstGeom prst="round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Комментарий к статусу информирования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«Отказано в предоставлении услуги</a:t>
            </a:r>
            <a:r>
              <a:rPr lang="ru-RU" altLang="ru-RU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»:</a:t>
            </a:r>
          </a:p>
          <a:p>
            <a:pPr algn="ctr">
              <a:defRPr/>
            </a:pP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indent="450000" algn="ctr">
              <a:defRPr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«Вам отказано в предоставлении услуги по текущему заявлению </a:t>
            </a:r>
            <a:b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по причине   </a:t>
            </a:r>
            <a:r>
              <a:rPr lang="ru-RU" altLang="ru-RU" sz="1400" b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указывается причина, по которой по заявлению принято отрицательное решение 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(например, предоставление недостоверной информации о ребенке).</a:t>
            </a:r>
          </a:p>
          <a:p>
            <a:pPr indent="450000" algn="ctr">
              <a:defRPr/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Вам необходимо </a:t>
            </a:r>
            <a:r>
              <a:rPr lang="ru-RU" altLang="ru-RU" sz="1400" b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указывается порядок действий, который необходимо выполнить заявителю для получения положительного результата по заявлению</a:t>
            </a:r>
            <a:r>
              <a:rPr lang="ru-RU" altLang="ru-RU" sz="1400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(например, подать новое заявление, указав достоверную информацию о ребенке в соответствии </a:t>
            </a:r>
            <a: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документом, удостоверяющем личность).»</a:t>
            </a:r>
            <a:endParaRPr lang="ru-RU" altLang="ru-RU" sz="14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"/>
          <p:cNvSpPr/>
          <p:nvPr/>
        </p:nvSpPr>
        <p:spPr>
          <a:xfrm>
            <a:off x="9527115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74" name="Прямоугольник 16"/>
          <p:cNvSpPr>
            <a:spLocks noChangeArrowheads="1"/>
          </p:cNvSpPr>
          <p:nvPr/>
        </p:nvSpPr>
        <p:spPr bwMode="auto">
          <a:xfrm>
            <a:off x="762000" y="1412876"/>
            <a:ext cx="10424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Формирование заявления на перевод в другую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в дошкольную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образовательную организацию:</a:t>
            </a:r>
            <a:endParaRPr lang="ru-RU" altLang="ru-RU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375" name="Прямоугольник 16"/>
          <p:cNvSpPr>
            <a:spLocks noChangeArrowheads="1"/>
          </p:cNvSpPr>
          <p:nvPr/>
        </p:nvSpPr>
        <p:spPr bwMode="auto">
          <a:xfrm>
            <a:off x="1096435" y="3213103"/>
            <a:ext cx="47117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В рамках одного муниципального образования доступно:</a:t>
            </a:r>
          </a:p>
          <a:p>
            <a:pPr>
              <a:lnSpc>
                <a:spcPct val="150000"/>
              </a:lnSpc>
            </a:pP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Родителю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(заявителю)</a:t>
            </a:r>
          </a:p>
          <a:p>
            <a:pPr>
              <a:lnSpc>
                <a:spcPct val="150000"/>
              </a:lnSpc>
            </a:pP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Оператору ДОО</a:t>
            </a:r>
          </a:p>
          <a:p>
            <a:pPr>
              <a:lnSpc>
                <a:spcPct val="150000"/>
              </a:lnSpc>
            </a:pP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Оператору МОУО</a:t>
            </a:r>
          </a:p>
          <a:p>
            <a:endParaRPr lang="ru-RU" altLang="ru-RU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algn="ctr"/>
            <a:endParaRPr lang="ru-RU" altLang="ru-RU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algn="ctr"/>
            <a:endParaRPr lang="ru-RU" altLang="ru-RU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15381" name="Прямоугольник 16"/>
          <p:cNvSpPr>
            <a:spLocks noChangeArrowheads="1"/>
          </p:cNvSpPr>
          <p:nvPr/>
        </p:nvSpPr>
        <p:spPr bwMode="auto">
          <a:xfrm>
            <a:off x="6570133" y="3236915"/>
            <a:ext cx="47095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В другое </a:t>
            </a: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муниципальное </a:t>
            </a:r>
            <a:b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образование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доступно:</a:t>
            </a:r>
          </a:p>
          <a:p>
            <a:pPr>
              <a:lnSpc>
                <a:spcPct val="150000"/>
              </a:lnSpc>
            </a:pP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Родителю </a:t>
            </a:r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(заявителю) Оператору МОУО принимающей стороны</a:t>
            </a:r>
          </a:p>
          <a:p>
            <a:endParaRPr lang="ru-RU" altLang="ru-RU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altLang="ru-RU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  <a:p>
            <a:pPr algn="ctr"/>
            <a:endParaRPr lang="ru-RU" altLang="ru-RU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4" name="object 7"/>
          <p:cNvSpPr txBox="1">
            <a:spLocks/>
          </p:cNvSpPr>
          <p:nvPr/>
        </p:nvSpPr>
        <p:spPr>
          <a:xfrm>
            <a:off x="637117" y="354528"/>
            <a:ext cx="9610948" cy="636072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Подача </a:t>
            </a:r>
            <a:r>
              <a:rPr lang="ru-RU" altLang="ru-RU" sz="3200" spc="-5" dirty="0">
                <a:latin typeface="Century Gothic" panose="020B0502020202020204" pitchFamily="34" charset="0"/>
              </a:rPr>
              <a:t>заявления на 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перевод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85" y="1356440"/>
            <a:ext cx="882529" cy="88252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2818114" y="1380813"/>
            <a:ext cx="6061305" cy="66665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Google Shape;321;g157dc208d0c_0_173"/>
          <p:cNvCxnSpPr/>
          <p:nvPr/>
        </p:nvCxnSpPr>
        <p:spPr>
          <a:xfrm>
            <a:off x="3429000" y="2238969"/>
            <a:ext cx="0" cy="656631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cxnSp>
        <p:nvCxnSpPr>
          <p:cNvPr id="40" name="Google Shape;321;g157dc208d0c_0_173"/>
          <p:cNvCxnSpPr/>
          <p:nvPr/>
        </p:nvCxnSpPr>
        <p:spPr>
          <a:xfrm>
            <a:off x="8382000" y="2209800"/>
            <a:ext cx="0" cy="656631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sp>
        <p:nvSpPr>
          <p:cNvPr id="41" name="Скругленный прямоугольник 40"/>
          <p:cNvSpPr/>
          <p:nvPr/>
        </p:nvSpPr>
        <p:spPr>
          <a:xfrm>
            <a:off x="838200" y="3117698"/>
            <a:ext cx="4800600" cy="307037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40538" y="3962400"/>
            <a:ext cx="155897" cy="15589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40537" y="4340395"/>
            <a:ext cx="155897" cy="15589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40537" y="4776989"/>
            <a:ext cx="155897" cy="15589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72200" y="3106381"/>
            <a:ext cx="4968194" cy="3070379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352861" y="3962400"/>
            <a:ext cx="155897" cy="15589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352861" y="4380968"/>
            <a:ext cx="155897" cy="155897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 rot="5400000">
            <a:off x="5100496" y="-233505"/>
            <a:ext cx="1991008" cy="12192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93138" y="2514600"/>
            <a:ext cx="9151062" cy="3341216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97" name="Прямоугольник 16"/>
          <p:cNvSpPr>
            <a:spLocks noChangeArrowheads="1"/>
          </p:cNvSpPr>
          <p:nvPr/>
        </p:nvSpPr>
        <p:spPr bwMode="auto">
          <a:xfrm>
            <a:off x="1102786" y="1557340"/>
            <a:ext cx="104245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Заявления на перевод должны участвовать в комплектовании</a:t>
            </a:r>
          </a:p>
        </p:txBody>
      </p:sp>
      <p:pic>
        <p:nvPicPr>
          <p:cNvPr id="1640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36839"/>
            <a:ext cx="8458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7"/>
          <p:cNvSpPr txBox="1">
            <a:spLocks/>
          </p:cNvSpPr>
          <p:nvPr/>
        </p:nvSpPr>
        <p:spPr>
          <a:xfrm>
            <a:off x="637117" y="275472"/>
            <a:ext cx="9610948" cy="589200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Заявления на перевод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52" y="1258538"/>
            <a:ext cx="882529" cy="88252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133600" y="1387807"/>
            <a:ext cx="8305800" cy="66665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95816" y="4292038"/>
            <a:ext cx="6088810" cy="2041012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5816" y="2226188"/>
            <a:ext cx="6088811" cy="2041012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3"/>
          <p:cNvSpPr/>
          <p:nvPr/>
        </p:nvSpPr>
        <p:spPr>
          <a:xfrm>
            <a:off x="9527115" y="0"/>
            <a:ext cx="2691955" cy="6858000"/>
          </a:xfrm>
          <a:custGeom>
            <a:avLst/>
            <a:gdLst/>
            <a:ahLst/>
            <a:cxnLst/>
            <a:rect l="l" t="t" r="r" b="b"/>
            <a:pathLst>
              <a:path w="4064000" h="6858000">
                <a:moveTo>
                  <a:pt x="4063552" y="0"/>
                </a:moveTo>
                <a:lnTo>
                  <a:pt x="0" y="0"/>
                </a:lnTo>
                <a:lnTo>
                  <a:pt x="0" y="6857999"/>
                </a:lnTo>
                <a:lnTo>
                  <a:pt x="4063552" y="6857999"/>
                </a:lnTo>
                <a:lnTo>
                  <a:pt x="4063552" y="0"/>
                </a:lnTo>
                <a:close/>
              </a:path>
            </a:pathLst>
          </a:custGeom>
          <a:solidFill>
            <a:srgbClr val="E3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39000" y="2577584"/>
            <a:ext cx="4794389" cy="3442216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395817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599017" y="1603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802217" y="3127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05417" y="4651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1208617" y="6175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411817" y="769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1" name="Прямоугольник 16"/>
          <p:cNvSpPr>
            <a:spLocks noChangeArrowheads="1"/>
          </p:cNvSpPr>
          <p:nvPr/>
        </p:nvSpPr>
        <p:spPr bwMode="auto">
          <a:xfrm>
            <a:off x="1208619" y="1412875"/>
            <a:ext cx="104245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anose="020B0502020202020204" pitchFamily="34" charset="0"/>
                <a:cs typeface="Times New Roman" pitchFamily="18" charset="0"/>
              </a:rPr>
              <a:t>Зачисление детей в дошкольные образовательные организации </a:t>
            </a:r>
            <a:endParaRPr lang="ru-RU" altLang="ru-RU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Century Gothic" panose="020B0502020202020204" pitchFamily="34" charset="0"/>
                <a:cs typeface="Times New Roman" pitchFamily="18" charset="0"/>
              </a:rPr>
              <a:t>осуществляется </a:t>
            </a:r>
            <a:r>
              <a:rPr lang="ru-RU" altLang="ru-RU" b="1" dirty="0">
                <a:latin typeface="Century Gothic" panose="020B0502020202020204" pitchFamily="34" charset="0"/>
                <a:cs typeface="Times New Roman" pitchFamily="18" charset="0"/>
              </a:rPr>
              <a:t>в разделе «Комплектование групп»</a:t>
            </a:r>
          </a:p>
        </p:txBody>
      </p:sp>
      <p:pic>
        <p:nvPicPr>
          <p:cNvPr id="1742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0" y="2349500"/>
            <a:ext cx="5770033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08275"/>
            <a:ext cx="4277783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9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856"/>
            <a:ext cx="5867400" cy="175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7"/>
          <p:cNvSpPr txBox="1">
            <a:spLocks/>
          </p:cNvSpPr>
          <p:nvPr/>
        </p:nvSpPr>
        <p:spPr>
          <a:xfrm>
            <a:off x="637117" y="275472"/>
            <a:ext cx="9610948" cy="589200"/>
          </a:xfrm>
          <a:prstGeom prst="rect">
            <a:avLst/>
          </a:prstGeom>
        </p:spPr>
        <p:txBody>
          <a:bodyPr vert="horz" wrap="square" lIns="0" tIns="83820" rIns="0" bIns="0" rtlCol="0" anchor="b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4300"/>
              </a:lnSpc>
              <a:spcBef>
                <a:spcPts val="660"/>
              </a:spcBef>
            </a:pPr>
            <a:r>
              <a:rPr lang="ru-RU" altLang="ru-RU" sz="3200" spc="-5" dirty="0" smtClean="0">
                <a:latin typeface="Century Gothic" panose="020B0502020202020204" pitchFamily="34" charset="0"/>
              </a:rPr>
              <a:t>Раздел </a:t>
            </a:r>
            <a:r>
              <a:rPr lang="ru-RU" altLang="ru-RU" sz="3200" spc="-5" dirty="0">
                <a:latin typeface="Century Gothic" panose="020B0502020202020204" pitchFamily="34" charset="0"/>
              </a:rPr>
              <a:t>«Комплектование групп</a:t>
            </a:r>
            <a:r>
              <a:rPr lang="ru-RU" altLang="ru-RU" sz="3200" spc="-5" dirty="0" smtClean="0">
                <a:latin typeface="Century Gothic" panose="020B0502020202020204" pitchFamily="34" charset="0"/>
              </a:rPr>
              <a:t>»</a:t>
            </a:r>
            <a:endParaRPr lang="ru-RU" sz="3200" spc="-5" dirty="0">
              <a:latin typeface="Century Gothic" panose="020B0502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6052" y="1066800"/>
            <a:ext cx="6553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3" y="1223288"/>
            <a:ext cx="882529" cy="882529"/>
          </a:xfrm>
          <a:prstGeom prst="rect">
            <a:avLst/>
          </a:prstGeom>
        </p:spPr>
      </p:pic>
      <p:cxnSp>
        <p:nvCxnSpPr>
          <p:cNvPr id="31" name="Google Shape;320;g157dc208d0c_0_173"/>
          <p:cNvCxnSpPr/>
          <p:nvPr/>
        </p:nvCxnSpPr>
        <p:spPr>
          <a:xfrm flipH="1">
            <a:off x="6629400" y="5410200"/>
            <a:ext cx="464828" cy="0"/>
          </a:xfrm>
          <a:prstGeom prst="straightConnector1">
            <a:avLst/>
          </a:prstGeom>
          <a:noFill/>
          <a:ln w="57150" cap="rnd" cmpd="sng">
            <a:solidFill>
              <a:srgbClr val="79A0F7"/>
            </a:solidFill>
            <a:prstDash val="dot"/>
            <a:bevel/>
            <a:headEnd type="none" w="sm" len="sm"/>
            <a:tailEnd type="stealth" w="med" len="med"/>
          </a:ln>
        </p:spPr>
      </p:cxnSp>
      <p:sp>
        <p:nvSpPr>
          <p:cNvPr id="33" name="Скругленный прямоугольник 32"/>
          <p:cNvSpPr/>
          <p:nvPr/>
        </p:nvSpPr>
        <p:spPr>
          <a:xfrm>
            <a:off x="2133600" y="1387807"/>
            <a:ext cx="8305800" cy="66665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7831</TotalTime>
  <Words>590</Words>
  <Application>Microsoft Office PowerPoint</Application>
  <PresentationFormat>Широкоэкранный</PresentationFormat>
  <Paragraphs>181</Paragraphs>
  <Slides>23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Microsoft Sans Serif</vt:lpstr>
      <vt:lpstr>Play</vt:lpstr>
      <vt:lpstr>PT Sans</vt:lpstr>
      <vt:lpstr>Times New Roman</vt:lpstr>
      <vt:lpstr>VK Sans Display Medium</vt:lpstr>
      <vt:lpstr>Office Theme</vt:lpstr>
      <vt:lpstr>Тема Office</vt:lpstr>
      <vt:lpstr>1_Тема Office</vt:lpstr>
      <vt:lpstr>Презентация PowerPoint</vt:lpstr>
      <vt:lpstr>Мониторинговое исследование доступности дошкольного образования, присмотра  и ухода за детьми в Орловской области</vt:lpstr>
      <vt:lpstr>Мониторинговое исследование доступности дошкольного образования, присмотра  и ухода за детьми в Орловской области</vt:lpstr>
      <vt:lpstr>Данные об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Подключение  образовательных организаций  к ИКОП «Сферум»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Орехов</dc:creator>
  <cp:lastModifiedBy>Анна Акиньшина</cp:lastModifiedBy>
  <cp:revision>129</cp:revision>
  <dcterms:created xsi:type="dcterms:W3CDTF">2023-08-18T08:30:39Z</dcterms:created>
  <dcterms:modified xsi:type="dcterms:W3CDTF">2023-09-14T09:08:14Z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LastSaved">
    <vt:filetime>2023-08-18T00:00:00Z</vt:filetime>
  </property>
</Properties>
</file>