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2"/>
    <p:sldMasterId id="2147483694" r:id="rId3"/>
    <p:sldMasterId id="2147483707" r:id="rId4"/>
  </p:sldMasterIdLst>
  <p:notesMasterIdLst>
    <p:notesMasterId r:id="rId18"/>
  </p:notesMasterIdLst>
  <p:sldIdLst>
    <p:sldId id="302" r:id="rId5"/>
    <p:sldId id="262" r:id="rId6"/>
    <p:sldId id="263" r:id="rId7"/>
    <p:sldId id="264" r:id="rId8"/>
    <p:sldId id="303" r:id="rId9"/>
    <p:sldId id="320" r:id="rId10"/>
    <p:sldId id="321" r:id="rId11"/>
    <p:sldId id="322" r:id="rId12"/>
    <p:sldId id="307" r:id="rId13"/>
    <p:sldId id="304" r:id="rId14"/>
    <p:sldId id="305" r:id="rId15"/>
    <p:sldId id="306" r:id="rId16"/>
    <p:sldId id="292" r:id="rId17"/>
  </p:sldIdLst>
  <p:sldSz cx="12192000" cy="6858000"/>
  <p:notesSz cx="12192000" cy="6858000"/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03864"/>
    <a:srgbClr val="00CC00"/>
    <a:srgbClr val="CCC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9" autoAdjust="0"/>
  </p:normalViewPr>
  <p:slideViewPr>
    <p:cSldViewPr>
      <p:cViewPr>
        <p:scale>
          <a:sx n="92" d="100"/>
          <a:sy n="92" d="100"/>
        </p:scale>
        <p:origin x="-468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9A8C-DD27-4054-94F1-368B4C41192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F023-CBF0-47AE-A50D-30E4F6C1C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7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76051" y="2168656"/>
            <a:ext cx="7439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9426" y="5293870"/>
            <a:ext cx="107931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7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37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8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4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2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31" y="1053679"/>
            <a:ext cx="5369991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21" y="6433920"/>
            <a:ext cx="357119" cy="351208"/>
          </a:xfrm>
          <a:prstGeom prst="rect">
            <a:avLst/>
          </a:prstGeom>
        </p:spPr>
        <p:txBody>
          <a:bodyPr lIns="52132" tIns="52132" rIns="52132" bIns="52132" anchor="t"/>
          <a:lstStyle>
            <a:lvl1pPr defTabSz="986838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0744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0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4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635" y="-29970"/>
            <a:ext cx="1086273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46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34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5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0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48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73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0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91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62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31" y="1053679"/>
            <a:ext cx="5369991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21" y="6433920"/>
            <a:ext cx="357119" cy="351208"/>
          </a:xfrm>
          <a:prstGeom prst="rect">
            <a:avLst/>
          </a:prstGeom>
        </p:spPr>
        <p:txBody>
          <a:bodyPr lIns="52132" tIns="52132" rIns="52132" bIns="52132" anchor="t"/>
          <a:lstStyle>
            <a:lvl1pPr defTabSz="986838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623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635" y="-29970"/>
            <a:ext cx="1086273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90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7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38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46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30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10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91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42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2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4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635" y="-29970"/>
            <a:ext cx="1086273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29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9" y="1053679"/>
            <a:ext cx="5369991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8" y="6433920"/>
            <a:ext cx="357119" cy="351208"/>
          </a:xfrm>
          <a:prstGeom prst="rect">
            <a:avLst/>
          </a:prstGeom>
        </p:spPr>
        <p:txBody>
          <a:bodyPr lIns="69512" tIns="69512" rIns="69512" bIns="69512" anchor="t"/>
          <a:lstStyle>
            <a:lvl1pPr defTabSz="986887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5780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5832" y="1688591"/>
            <a:ext cx="5913120" cy="51694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9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0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5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635" y="-29970"/>
            <a:ext cx="108627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2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4">
        <a:defRPr>
          <a:latin typeface="+mn-lt"/>
          <a:ea typeface="+mn-ea"/>
          <a:cs typeface="+mn-cs"/>
        </a:defRPr>
      </a:lvl3pPr>
      <a:lvl4pPr marL="1371532">
        <a:defRPr>
          <a:latin typeface="+mn-lt"/>
          <a:ea typeface="+mn-ea"/>
          <a:cs typeface="+mn-cs"/>
        </a:defRPr>
      </a:lvl4pPr>
      <a:lvl5pPr marL="1828709">
        <a:defRPr>
          <a:latin typeface="+mn-lt"/>
          <a:ea typeface="+mn-ea"/>
          <a:cs typeface="+mn-cs"/>
        </a:defRPr>
      </a:lvl5pPr>
      <a:lvl6pPr marL="2285886">
        <a:defRPr>
          <a:latin typeface="+mn-lt"/>
          <a:ea typeface="+mn-ea"/>
          <a:cs typeface="+mn-cs"/>
        </a:defRPr>
      </a:lvl6pPr>
      <a:lvl7pPr marL="2743062">
        <a:defRPr>
          <a:latin typeface="+mn-lt"/>
          <a:ea typeface="+mn-ea"/>
          <a:cs typeface="+mn-cs"/>
        </a:defRPr>
      </a:lvl7pPr>
      <a:lvl8pPr marL="3200240">
        <a:defRPr>
          <a:latin typeface="+mn-lt"/>
          <a:ea typeface="+mn-ea"/>
          <a:cs typeface="+mn-cs"/>
        </a:defRPr>
      </a:lvl8pPr>
      <a:lvl9pPr marL="36574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4">
        <a:defRPr>
          <a:latin typeface="+mn-lt"/>
          <a:ea typeface="+mn-ea"/>
          <a:cs typeface="+mn-cs"/>
        </a:defRPr>
      </a:lvl3pPr>
      <a:lvl4pPr marL="1371532">
        <a:defRPr>
          <a:latin typeface="+mn-lt"/>
          <a:ea typeface="+mn-ea"/>
          <a:cs typeface="+mn-cs"/>
        </a:defRPr>
      </a:lvl4pPr>
      <a:lvl5pPr marL="1828709">
        <a:defRPr>
          <a:latin typeface="+mn-lt"/>
          <a:ea typeface="+mn-ea"/>
          <a:cs typeface="+mn-cs"/>
        </a:defRPr>
      </a:lvl5pPr>
      <a:lvl6pPr marL="2285886">
        <a:defRPr>
          <a:latin typeface="+mn-lt"/>
          <a:ea typeface="+mn-ea"/>
          <a:cs typeface="+mn-cs"/>
        </a:defRPr>
      </a:lvl6pPr>
      <a:lvl7pPr marL="2743062">
        <a:defRPr>
          <a:latin typeface="+mn-lt"/>
          <a:ea typeface="+mn-ea"/>
          <a:cs typeface="+mn-cs"/>
        </a:defRPr>
      </a:lvl7pPr>
      <a:lvl8pPr marL="3200240">
        <a:defRPr>
          <a:latin typeface="+mn-lt"/>
          <a:ea typeface="+mn-ea"/>
          <a:cs typeface="+mn-cs"/>
        </a:defRPr>
      </a:lvl8pPr>
      <a:lvl9pPr marL="36574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2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DD9E1BEC-5084-4EF2-8051-8B81E5EBB551}"/>
              </a:ext>
            </a:extLst>
          </p:cNvPr>
          <p:cNvSpPr/>
          <p:nvPr/>
        </p:nvSpPr>
        <p:spPr>
          <a:xfrm flipH="1">
            <a:off x="10211241" y="3"/>
            <a:ext cx="4176211" cy="3399527"/>
          </a:xfrm>
          <a:prstGeom prst="parallelogram">
            <a:avLst>
              <a:gd name="adj" fmla="val 64589"/>
            </a:avLst>
          </a:prstGeom>
          <a:gradFill>
            <a:gsLst>
              <a:gs pos="0">
                <a:srgbClr val="0070C0"/>
              </a:gs>
              <a:gs pos="61000">
                <a:srgbClr val="2B57B4"/>
              </a:gs>
              <a:gs pos="100000">
                <a:srgbClr val="7030A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xmlns="" id="{8EA93D94-17AE-45F1-A158-B948A2A6B75E}"/>
              </a:ext>
            </a:extLst>
          </p:cNvPr>
          <p:cNvSpPr/>
          <p:nvPr/>
        </p:nvSpPr>
        <p:spPr>
          <a:xfrm flipH="1">
            <a:off x="-2855227" y="1219200"/>
            <a:ext cx="8718219" cy="5638800"/>
          </a:xfrm>
          <a:prstGeom prst="parallelogram">
            <a:avLst>
              <a:gd name="adj" fmla="val 104856"/>
            </a:avLst>
          </a:prstGeom>
          <a:gradFill>
            <a:gsLst>
              <a:gs pos="0">
                <a:srgbClr val="0070C0"/>
              </a:gs>
              <a:gs pos="100000">
                <a:srgbClr val="9B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xmlns="" id="{72A58AE5-8B3E-453E-A005-71AB1C7C9911}"/>
              </a:ext>
            </a:extLst>
          </p:cNvPr>
          <p:cNvSpPr/>
          <p:nvPr/>
        </p:nvSpPr>
        <p:spPr>
          <a:xfrm>
            <a:off x="3712194" y="0"/>
            <a:ext cx="8479809" cy="6858000"/>
          </a:xfrm>
          <a:prstGeom prst="parallelogram">
            <a:avLst>
              <a:gd name="adj" fmla="val 86461"/>
            </a:avLst>
          </a:prstGeom>
          <a:gradFill>
            <a:gsLst>
              <a:gs pos="46000">
                <a:srgbClr val="0070C0"/>
              </a:gs>
              <a:gs pos="100000">
                <a:srgbClr val="9BCFF3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8A5BB0-84E4-465C-8736-300475289090}"/>
              </a:ext>
            </a:extLst>
          </p:cNvPr>
          <p:cNvSpPr txBox="1"/>
          <p:nvPr/>
        </p:nvSpPr>
        <p:spPr>
          <a:xfrm>
            <a:off x="932459" y="2814754"/>
            <a:ext cx="10727140" cy="120032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Цифровые платформы в системе образования Орловской области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922A86F-887E-4427-8A27-8D0CEA02D115}"/>
              </a:ext>
            </a:extLst>
          </p:cNvPr>
          <p:cNvSpPr/>
          <p:nvPr/>
        </p:nvSpPr>
        <p:spPr>
          <a:xfrm>
            <a:off x="1924991" y="5197707"/>
            <a:ext cx="9329488" cy="181588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2595434" algn="r" defTabSz="829321">
              <a:tabLst>
                <a:tab pos="2595434" algn="l"/>
              </a:tabLst>
              <a:defRPr/>
            </a:pPr>
            <a:r>
              <a:rPr lang="ru-RU" sz="2000" b="1" spc="-51" dirty="0">
                <a:solidFill>
                  <a:schemeClr val="bg1"/>
                </a:solidFill>
                <a:latin typeface="Century Gothic" panose="020B0502020202020204" pitchFamily="34" charset="0"/>
              </a:rPr>
              <a:t>Орехов Григорий Сергеевич,</a:t>
            </a:r>
          </a:p>
          <a:p>
            <a:pPr marL="2595434" algn="r" defTabSz="829321">
              <a:tabLst>
                <a:tab pos="2595434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начальник отдела цифровой трансформации </a:t>
            </a:r>
            <a:b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 сфере образования бюджетного учреждения Орловской области «Региональный центр оценки качества образования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152403"/>
            <a:ext cx="1222132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9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/>
          <p:cNvSpPr/>
          <p:nvPr/>
        </p:nvSpPr>
        <p:spPr>
          <a:xfrm>
            <a:off x="8326441" y="2"/>
            <a:ext cx="2021199" cy="6877447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6054" y="-19447"/>
            <a:ext cx="7259639" cy="1738939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3600" spc="-5" dirty="0">
                <a:latin typeface="Century Gothic" panose="020B0502020202020204" pitchFamily="34" charset="0"/>
              </a:rPr>
              <a:t>Подключение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РГИС</a:t>
            </a:r>
            <a:r>
              <a:rPr lang="ru-RU" sz="3600" spc="-5" dirty="0">
                <a:latin typeface="Century Gothic" panose="020B0502020202020204" pitchFamily="34" charset="0"/>
              </a:rPr>
              <a:t> к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ЕСИА</a:t>
            </a:r>
            <a:r>
              <a:rPr lang="ru-RU" sz="3600" spc="-5" dirty="0">
                <a:latin typeface="Century Gothic" panose="020B0502020202020204" pitchFamily="34" charset="0"/>
              </a:rPr>
              <a:t> (создание учетных записей обучающихся на Госуслугах)</a:t>
            </a:r>
            <a:endParaRPr sz="3600" spc="-5" dirty="0">
              <a:latin typeface="Century Gothic" panose="020B0502020202020204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76052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057400"/>
            <a:ext cx="6723995" cy="457200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7620001" y="152400"/>
            <a:ext cx="4406995" cy="1676400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96201" y="381003"/>
            <a:ext cx="3149315" cy="12330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90" y="381000"/>
            <a:ext cx="884657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723" y="533401"/>
            <a:ext cx="3058503" cy="895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35693" y="2438400"/>
            <a:ext cx="4147183" cy="1015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50191" algn="just"/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Перечень НПА, в соответствии </a:t>
            </a:r>
            <a:b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 которыми авторизация и идентификация пользователя происходит через </a:t>
            </a:r>
            <a:r>
              <a:rPr lang="ru-RU" sz="15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ЕСИА</a:t>
            </a:r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81586" y="3468147"/>
            <a:ext cx="3901289" cy="55399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50191" algn="r"/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Постановление Правительства РФ от 8 июня 2011 г. № 451</a:t>
            </a:r>
            <a:endParaRPr lang="ru-RU" sz="11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2877" y="4096883"/>
            <a:ext cx="3809999" cy="55399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50191" algn="r"/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Постановление Правительства РФ от 7 декабря 2020 г. № 2040</a:t>
            </a:r>
            <a:endParaRPr lang="ru-RU" sz="11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110" y="4725619"/>
            <a:ext cx="3359103" cy="55399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Постановление Правительства РФ от 7 сентября 2021 г. № 1516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77202" y="5354355"/>
            <a:ext cx="4021460" cy="55399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Федеральный закон от 30 декабря 2021 г. № 472-ФЗ</a:t>
            </a:r>
            <a:endParaRPr lang="ru-RU" sz="15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45860" y="5983091"/>
            <a:ext cx="3352800" cy="55399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Постановление Правительства РФ от 13 июля 2022 г. № 1241</a:t>
            </a:r>
            <a:endParaRPr lang="ru-RU" sz="1500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875224" y="5861463"/>
            <a:ext cx="4111939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875224" y="6506311"/>
            <a:ext cx="4111939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875224" y="5245959"/>
            <a:ext cx="4111939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866469" y="4603901"/>
            <a:ext cx="4111939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876709" y="3970675"/>
            <a:ext cx="4111939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60" y="3480464"/>
            <a:ext cx="457200" cy="4572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69" y="4113097"/>
            <a:ext cx="457200" cy="4572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60" y="4763805"/>
            <a:ext cx="457200" cy="4572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60" y="5363267"/>
            <a:ext cx="457200" cy="4572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63" y="60065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/>
          <p:nvPr/>
        </p:nvSpPr>
        <p:spPr>
          <a:xfrm rot="5400000">
            <a:off x="5023920" y="-233882"/>
            <a:ext cx="2133600" cy="12202564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"/>
          <p:cNvSpPr txBox="1">
            <a:spLocks noGrp="1"/>
          </p:cNvSpPr>
          <p:nvPr>
            <p:ph type="title"/>
          </p:nvPr>
        </p:nvSpPr>
        <p:spPr>
          <a:xfrm>
            <a:off x="676054" y="-19447"/>
            <a:ext cx="7259639" cy="1738939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3600" kern="12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Подключение </a:t>
            </a:r>
            <a:r>
              <a:rPr lang="ru-RU" sz="3600" spc="-5" dirty="0">
                <a:latin typeface="Century Gothic" panose="020B0502020202020204" pitchFamily="34" charset="0"/>
              </a:rPr>
              <a:t/>
            </a:r>
            <a:br>
              <a:rPr lang="ru-RU" sz="3600" spc="-5" dirty="0">
                <a:latin typeface="Century Gothic" panose="020B0502020202020204" pitchFamily="34" charset="0"/>
              </a:rPr>
            </a:br>
            <a:r>
              <a:rPr lang="ru-RU" sz="3600" spc="-5" dirty="0">
                <a:latin typeface="Century Gothic" panose="020B0502020202020204" pitchFamily="34" charset="0"/>
              </a:rPr>
              <a:t>образовательных организаций </a:t>
            </a:r>
            <a:br>
              <a:rPr lang="ru-RU" sz="3600" spc="-5" dirty="0">
                <a:latin typeface="Century Gothic" panose="020B0502020202020204" pitchFamily="34" charset="0"/>
              </a:rPr>
            </a:br>
            <a:r>
              <a:rPr lang="ru-RU" sz="3600" spc="-5" dirty="0">
                <a:latin typeface="Century Gothic" panose="020B0502020202020204" pitchFamily="34" charset="0"/>
              </a:rPr>
              <a:t>к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ИКОП «Сферум»</a:t>
            </a:r>
            <a:endParaRPr sz="3600" spc="-5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6052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3">
            <a:extLst>
              <a:ext uri="{FF2B5EF4-FFF2-40B4-BE49-F238E27FC236}">
                <a16:creationId xmlns:a16="http://schemas.microsoft.com/office/drawing/2014/main" xmlns="" id="{2B9DD6E7-E5B3-74FB-AC1D-7F628498C054}"/>
              </a:ext>
            </a:extLst>
          </p:cNvPr>
          <p:cNvSpPr/>
          <p:nvPr/>
        </p:nvSpPr>
        <p:spPr>
          <a:xfrm>
            <a:off x="398197" y="2253031"/>
            <a:ext cx="309075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algn="ctr">
              <a:buClrTx/>
              <a:defRPr/>
            </a:pPr>
            <a:r>
              <a:rPr lang="ru-RU" sz="1600" dirty="0">
                <a:solidFill>
                  <a:srgbClr val="FFFFFF"/>
                </a:solidFill>
                <a:latin typeface="VK Sans Display Medium"/>
              </a:rPr>
              <a:t>1</a:t>
            </a:r>
          </a:p>
        </p:txBody>
      </p:sp>
      <p:sp>
        <p:nvSpPr>
          <p:cNvPr id="25" name="Полилиния 23">
            <a:extLst>
              <a:ext uri="{FF2B5EF4-FFF2-40B4-BE49-F238E27FC236}">
                <a16:creationId xmlns:a16="http://schemas.microsoft.com/office/drawing/2014/main" xmlns="" id="{AD030D52-D1AD-4B18-C55E-5B73C85C4B1F}"/>
              </a:ext>
            </a:extLst>
          </p:cNvPr>
          <p:cNvSpPr/>
          <p:nvPr/>
        </p:nvSpPr>
        <p:spPr>
          <a:xfrm>
            <a:off x="398197" y="3271144"/>
            <a:ext cx="309075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algn="ctr">
              <a:buClrTx/>
              <a:defRPr/>
            </a:pPr>
            <a:r>
              <a:rPr lang="ru-RU" sz="1600" dirty="0">
                <a:solidFill>
                  <a:srgbClr val="FFFFFF"/>
                </a:solidFill>
                <a:latin typeface="VK Sans Display Medium"/>
              </a:rPr>
              <a:t>2</a:t>
            </a:r>
          </a:p>
        </p:txBody>
      </p:sp>
      <p:sp>
        <p:nvSpPr>
          <p:cNvPr id="26" name="Полилиния 23">
            <a:extLst>
              <a:ext uri="{FF2B5EF4-FFF2-40B4-BE49-F238E27FC236}">
                <a16:creationId xmlns:a16="http://schemas.microsoft.com/office/drawing/2014/main" xmlns="" id="{A9D885E5-4C06-9E78-7D64-013AA7E073E1}"/>
              </a:ext>
            </a:extLst>
          </p:cNvPr>
          <p:cNvSpPr/>
          <p:nvPr/>
        </p:nvSpPr>
        <p:spPr>
          <a:xfrm>
            <a:off x="398197" y="4191000"/>
            <a:ext cx="309075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algn="ctr">
              <a:buClrTx/>
              <a:defRPr/>
            </a:pPr>
            <a:r>
              <a:rPr lang="ru-RU" sz="1600" dirty="0">
                <a:solidFill>
                  <a:srgbClr val="FFFFFF"/>
                </a:solidFill>
                <a:latin typeface="VK Sans Display Medium"/>
              </a:rPr>
              <a:t>3</a:t>
            </a:r>
          </a:p>
        </p:txBody>
      </p:sp>
      <p:sp>
        <p:nvSpPr>
          <p:cNvPr id="32" name="Полилиния 23">
            <a:extLst>
              <a:ext uri="{FF2B5EF4-FFF2-40B4-BE49-F238E27FC236}">
                <a16:creationId xmlns:a16="http://schemas.microsoft.com/office/drawing/2014/main" xmlns="" id="{947A0A3F-0843-43A8-B426-461938185AD7}"/>
              </a:ext>
            </a:extLst>
          </p:cNvPr>
          <p:cNvSpPr/>
          <p:nvPr/>
        </p:nvSpPr>
        <p:spPr>
          <a:xfrm>
            <a:off x="404960" y="5173395"/>
            <a:ext cx="309075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algn="ctr">
              <a:buClrTx/>
              <a:defRPr/>
            </a:pPr>
            <a:r>
              <a:rPr lang="ru-RU" sz="1600" dirty="0">
                <a:solidFill>
                  <a:srgbClr val="FFFFFF"/>
                </a:solidFill>
                <a:latin typeface="VK Sans Display Medium"/>
              </a:rPr>
              <a:t>4</a:t>
            </a:r>
          </a:p>
        </p:txBody>
      </p:sp>
      <p:graphicFrame>
        <p:nvGraphicFramePr>
          <p:cNvPr id="33" name="Таблица 24">
            <a:extLst>
              <a:ext uri="{FF2B5EF4-FFF2-40B4-BE49-F238E27FC236}">
                <a16:creationId xmlns:a16="http://schemas.microsoft.com/office/drawing/2014/main" xmlns="" id="{648D3DA6-018D-5D4A-2392-7DC3BD5BD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072146"/>
              </p:ext>
            </p:extLst>
          </p:nvPr>
        </p:nvGraphicFramePr>
        <p:xfrm>
          <a:off x="880741" y="1828802"/>
          <a:ext cx="5181600" cy="4703849"/>
        </p:xfrm>
        <a:graphic>
          <a:graphicData uri="http://schemas.openxmlformats.org/drawingml/2006/table">
            <a:tbl>
              <a:tblPr bandRow="1"/>
              <a:tblGrid>
                <a:gridCol w="5181600">
                  <a:extLst>
                    <a:ext uri="{9D8B030D-6E8A-4147-A177-3AD203B41FA5}">
                      <a16:colId xmlns:a16="http://schemas.microsoft.com/office/drawing/2014/main" xmlns="" val="1223979601"/>
                    </a:ext>
                  </a:extLst>
                </a:gridCol>
              </a:tblGrid>
              <a:tr h="11386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Перевести с 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1 сентября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все коммуникации 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в рамках образовательного процесса 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/>
                      </a:r>
                      <a:b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в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ИКОП «Сферум»</a:t>
                      </a:r>
                      <a:endParaRPr kumimoji="0" lang="ru-RU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32659" marB="1306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7213345"/>
                  </a:ext>
                </a:extLst>
              </a:tr>
              <a:tr h="8948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Исключить 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из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 образовательных коммуникаций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зарубежных мессенджеров</a:t>
                      </a:r>
                    </a:p>
                  </a:txBody>
                  <a:tcPr marL="0" marR="0" marT="32659" marB="1306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2805389"/>
                  </a:ext>
                </a:extLst>
              </a:tr>
              <a:tr h="8948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Обеспечить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активность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педагогов в чатах 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/>
                      </a:r>
                      <a:b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</a:b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и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звонках целевой показатель 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— не менее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25%</a:t>
                      </a:r>
                      <a:endParaRPr kumimoji="0" lang="ru-RU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32659" marB="1306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66879321"/>
                  </a:ext>
                </a:extLst>
              </a:tr>
              <a:tr h="11386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6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Перевести и </a:t>
                      </a:r>
                      <a:r>
                        <a:rPr kumimoji="0" lang="ru-RU" sz="1600" b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приоритировать</a:t>
                      </a:r>
                      <a:r>
                        <a:rPr kumimoji="0" lang="ru-RU" sz="1600" b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ru-RU" sz="16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ведение </a:t>
                      </a:r>
                      <a:r>
                        <a:rPr kumimoji="0" lang="ru-RU" sz="1600" b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всех</a:t>
                      </a:r>
                      <a:r>
                        <a:rPr kumimoji="0" lang="ru-RU" sz="16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профильных </a:t>
                      </a:r>
                      <a:r>
                        <a:rPr kumimoji="0" lang="ru-RU" sz="1600" b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каналов </a:t>
                      </a:r>
                      <a:r>
                        <a:rPr kumimoji="0" lang="ru-RU" sz="16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для информирования </a:t>
                      </a:r>
                      <a:r>
                        <a:rPr kumimoji="0" lang="ru-RU" sz="16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родителей и детей </a:t>
                      </a:r>
                      <a:r>
                        <a:rPr kumimoji="0" lang="ru-RU" sz="16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в ИКОП «Сферум»</a:t>
                      </a:r>
                      <a:endParaRPr kumimoji="0" lang="ru-RU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32659" marB="1306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9654930"/>
                  </a:ext>
                </a:extLst>
              </a:tr>
              <a:tr h="636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5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32659" marB="1306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8183107"/>
                  </a:ext>
                </a:extLst>
              </a:tr>
            </a:tbl>
          </a:graphicData>
        </a:graphic>
      </p:graphicFrame>
      <p:sp>
        <p:nvSpPr>
          <p:cNvPr id="34" name="Полилиния 23">
            <a:extLst>
              <a:ext uri="{FF2B5EF4-FFF2-40B4-BE49-F238E27FC236}">
                <a16:creationId xmlns:a16="http://schemas.microsoft.com/office/drawing/2014/main" xmlns="" id="{3D6C073B-9136-CB27-E3AF-A14E24E8744B}"/>
              </a:ext>
            </a:extLst>
          </p:cNvPr>
          <p:cNvSpPr/>
          <p:nvPr/>
        </p:nvSpPr>
        <p:spPr>
          <a:xfrm>
            <a:off x="6324601" y="2253031"/>
            <a:ext cx="309075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FFFFFF"/>
                </a:solidFill>
                <a:latin typeface="VK Sans Display Medium"/>
              </a:rPr>
              <a:t>5</a:t>
            </a:r>
            <a:endParaRPr lang="ru-RU" sz="1600" dirty="0">
              <a:solidFill>
                <a:srgbClr val="FFFFFF"/>
              </a:solidFill>
              <a:latin typeface="VK Sans Display Medium"/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6776758" y="3464992"/>
            <a:ext cx="4897967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endParaRPr lang="ru-RU" sz="1600" dirty="0">
              <a:latin typeface="Century Gothic" panose="020B0502020202020204" pitchFamily="34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Регулярно анализировать м</a:t>
            </a:r>
            <a:r>
              <a:rPr sz="1600" dirty="0" err="1">
                <a:latin typeface="Century Gothic" panose="020B0502020202020204" pitchFamily="34" charset="0"/>
              </a:rPr>
              <a:t>ониторинг</a:t>
            </a:r>
            <a:r>
              <a:rPr sz="1600" dirty="0">
                <a:latin typeface="Century Gothic" panose="020B0502020202020204" pitchFamily="34" charset="0"/>
              </a:rPr>
              <a:t> </a:t>
            </a:r>
            <a:r>
              <a:rPr sz="1600" dirty="0">
                <a:solidFill>
                  <a:srgbClr val="434343"/>
                </a:solidFill>
                <a:latin typeface="Century Gothic" panose="020B0502020202020204" pitchFamily="34" charset="0"/>
                <a:cs typeface="Calibri"/>
              </a:rPr>
              <a:t>в </a:t>
            </a:r>
            <a:r>
              <a:rPr sz="1600" b="1" spc="-5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онлайн дашборде </a:t>
            </a:r>
            <a:r>
              <a:rPr sz="1600" dirty="0">
                <a:latin typeface="Century Gothic" panose="020B0502020202020204" pitchFamily="34" charset="0"/>
              </a:rPr>
              <a:t>региона (РОИВ)  и в личных кабинетах организаций</a:t>
            </a:r>
          </a:p>
        </p:txBody>
      </p:sp>
      <p:sp>
        <p:nvSpPr>
          <p:cNvPr id="36" name="object 7"/>
          <p:cNvSpPr txBox="1"/>
          <p:nvPr/>
        </p:nvSpPr>
        <p:spPr>
          <a:xfrm>
            <a:off x="6760593" y="4821053"/>
            <a:ext cx="4965699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endParaRPr lang="ru-RU" sz="1600" dirty="0">
              <a:latin typeface="Century Gothic" panose="020B0502020202020204" pitchFamily="34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М</a:t>
            </a:r>
            <a:r>
              <a:rPr sz="1600" dirty="0" err="1">
                <a:latin typeface="Century Gothic" panose="020B0502020202020204" pitchFamily="34" charset="0"/>
              </a:rPr>
              <a:t>отивир</a:t>
            </a:r>
            <a:r>
              <a:rPr lang="ru-RU" sz="1600" dirty="0" err="1">
                <a:latin typeface="Century Gothic" panose="020B0502020202020204" pitchFamily="34" charset="0"/>
              </a:rPr>
              <a:t>овать</a:t>
            </a:r>
            <a:r>
              <a:rPr sz="1600" dirty="0">
                <a:latin typeface="Century Gothic" panose="020B0502020202020204" pitchFamily="34" charset="0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личным </a:t>
            </a:r>
            <a:r>
              <a:rPr sz="1600" b="1" spc="-351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примером</a:t>
            </a:r>
            <a:r>
              <a:rPr sz="1600" b="1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dirty="0" err="1">
                <a:latin typeface="Century Gothic" panose="020B0502020202020204" pitchFamily="34" charset="0"/>
              </a:rPr>
              <a:t>переход</a:t>
            </a:r>
            <a:r>
              <a:rPr sz="1600" spc="-11" dirty="0">
                <a:solidFill>
                  <a:srgbClr val="43434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spc="-11" dirty="0">
                <a:solidFill>
                  <a:srgbClr val="434343"/>
                </a:solidFill>
                <a:latin typeface="Century Gothic" panose="020B0502020202020204" pitchFamily="34" charset="0"/>
                <a:cs typeface="Calibri"/>
              </a:rPr>
              <a:t/>
            </a:r>
            <a:br>
              <a:rPr lang="ru-RU" sz="1600" spc="-11" dirty="0">
                <a:solidFill>
                  <a:srgbClr val="434343"/>
                </a:solidFill>
                <a:latin typeface="Century Gothic" panose="020B0502020202020204" pitchFamily="34" charset="0"/>
                <a:cs typeface="Calibri"/>
              </a:rPr>
            </a:br>
            <a:r>
              <a:rPr sz="1600" dirty="0">
                <a:latin typeface="Century Gothic" panose="020B0502020202020204" pitchFamily="34" charset="0"/>
              </a:rPr>
              <a:t>в </a:t>
            </a:r>
            <a:r>
              <a:rPr lang="ru-RU" sz="1600" dirty="0">
                <a:latin typeface="Century Gothic" panose="020B0502020202020204" pitchFamily="34" charset="0"/>
              </a:rPr>
              <a:t>ИКОП «Сферум»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28841" y="1847509"/>
            <a:ext cx="5029200" cy="132343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/>
            <a:endParaRPr lang="ru-RU" sz="1600" dirty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>
                <a:latin typeface="Century Gothic" panose="020B0502020202020204" pitchFamily="34" charset="0"/>
              </a:rPr>
              <a:t>Утвердить 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Дорожную карту </a:t>
            </a:r>
            <a:r>
              <a:rPr lang="ru-RU" sz="1600" dirty="0">
                <a:latin typeface="Century Gothic" panose="020B0502020202020204" pitchFamily="34" charset="0"/>
              </a:rPr>
              <a:t>внедрения </a:t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в регионе на 2023–2024 учебный год (</a:t>
            </a:r>
            <a:r>
              <a:rPr lang="ru-RU" sz="1600" b="1" dirty="0">
                <a:latin typeface="Century Gothic" panose="020B0502020202020204" pitchFamily="34" charset="0"/>
              </a:rPr>
              <a:t>Приказ Департамента образования Орловской области от 30 августа 2023 года №1607</a:t>
            </a:r>
            <a:r>
              <a:rPr lang="ru-RU" sz="16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5" name="Полилиния 23">
            <a:extLst>
              <a:ext uri="{FF2B5EF4-FFF2-40B4-BE49-F238E27FC236}">
                <a16:creationId xmlns:a16="http://schemas.microsoft.com/office/drawing/2014/main" xmlns="" id="{3D6C073B-9136-CB27-E3AF-A14E24E8744B}"/>
              </a:ext>
            </a:extLst>
          </p:cNvPr>
          <p:cNvSpPr/>
          <p:nvPr/>
        </p:nvSpPr>
        <p:spPr>
          <a:xfrm>
            <a:off x="6324601" y="3933621"/>
            <a:ext cx="309075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algn="ctr">
              <a:buClrTx/>
              <a:defRPr/>
            </a:pPr>
            <a:r>
              <a:rPr lang="ru-RU" sz="1600" dirty="0">
                <a:solidFill>
                  <a:srgbClr val="FFFFFF"/>
                </a:solidFill>
                <a:latin typeface="VK Sans Display Medium"/>
              </a:rPr>
              <a:t>6</a:t>
            </a:r>
          </a:p>
        </p:txBody>
      </p:sp>
      <p:sp>
        <p:nvSpPr>
          <p:cNvPr id="48" name="Полилиния 47">
            <a:extLst>
              <a:ext uri="{FF2B5EF4-FFF2-40B4-BE49-F238E27FC236}">
                <a16:creationId xmlns:a16="http://schemas.microsoft.com/office/drawing/2014/main" xmlns="" id="{3D6C073B-9136-CB27-E3AF-A14E24E8744B}"/>
              </a:ext>
            </a:extLst>
          </p:cNvPr>
          <p:cNvSpPr/>
          <p:nvPr/>
        </p:nvSpPr>
        <p:spPr>
          <a:xfrm>
            <a:off x="6324601" y="5173395"/>
            <a:ext cx="309075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algn="ctr">
              <a:buClrTx/>
              <a:defRPr/>
            </a:pPr>
            <a:r>
              <a:rPr lang="ru-RU" sz="1600" dirty="0">
                <a:solidFill>
                  <a:srgbClr val="FFFFFF"/>
                </a:solidFill>
                <a:latin typeface="VK Sans Display Medium"/>
              </a:rPr>
              <a:t>7</a:t>
            </a:r>
          </a:p>
        </p:txBody>
      </p:sp>
      <p:pic>
        <p:nvPicPr>
          <p:cNvPr id="1028" name="Picture 4" descr="Сфер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59" y="5715003"/>
            <a:ext cx="3055156" cy="11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/>
          <p:nvPr/>
        </p:nvSpPr>
        <p:spPr>
          <a:xfrm>
            <a:off x="8001000" y="0"/>
            <a:ext cx="4267200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676054" y="-19447"/>
            <a:ext cx="8239348" cy="1738939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3600" kern="12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Витрины данных </a:t>
            </a:r>
            <a:r>
              <a:rPr lang="ru-RU" sz="3600" spc="-5" dirty="0">
                <a:latin typeface="Century Gothic" panose="020B0502020202020204" pitchFamily="34" charset="0"/>
              </a:rPr>
              <a:t/>
            </a:r>
            <a:br>
              <a:rPr lang="ru-RU" sz="3600" spc="-5" dirty="0">
                <a:latin typeface="Century Gothic" panose="020B0502020202020204" pitchFamily="34" charset="0"/>
              </a:rPr>
            </a:br>
            <a:r>
              <a:rPr lang="ru-RU" sz="3600" spc="-5" dirty="0">
                <a:latin typeface="Century Gothic" panose="020B0502020202020204" pitchFamily="34" charset="0"/>
              </a:rPr>
              <a:t>для передачи информации </a:t>
            </a:r>
            <a:br>
              <a:rPr lang="ru-RU" sz="3600" spc="-5" dirty="0">
                <a:latin typeface="Century Gothic" panose="020B0502020202020204" pitchFamily="34" charset="0"/>
              </a:rPr>
            </a:br>
            <a:r>
              <a:rPr lang="ru-RU" sz="3600" spc="-5" dirty="0">
                <a:latin typeface="Century Gothic" panose="020B0502020202020204" pitchFamily="34" charset="0"/>
              </a:rPr>
              <a:t>в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ГИР ВУ</a:t>
            </a:r>
            <a:endParaRPr sz="3600" spc="-5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6052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54" y="4095703"/>
            <a:ext cx="771748" cy="7717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66031" y="3899431"/>
            <a:ext cx="6705600" cy="110799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 algn="r"/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en-US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от 3 апреля 2023 г. №536 «Об утверждении </a:t>
            </a:r>
            <a:b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Правил ведения государственного информационного </a:t>
            </a:r>
            <a:b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ресурса, содержащего сведения о гражданах, </a:t>
            </a:r>
            <a:b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необходимые для актуализации</a:t>
            </a:r>
            <a:r>
              <a:rPr lang="en-US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документов </a:t>
            </a:r>
            <a:b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воинского учета» </a:t>
            </a: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58000" y="5029200"/>
            <a:ext cx="5218269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96000" y="5486531"/>
            <a:ext cx="6096000" cy="1107996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 algn="r"/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Протокол совещания под председательством </a:t>
            </a:r>
            <a:b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Директора Департамента проектной деятельности </a:t>
            </a:r>
            <a:b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Правительства Российской Федерации </a:t>
            </a:r>
            <a:b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Ю. Г. Левитской от 25 мая 2023 г. </a:t>
            </a:r>
            <a:r>
              <a:rPr lang="en-US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«О размещении сведений на витрины данных </a:t>
            </a:r>
            <a:b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поставщиков для передачи их в ГИР ВУ»</a:t>
            </a:r>
            <a:endParaRPr lang="ru-RU" sz="11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858000" y="6705600"/>
            <a:ext cx="5218269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89843" y="2348731"/>
            <a:ext cx="2182407" cy="32316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ГИР ВУ школа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76400" y="1838032"/>
            <a:ext cx="4267200" cy="419099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1500" b="1" dirty="0">
                <a:latin typeface="Century Gothic" panose="020B0502020202020204" pitchFamily="34" charset="0"/>
              </a:rPr>
              <a:t>Загрузка таблиц на витрину данных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400" y="2325960"/>
            <a:ext cx="2078813" cy="35515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95" y="2963804"/>
            <a:ext cx="2182407" cy="46166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/6</a:t>
            </a:r>
            <a:endParaRPr lang="ru-RU" sz="2800" b="1" dirty="0">
              <a:solidFill>
                <a:srgbClr val="00CC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395" y="2650133"/>
            <a:ext cx="2182407" cy="33855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таблиц</a:t>
            </a:r>
            <a:endParaRPr lang="ru-RU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00350" y="2650133"/>
            <a:ext cx="2182407" cy="33855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проверка</a:t>
            </a:r>
            <a:endParaRPr lang="ru-RU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33402" y="2958231"/>
            <a:ext cx="762001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76402" y="2958231"/>
            <a:ext cx="762001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170395" y="2963802"/>
            <a:ext cx="2182407" cy="46166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100%</a:t>
            </a:r>
            <a:endParaRPr lang="ru-RU" sz="2800" b="1" dirty="0">
              <a:solidFill>
                <a:srgbClr val="00CC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86000" y="2335369"/>
            <a:ext cx="3255188" cy="32316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Школьное портфолио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13419" y="2318769"/>
            <a:ext cx="2197231" cy="35515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347547" y="2935484"/>
            <a:ext cx="2182407" cy="46166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11</a:t>
            </a:r>
            <a:r>
              <a:rPr lang="en-US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ru-RU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rgbClr val="00CC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5445" y="2621813"/>
            <a:ext cx="2182407" cy="33855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таблиц</a:t>
            </a:r>
            <a:endParaRPr lang="ru-RU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62550" y="2621813"/>
            <a:ext cx="2182407" cy="33855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проверка</a:t>
            </a:r>
            <a:endParaRPr lang="ru-RU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95602" y="2929911"/>
            <a:ext cx="762001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038602" y="2929911"/>
            <a:ext cx="762001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532595" y="2935482"/>
            <a:ext cx="2182407" cy="46166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60%</a:t>
            </a:r>
            <a:endParaRPr lang="ru-RU" sz="2800" b="1" dirty="0">
              <a:solidFill>
                <a:srgbClr val="FFC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50614" y="2332543"/>
            <a:ext cx="3255188" cy="32316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Моя школа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133568" y="2315943"/>
            <a:ext cx="1992117" cy="35515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51" y="5822779"/>
            <a:ext cx="771748" cy="771748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208995" y="2916890"/>
            <a:ext cx="2182407" cy="46166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ru-RU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82</a:t>
            </a:r>
            <a:endParaRPr lang="ru-RU" sz="2800" b="1" dirty="0">
              <a:solidFill>
                <a:srgbClr val="00CC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81602" y="2603217"/>
            <a:ext cx="2182407" cy="33855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таблиц</a:t>
            </a:r>
            <a:endParaRPr lang="ru-RU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687608" y="2911317"/>
            <a:ext cx="762001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-1" y="3909983"/>
            <a:ext cx="5715001" cy="58477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Необходимая информация по обучающимся, для передачи сведений в ГИР ВУ:</a:t>
            </a:r>
            <a:endParaRPr lang="ru-RU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7528" y="4578589"/>
            <a:ext cx="5591079" cy="206209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2" indent="-342882" algn="just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Фамилия, имя, </a:t>
            </a:r>
            <a:r>
              <a:rPr lang="ru-RU" sz="1600" dirty="0" smtClean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отчество</a:t>
            </a:r>
            <a:endParaRPr lang="ru-RU" sz="1600" dirty="0">
              <a:solidFill>
                <a:srgbClr val="00000A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882" indent="-342882" algn="just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Дата </a:t>
            </a:r>
            <a:r>
              <a:rPr lang="ru-RU" sz="1600" dirty="0" smtClean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рождения</a:t>
            </a:r>
            <a:endParaRPr lang="ru-RU" sz="1600" dirty="0">
              <a:solidFill>
                <a:srgbClr val="00000A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882" indent="-342882" algn="just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Место </a:t>
            </a:r>
            <a:r>
              <a:rPr lang="ru-RU" sz="1600" dirty="0" smtClean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рождения</a:t>
            </a:r>
            <a:endParaRPr lang="ru-RU" sz="1600" dirty="0">
              <a:solidFill>
                <a:srgbClr val="00000A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882" indent="-342882" algn="just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Страховой номер индивидуального лицевого счёта (СНИЛС</a:t>
            </a:r>
            <a:r>
              <a:rPr lang="ru-RU" sz="1600" dirty="0" smtClean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000A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882" indent="-342882" algn="just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Документ, удостоверяющий личность (серия, номер, дата выдачи</a:t>
            </a:r>
            <a:r>
              <a:rPr lang="ru-RU" sz="1600" dirty="0" smtClean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342882" indent="-342882" algn="just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A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Учебные периоды (</a:t>
            </a:r>
            <a:r>
              <a:rPr lang="ru-RU" sz="1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  <a:cs typeface="Calibri"/>
              </a:rPr>
              <a:t>Карта класса)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412527" y="610539"/>
            <a:ext cx="4846101" cy="58477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 algn="r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Передано записей обучающихся </a:t>
            </a:r>
            <a:b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 витрину данных «Мое образование»:</a:t>
            </a:r>
            <a:endParaRPr lang="ru-RU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110199" y="1106269"/>
            <a:ext cx="2182407" cy="64633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 indent="6985"/>
            <a:r>
              <a:rPr lang="ru-RU" sz="2400" b="1" dirty="0">
                <a:solidFill>
                  <a:srgbClr val="00CC00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99 136</a:t>
            </a:r>
            <a:endParaRPr lang="ru-RU" sz="4000" b="1" dirty="0">
              <a:solidFill>
                <a:srgbClr val="0000CC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028" name="Picture 4" descr="Компьютерные иконки, ученик, фиолетовый, другие, инкапсулированный  PostScript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5000" y1="67500" x2="65000" y2="67500"/>
                        <a14:foregroundMark x1="77391" y1="74891" x2="77391" y2="74891"/>
                        <a14:foregroundMark x1="42174" y1="54239" x2="42174" y2="54239"/>
                        <a14:foregroundMark x1="58370" y1="55109" x2="58370" y2="55109"/>
                        <a14:foregroundMark x1="50761" y1="64022" x2="50761" y2="64022"/>
                        <a14:foregroundMark x1="66304" y1="88478" x2="66304" y2="88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93" y="1066801"/>
            <a:ext cx="668107" cy="6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4212737" y="2438401"/>
            <a:ext cx="0" cy="117581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xmlns="" id="{DD9E1BEC-5084-4EF2-8051-8B81E5EBB551}"/>
              </a:ext>
            </a:extLst>
          </p:cNvPr>
          <p:cNvSpPr/>
          <p:nvPr/>
        </p:nvSpPr>
        <p:spPr>
          <a:xfrm flipH="1">
            <a:off x="10211241" y="3"/>
            <a:ext cx="4176211" cy="3399527"/>
          </a:xfrm>
          <a:prstGeom prst="parallelogram">
            <a:avLst>
              <a:gd name="adj" fmla="val 64589"/>
            </a:avLst>
          </a:prstGeom>
          <a:gradFill>
            <a:gsLst>
              <a:gs pos="0">
                <a:srgbClr val="0070C0"/>
              </a:gs>
              <a:gs pos="61000">
                <a:srgbClr val="2B57B4"/>
              </a:gs>
              <a:gs pos="100000">
                <a:srgbClr val="7030A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8EA93D94-17AE-45F1-A158-B948A2A6B75E}"/>
              </a:ext>
            </a:extLst>
          </p:cNvPr>
          <p:cNvSpPr/>
          <p:nvPr/>
        </p:nvSpPr>
        <p:spPr>
          <a:xfrm flipH="1">
            <a:off x="-2855227" y="1219200"/>
            <a:ext cx="8718219" cy="5638800"/>
          </a:xfrm>
          <a:prstGeom prst="parallelogram">
            <a:avLst>
              <a:gd name="adj" fmla="val 104856"/>
            </a:avLst>
          </a:prstGeom>
          <a:gradFill>
            <a:gsLst>
              <a:gs pos="0">
                <a:srgbClr val="0070C0"/>
              </a:gs>
              <a:gs pos="100000">
                <a:srgbClr val="9B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xmlns="" id="{72A58AE5-8B3E-453E-A005-71AB1C7C9911}"/>
              </a:ext>
            </a:extLst>
          </p:cNvPr>
          <p:cNvSpPr/>
          <p:nvPr/>
        </p:nvSpPr>
        <p:spPr>
          <a:xfrm>
            <a:off x="3712194" y="0"/>
            <a:ext cx="8479809" cy="6858000"/>
          </a:xfrm>
          <a:prstGeom prst="parallelogram">
            <a:avLst>
              <a:gd name="adj" fmla="val 86461"/>
            </a:avLst>
          </a:prstGeom>
          <a:gradFill>
            <a:gsLst>
              <a:gs pos="46000">
                <a:srgbClr val="0070C0"/>
              </a:gs>
              <a:gs pos="100000">
                <a:srgbClr val="9BCFF3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12739" y="2438400"/>
            <a:ext cx="4154509" cy="1055688"/>
          </a:xfrm>
          <a:prstGeom prst="rect">
            <a:avLst/>
          </a:prstGeom>
        </p:spPr>
        <p:txBody>
          <a:bodyPr lIns="91436" tIns="45718" rIns="91436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10"/>
            <a:r>
              <a:rPr lang="ru-RU" alt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</a:t>
            </a:r>
            <a:br>
              <a:rPr lang="ru-RU" alt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149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28445" y="0"/>
            <a:ext cx="2691955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6054" y="-19447"/>
            <a:ext cx="7259639" cy="1738939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3600" spc="-5" dirty="0">
                <a:latin typeface="Century Gothic" panose="020B0502020202020204" pitchFamily="34" charset="0"/>
              </a:rPr>
              <a:t>Актуальные направления развития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цифровизации</a:t>
            </a:r>
            <a:r>
              <a:rPr lang="ru-RU" sz="3600" spc="-5" dirty="0">
                <a:latin typeface="Century Gothic" panose="020B0502020202020204" pitchFamily="34" charset="0"/>
              </a:rPr>
              <a:t> </a:t>
            </a:r>
            <a:br>
              <a:rPr lang="ru-RU" sz="3600" spc="-5" dirty="0">
                <a:latin typeface="Century Gothic" panose="020B0502020202020204" pitchFamily="34" charset="0"/>
              </a:rPr>
            </a:b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в сфере образования</a:t>
            </a:r>
            <a:endParaRPr sz="3600" spc="-5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70260" y="2367923"/>
            <a:ext cx="4344739" cy="1143000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endParaRPr lang="ru-RU" sz="1500" dirty="0">
              <a:latin typeface="Century Gothic" panose="020B0502020202020204" pitchFamily="34" charset="0"/>
            </a:endParaRPr>
          </a:p>
          <a:p>
            <a:r>
              <a:rPr lang="ru-RU" sz="1500" dirty="0">
                <a:latin typeface="Century Gothic" panose="020B0502020202020204" pitchFamily="34" charset="0"/>
              </a:rPr>
              <a:t>Реализация Стратегического направления </a:t>
            </a:r>
            <a:br>
              <a:rPr lang="ru-RU" sz="1500" dirty="0">
                <a:latin typeface="Century Gothic" panose="020B0502020202020204" pitchFamily="34" charset="0"/>
              </a:rPr>
            </a:br>
            <a:r>
              <a:rPr lang="ru-RU" sz="1500" dirty="0">
                <a:latin typeface="Century Gothic" panose="020B0502020202020204" pitchFamily="34" charset="0"/>
              </a:rPr>
              <a:t>в области цифровой трансформации образования, относящейся к сфере деятельности Минпросвещения России</a:t>
            </a:r>
            <a:endParaRPr lang="ru-RU" sz="1500" b="1" dirty="0">
              <a:latin typeface="Century Gothic" panose="020B0502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370260" y="3733800"/>
            <a:ext cx="4344739" cy="990600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r>
              <a:rPr lang="ru-RU" sz="1500" dirty="0">
                <a:latin typeface="Century Gothic" panose="020B0502020202020204" pitchFamily="34" charset="0"/>
              </a:rPr>
              <a:t>Достижение плановых значений показателей уровня «цифровой зрелости» отрасли «Образование»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50645" y="4947277"/>
            <a:ext cx="4364355" cy="99632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r>
              <a:rPr lang="ru-RU" sz="1500" dirty="0">
                <a:latin typeface="Century Gothic" panose="020B0502020202020204" pitchFamily="34" charset="0"/>
              </a:rPr>
              <a:t>Использование цифрового образовательного  контента Библиотеки ЦОК в составе ФГИС «Моя школа»</a:t>
            </a:r>
          </a:p>
        </p:txBody>
      </p:sp>
      <p:pic>
        <p:nvPicPr>
          <p:cNvPr id="40" name="Рисунок 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7" y="3764597"/>
            <a:ext cx="959803" cy="959803"/>
          </a:xfrm>
          <a:prstGeom prst="rect">
            <a:avLst/>
          </a:prstGeom>
        </p:spPr>
      </p:pic>
      <p:pic>
        <p:nvPicPr>
          <p:cNvPr id="41" name="Рисунок 4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" y="4965075"/>
            <a:ext cx="1054727" cy="1054727"/>
          </a:xfrm>
          <a:prstGeom prst="rect">
            <a:avLst/>
          </a:prstGeom>
        </p:spPr>
      </p:pic>
      <p:pic>
        <p:nvPicPr>
          <p:cNvPr id="42" name="Рисунок 41" descr="Папка – Бесплатные иконки: интерфей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3160"/>
            <a:ext cx="1005840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Скругленный прямоугольник 42"/>
          <p:cNvSpPr/>
          <p:nvPr/>
        </p:nvSpPr>
        <p:spPr>
          <a:xfrm>
            <a:off x="6172200" y="2367923"/>
            <a:ext cx="4419600" cy="1143000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r>
              <a:rPr lang="ru-RU" sz="1500" dirty="0">
                <a:latin typeface="Century Gothic" panose="020B0502020202020204" pitchFamily="34" charset="0"/>
              </a:rPr>
              <a:t>Подключение РГИС к ЕСИА (создание учётных записей обучающихся на Госуслугах)</a:t>
            </a:r>
          </a:p>
        </p:txBody>
      </p:sp>
      <p:pic>
        <p:nvPicPr>
          <p:cNvPr id="44" name="Рисунок 4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174" y="2355210"/>
            <a:ext cx="1073793" cy="1073793"/>
          </a:xfrm>
          <a:prstGeom prst="rect">
            <a:avLst/>
          </a:prstGeom>
        </p:spPr>
      </p:pic>
      <p:sp>
        <p:nvSpPr>
          <p:cNvPr id="45" name="Скругленный прямоугольник 44"/>
          <p:cNvSpPr/>
          <p:nvPr/>
        </p:nvSpPr>
        <p:spPr>
          <a:xfrm>
            <a:off x="6172200" y="3764600"/>
            <a:ext cx="4419600" cy="95980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r>
              <a:rPr lang="ru-RU" sz="1500" dirty="0">
                <a:latin typeface="Century Gothic" panose="020B0502020202020204" pitchFamily="34" charset="0"/>
              </a:rPr>
              <a:t>Подключение образовательных организаций </a:t>
            </a:r>
            <a:br>
              <a:rPr lang="ru-RU" sz="1500" dirty="0">
                <a:latin typeface="Century Gothic" panose="020B0502020202020204" pitchFamily="34" charset="0"/>
              </a:rPr>
            </a:br>
            <a:r>
              <a:rPr lang="ru-RU" sz="1500" dirty="0">
                <a:latin typeface="Century Gothic" panose="020B0502020202020204" pitchFamily="34" charset="0"/>
              </a:rPr>
              <a:t>к ИКОП «Сферум»</a:t>
            </a:r>
          </a:p>
        </p:txBody>
      </p:sp>
      <p:pic>
        <p:nvPicPr>
          <p:cNvPr id="46" name="Рисунок 45" descr="Чат – Бесплатные иконки: маркетинг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174" y="3581402"/>
            <a:ext cx="1205140" cy="120514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6172200" y="4953000"/>
            <a:ext cx="4419600" cy="990600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r>
              <a:rPr lang="ru-RU" sz="1500" dirty="0">
                <a:latin typeface="Century Gothic" panose="020B0502020202020204" pitchFamily="34" charset="0"/>
              </a:rPr>
              <a:t>Наполнение витрин данных для передачи информации в ГИР ВУ</a:t>
            </a:r>
          </a:p>
        </p:txBody>
      </p:sp>
      <p:pic>
        <p:nvPicPr>
          <p:cNvPr id="49" name="Рисунок 4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157" y="4911064"/>
            <a:ext cx="1072523" cy="1072523"/>
          </a:xfrm>
          <a:prstGeom prst="rect">
            <a:avLst/>
          </a:prstGeom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676052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/>
          <p:nvPr/>
        </p:nvSpPr>
        <p:spPr>
          <a:xfrm rot="5400000">
            <a:off x="5023920" y="-233882"/>
            <a:ext cx="2133600" cy="12202564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59918" y="3200402"/>
            <a:ext cx="2940073" cy="3531367"/>
          </a:xfrm>
          <a:prstGeom prst="roundRect">
            <a:avLst/>
          </a:prstGeom>
          <a:solidFill>
            <a:schemeClr val="bg1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4402" y="3153530"/>
            <a:ext cx="2940073" cy="3572969"/>
          </a:xfrm>
          <a:prstGeom prst="roundRect">
            <a:avLst/>
          </a:prstGeom>
          <a:solidFill>
            <a:schemeClr val="bg1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58873" y="4208074"/>
            <a:ext cx="2879737" cy="23493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Искусственный интеллект </a:t>
            </a:r>
            <a:b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части рекомендательных систем и интеллектуальных систем поддержки принятия решений, перспективных методов и технологий (</a:t>
            </a: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«Цифровой помощник ученика»</a:t>
            </a:r>
            <a:r>
              <a:rPr lang="ru-RU" sz="1300" b="1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«Цифровой</a:t>
            </a:r>
            <a:r>
              <a:rPr lang="ru-RU" sz="1300" b="1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ru-RU" sz="1300" b="1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помощник родителя»</a:t>
            </a:r>
            <a:r>
              <a:rPr lang="ru-RU" sz="1300" b="1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«Цифровой помощник учителя»</a:t>
            </a:r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</a:t>
            </a:r>
            <a:endParaRPr lang="ru-RU" sz="13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91002" y="4212612"/>
            <a:ext cx="2879737" cy="255454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Большие данные в части использования методов интеллектуального анализа значительных объемов </a:t>
            </a:r>
            <a:b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информации для поддержки принятия управленческих </a:t>
            </a:r>
            <a:b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решений и повышения </a:t>
            </a:r>
            <a:b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качества данных (</a:t>
            </a: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«Создание </a:t>
            </a:r>
            <a:b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 внедрение системы </a:t>
            </a:r>
            <a:b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управления </a:t>
            </a:r>
            <a:b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образовательной </a:t>
            </a:r>
            <a:b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организации»</a:t>
            </a:r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299339" y="3200402"/>
            <a:ext cx="3140063" cy="1603135"/>
          </a:xfrm>
          <a:prstGeom prst="roundRect">
            <a:avLst/>
          </a:prstGeom>
          <a:solidFill>
            <a:schemeClr val="bg1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178664" y="4034602"/>
            <a:ext cx="3275072" cy="70788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Системы распределенного реестра (</a:t>
            </a: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«Цифровое портфолио ученика»</a:t>
            </a:r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15203" y="5123365"/>
            <a:ext cx="3140063" cy="1603135"/>
          </a:xfrm>
          <a:prstGeom prst="roundRect">
            <a:avLst/>
          </a:prstGeom>
          <a:solidFill>
            <a:schemeClr val="bg1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254864" y="5957565"/>
            <a:ext cx="3275072" cy="70788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Облачные технологии </a:t>
            </a:r>
            <a:b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3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«Библиотека цифрового образовательного контента»</a:t>
            </a:r>
            <a:r>
              <a:rPr lang="ru-RU" sz="13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717" y="1752599"/>
            <a:ext cx="11737768" cy="113620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0191">
              <a:spcBef>
                <a:spcPts val="60"/>
              </a:spcBef>
            </a:pPr>
            <a:r>
              <a:rPr lang="ru-RU" sz="1500" kern="0" dirty="0"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600" b="1" kern="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0166">
              <a:spcBef>
                <a:spcPts val="60"/>
              </a:spcBef>
            </a:pPr>
            <a:r>
              <a:rPr lang="ru-RU" sz="1500" b="1" kern="0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b="1" kern="0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Целью цифровой трансформации</a:t>
            </a:r>
            <a:r>
              <a:rPr lang="ru-RU" sz="2000" kern="0" dirty="0"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0" dirty="0"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является обеспечение эффективной информационной поддержки участников образовательных отношений в рамках организации процесса получения образования и управления образовательной деятельностью.</a:t>
            </a:r>
            <a:endParaRPr lang="ru-RU" sz="2000" b="1" kern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4" y="2032710"/>
            <a:ext cx="312420" cy="312420"/>
          </a:xfrm>
          <a:prstGeom prst="rect">
            <a:avLst/>
          </a:prstGeom>
        </p:spPr>
      </p:pic>
      <p:sp>
        <p:nvSpPr>
          <p:cNvPr id="30" name="object 7"/>
          <p:cNvSpPr txBox="1">
            <a:spLocks noGrp="1"/>
          </p:cNvSpPr>
          <p:nvPr>
            <p:ph type="title"/>
          </p:nvPr>
        </p:nvSpPr>
        <p:spPr>
          <a:xfrm>
            <a:off x="676054" y="-19447"/>
            <a:ext cx="7259639" cy="1738939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3600" spc="-5" dirty="0">
                <a:latin typeface="Century Gothic" panose="020B0502020202020204" pitchFamily="34" charset="0"/>
              </a:rPr>
              <a:t>Стратегическое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направление</a:t>
            </a:r>
            <a:r>
              <a:rPr lang="ru-RU" sz="3600" spc="-5" dirty="0">
                <a:latin typeface="Century Gothic" panose="020B0502020202020204" pitchFamily="34" charset="0"/>
              </a:rPr>
              <a:t/>
            </a:r>
            <a:br>
              <a:rPr lang="ru-RU" sz="3600" spc="-5" dirty="0">
                <a:latin typeface="Century Gothic" panose="020B0502020202020204" pitchFamily="34" charset="0"/>
              </a:rPr>
            </a:br>
            <a:r>
              <a:rPr lang="ru-RU" sz="3600" spc="-5" dirty="0">
                <a:latin typeface="Century Gothic" panose="020B0502020202020204" pitchFamily="34" charset="0"/>
              </a:rPr>
              <a:t>в области цифровой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трансформации образования</a:t>
            </a:r>
            <a:endParaRPr sz="3600" spc="-5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6052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5181602" y="3206851"/>
            <a:ext cx="898537" cy="853440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257801" y="3261437"/>
            <a:ext cx="746136" cy="740947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905002" y="3164303"/>
            <a:ext cx="898537" cy="853440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981200" y="3218889"/>
            <a:ext cx="746136" cy="740947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53350" y="3200400"/>
            <a:ext cx="898537" cy="853440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529549" y="3254985"/>
            <a:ext cx="746136" cy="740947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455498" y="5113389"/>
            <a:ext cx="898537" cy="853440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531697" y="5167976"/>
            <a:ext cx="746136" cy="740947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83137" y="458214"/>
            <a:ext cx="4810348" cy="107721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Распоряжение Правительства </a:t>
            </a:r>
            <a: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Российской </a:t>
            </a:r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Федерации </a:t>
            </a:r>
            <a: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2 декабря 2021 года № 3427-р</a:t>
            </a:r>
            <a:b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318525" y="1298618"/>
            <a:ext cx="5168875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58" y="609600"/>
            <a:ext cx="638569" cy="63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/>
          <p:nvPr/>
        </p:nvSpPr>
        <p:spPr>
          <a:xfrm>
            <a:off x="8001000" y="9236"/>
            <a:ext cx="4267200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676054" y="-19447"/>
            <a:ext cx="8239348" cy="1738939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3600" spc="-5" dirty="0">
                <a:latin typeface="Century Gothic" panose="020B0502020202020204" pitchFamily="34" charset="0"/>
              </a:rPr>
              <a:t>Показатели уровня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«цифровой зрелости» </a:t>
            </a:r>
            <a:r>
              <a:rPr lang="ru-RU" sz="3600" spc="-5" dirty="0">
                <a:latin typeface="Century Gothic" panose="020B0502020202020204" pitchFamily="34" charset="0"/>
              </a:rPr>
              <a:t>отрасли «Образование» в Орловской области</a:t>
            </a:r>
            <a:endParaRPr sz="3600" spc="-5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6052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показатели ЦЗ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1329"/>
            <a:ext cx="6096000" cy="50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72768" y="3276600"/>
            <a:ext cx="4568021" cy="156965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Минцифры</a:t>
            </a:r>
            <a: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России</a:t>
            </a:r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№ 600 от </a:t>
            </a:r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18.11.2020 «Об утверждении методик расчёта целевых показателей национальной цели развития </a:t>
            </a:r>
            <a:r>
              <a:rPr 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РФ  </a:t>
            </a:r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«Цифровая трансформация»</a:t>
            </a:r>
            <a:b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B1F33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5454" y="4800600"/>
            <a:ext cx="4810348" cy="83099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Письмо Министерства просвещения Российской Федерации </a:t>
            </a:r>
            <a:b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от 25 марта 2021 года №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АН-495/04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05600" y="5798403"/>
            <a:ext cx="5410200" cy="83099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Приказ Департамента </a:t>
            </a:r>
            <a:b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 Орловской области </a:t>
            </a:r>
            <a:b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от 15 ноября 2022 года № 1663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023125" y="4655403"/>
            <a:ext cx="5168875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998139" y="5590499"/>
            <a:ext cx="5156612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998139" y="6578947"/>
            <a:ext cx="5156612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58" y="3966385"/>
            <a:ext cx="638569" cy="6385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13" y="4878741"/>
            <a:ext cx="638569" cy="6385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12" y="5903005"/>
            <a:ext cx="638569" cy="63856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405884" y="2441618"/>
            <a:ext cx="4810348" cy="83099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Распоряжение Правительства Российской Федерации от 2 декабря 2021 года № 3427-р</a:t>
            </a:r>
            <a:b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098567" y="3051218"/>
            <a:ext cx="5168875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62200"/>
            <a:ext cx="638569" cy="63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3"/>
          <p:cNvSpPr/>
          <p:nvPr/>
        </p:nvSpPr>
        <p:spPr>
          <a:xfrm>
            <a:off x="10170803" y="-19445"/>
            <a:ext cx="2021199" cy="6877447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 noGrp="1"/>
          </p:cNvSpPr>
          <p:nvPr>
            <p:ph type="title"/>
          </p:nvPr>
        </p:nvSpPr>
        <p:spPr>
          <a:xfrm>
            <a:off x="676052" y="152400"/>
            <a:ext cx="7259639" cy="1187502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3600" spc="-5" dirty="0" smtClean="0">
                <a:latin typeface="Century Gothic" panose="020B0502020202020204" pitchFamily="34" charset="0"/>
              </a:rPr>
              <a:t>Единое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образовательное пространство</a:t>
            </a:r>
            <a:endParaRPr sz="3600" spc="-5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76052" y="16002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sorokina31.usluga.me/uploads/s/c/g/q/cgq3mmw9jbwu/img/autocrop/7bd67527704478ca282d01cf602093b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83" y="316337"/>
            <a:ext cx="1667444" cy="9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dn.onlinewebfonts.com/svg/download_446609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0235715" y="549017"/>
            <a:ext cx="403870" cy="40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gb74.ru/upload/iblock/176/176a6948341d2de1dd9d034047d781e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21" y="160399"/>
            <a:ext cx="1310676" cy="13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/>
          <a:srcRect t="26421" b="16176"/>
          <a:stretch/>
        </p:blipFill>
        <p:spPr>
          <a:xfrm>
            <a:off x="0" y="2742966"/>
            <a:ext cx="10170803" cy="3311496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660208" y="3106015"/>
            <a:ext cx="1292699" cy="1292699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3" y="3092953"/>
            <a:ext cx="1321154" cy="13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Овал 55"/>
          <p:cNvSpPr/>
          <p:nvPr/>
        </p:nvSpPr>
        <p:spPr>
          <a:xfrm>
            <a:off x="1938310" y="4321220"/>
            <a:ext cx="1292699" cy="1292699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84298"/>
            <a:ext cx="1352255" cy="135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Овал 56"/>
          <p:cNvSpPr/>
          <p:nvPr/>
        </p:nvSpPr>
        <p:spPr>
          <a:xfrm>
            <a:off x="3157134" y="3119835"/>
            <a:ext cx="1344913" cy="1344913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4435237" y="4300096"/>
            <a:ext cx="1336458" cy="1336458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665487" y="3151318"/>
            <a:ext cx="1344913" cy="1344913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8193998" y="3119835"/>
            <a:ext cx="1344913" cy="1344913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933970" y="4300096"/>
            <a:ext cx="1336458" cy="1336458"/>
          </a:xfrm>
          <a:prstGeom prst="ellipse">
            <a:avLst/>
          </a:prstGeom>
          <a:solidFill>
            <a:srgbClr val="003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61" y="3284644"/>
            <a:ext cx="649755" cy="101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42" y="3131259"/>
            <a:ext cx="1385029" cy="138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20" y="3345165"/>
            <a:ext cx="942267" cy="8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675043" y="4160205"/>
            <a:ext cx="856845" cy="1600439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609570"/>
            <a:r>
              <a:rPr lang="en-US" sz="96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</a:t>
            </a:r>
            <a:endParaRPr lang="ru-RU" sz="9600" b="1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92" y="4260460"/>
            <a:ext cx="1414217" cy="141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381000" y="1838802"/>
            <a:ext cx="2010691" cy="81560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Электронные образовательные ресурсы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707637" y="1841163"/>
            <a:ext cx="1510455" cy="81560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Документы </a:t>
            </a:r>
            <a:b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и библиотеки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739872" y="1890180"/>
            <a:ext cx="2010691" cy="58476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Электронный журнал/дневник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474887" y="1891411"/>
            <a:ext cx="2010691" cy="58476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Отчеты </a:t>
            </a:r>
            <a:b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и аналитика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674002" y="1894441"/>
            <a:ext cx="1744052" cy="58476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Расписание </a:t>
            </a:r>
            <a:b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уроков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69190" y="5970645"/>
            <a:ext cx="1419295" cy="81560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Новости </a:t>
            </a:r>
            <a:b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и объявления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848345" y="6100279"/>
            <a:ext cx="2010691" cy="58476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Рабочие </a:t>
            </a:r>
          </a:p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295293" y="6109129"/>
            <a:ext cx="1504850" cy="58476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Внутренняя </a:t>
            </a:r>
            <a:b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почта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186114" y="6040487"/>
            <a:ext cx="1849141" cy="81560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Календарно - тематические планы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763238" y="6086062"/>
            <a:ext cx="2259337" cy="584769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609570"/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Оценка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886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/>
          <p:nvPr/>
        </p:nvSpPr>
        <p:spPr>
          <a:xfrm rot="5400000">
            <a:off x="4759477" y="-498323"/>
            <a:ext cx="2662484" cy="12202562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>
            <a:spLocks/>
          </p:cNvSpPr>
          <p:nvPr/>
        </p:nvSpPr>
        <p:spPr>
          <a:xfrm>
            <a:off x="676052" y="152400"/>
            <a:ext cx="8925148" cy="2577626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14772">
              <a:defRPr/>
            </a:pPr>
            <a:r>
              <a:rPr lang="ru-RU" alt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Электронный журнал и дневник </a:t>
            </a:r>
            <a:r>
              <a:rPr lang="ru-RU" altLang="ru-RU" sz="3600" dirty="0" smtClean="0">
                <a:latin typeface="Century Gothic" panose="020B0502020202020204" pitchFamily="34" charset="0"/>
              </a:rPr>
              <a:t/>
            </a:r>
            <a:br>
              <a:rPr lang="ru-RU" altLang="ru-RU" sz="3600" dirty="0" smtClean="0">
                <a:latin typeface="Century Gothic" panose="020B0502020202020204" pitchFamily="34" charset="0"/>
              </a:rPr>
            </a:br>
            <a:r>
              <a:rPr lang="ru-RU" altLang="ru-RU" sz="3600" dirty="0" smtClean="0">
                <a:latin typeface="Century Gothic" panose="020B0502020202020204" pitchFamily="34" charset="0"/>
              </a:rPr>
              <a:t>в </a:t>
            </a:r>
            <a:r>
              <a:rPr lang="ru-RU" altLang="ru-RU" sz="3600" dirty="0">
                <a:latin typeface="Century Gothic" panose="020B0502020202020204" pitchFamily="34" charset="0"/>
              </a:rPr>
              <a:t>ИСОУ «Виртуальная школа»</a:t>
            </a:r>
          </a:p>
          <a:p>
            <a:pPr defTabSz="414772">
              <a:defRPr/>
            </a:pPr>
            <a:endParaRPr lang="ru-RU" sz="3600" dirty="0">
              <a:latin typeface="Century Gothic" panose="020B0502020202020204" pitchFamily="34" charset="0"/>
            </a:endParaRPr>
          </a:p>
          <a:p>
            <a:pPr defTabSz="414772">
              <a:defRPr/>
            </a:pPr>
            <a:endParaRPr lang="ru-RU" sz="3600" dirty="0">
              <a:latin typeface="Century Gothic" panose="020B0502020202020204" pitchFamily="34" charset="0"/>
            </a:endParaRPr>
          </a:p>
          <a:p>
            <a:pPr defTabSz="414772">
              <a:defRPr/>
            </a:pPr>
            <a:endParaRPr lang="ru-RU" sz="3600" dirty="0"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76052" y="1371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63" y="1967925"/>
            <a:ext cx="990600" cy="9906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350763" y="1777425"/>
            <a:ext cx="1371600" cy="13716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931663" y="3149025"/>
            <a:ext cx="225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  <a:ea typeface="Cambria Math" panose="02040503050406030204" pitchFamily="18" charset="0"/>
              </a:rPr>
              <a:t>ЭЛЕКТРОННЫЙ ЖУРНАЛ/ДНЕВНИК</a:t>
            </a:r>
            <a:endParaRPr lang="ru-RU" sz="1600" dirty="0"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46" y="4642644"/>
            <a:ext cx="5653154" cy="213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" r="25430" b="8508"/>
          <a:stretch/>
        </p:blipFill>
        <p:spPr bwMode="auto">
          <a:xfrm>
            <a:off x="5715000" y="1590662"/>
            <a:ext cx="5636298" cy="26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1859"/>
            <a:ext cx="4953000" cy="238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524500" y="1461082"/>
            <a:ext cx="6057900" cy="288231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3"/>
          <p:cNvSpPr/>
          <p:nvPr/>
        </p:nvSpPr>
        <p:spPr>
          <a:xfrm>
            <a:off x="0" y="0"/>
            <a:ext cx="1931663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>
            <a:spLocks/>
          </p:cNvSpPr>
          <p:nvPr/>
        </p:nvSpPr>
        <p:spPr>
          <a:xfrm>
            <a:off x="676052" y="152400"/>
            <a:ext cx="8925148" cy="2577626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14772">
              <a:defRPr/>
            </a:pPr>
            <a:r>
              <a:rPr lang="ru-RU" alt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Электронный журнал и дневник </a:t>
            </a:r>
            <a:r>
              <a:rPr lang="ru-RU" altLang="ru-RU" sz="3600" dirty="0" smtClean="0">
                <a:latin typeface="Century Gothic" panose="020B0502020202020204" pitchFamily="34" charset="0"/>
              </a:rPr>
              <a:t/>
            </a:r>
            <a:br>
              <a:rPr lang="ru-RU" altLang="ru-RU" sz="3600" dirty="0" smtClean="0">
                <a:latin typeface="Century Gothic" panose="020B0502020202020204" pitchFamily="34" charset="0"/>
              </a:rPr>
            </a:br>
            <a:r>
              <a:rPr lang="ru-RU" altLang="ru-RU" sz="3600" dirty="0" smtClean="0">
                <a:latin typeface="Century Gothic" panose="020B0502020202020204" pitchFamily="34" charset="0"/>
              </a:rPr>
              <a:t>в </a:t>
            </a:r>
            <a:r>
              <a:rPr lang="ru-RU" altLang="ru-RU" sz="3600" dirty="0">
                <a:latin typeface="Century Gothic" panose="020B0502020202020204" pitchFamily="34" charset="0"/>
              </a:rPr>
              <a:t>ИСОУ «Виртуальная школа»</a:t>
            </a:r>
          </a:p>
          <a:p>
            <a:pPr defTabSz="414772">
              <a:defRPr/>
            </a:pPr>
            <a:endParaRPr lang="ru-RU" sz="3600" dirty="0">
              <a:latin typeface="Century Gothic" panose="020B0502020202020204" pitchFamily="34" charset="0"/>
            </a:endParaRPr>
          </a:p>
          <a:p>
            <a:pPr defTabSz="414772">
              <a:defRPr/>
            </a:pPr>
            <a:endParaRPr lang="ru-RU" sz="3600" dirty="0">
              <a:latin typeface="Century Gothic" panose="020B0502020202020204" pitchFamily="34" charset="0"/>
            </a:endParaRPr>
          </a:p>
          <a:p>
            <a:pPr defTabSz="414772">
              <a:defRPr/>
            </a:pPr>
            <a:endParaRPr lang="ru-RU" sz="3600" dirty="0"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76052" y="1371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63" y="1967925"/>
            <a:ext cx="990600" cy="9906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350763" y="1777425"/>
            <a:ext cx="1371600" cy="13716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931663" y="3149025"/>
            <a:ext cx="225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  <a:ea typeface="Cambria Math" panose="02040503050406030204" pitchFamily="18" charset="0"/>
              </a:rPr>
              <a:t>ЭЛЕКТРОННЫЙ ЖУРНАЛ/ДНЕВНИК</a:t>
            </a:r>
            <a:endParaRPr lang="ru-RU" sz="1600" dirty="0"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17" name="Picture 3" descr="C:\Users\ryseva\Desktop\Безымянный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7" b="24249"/>
          <a:stretch/>
        </p:blipFill>
        <p:spPr bwMode="auto">
          <a:xfrm>
            <a:off x="6712990" y="1442722"/>
            <a:ext cx="3564262" cy="18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ryseva\Desktop\Безымянный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r="5744" b="9511"/>
          <a:stretch/>
        </p:blipFill>
        <p:spPr bwMode="auto">
          <a:xfrm>
            <a:off x="3918113" y="3808122"/>
            <a:ext cx="3052608" cy="28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79427" y="3427291"/>
            <a:ext cx="654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>
              <a:spcBef>
                <a:spcPct val="0"/>
              </a:spcBef>
              <a:defRPr/>
            </a:pPr>
            <a:r>
              <a:rPr lang="ru-RU" sz="2000" dirty="0" smtClean="0"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Модуль проверки домашнего задания учителем</a:t>
            </a:r>
            <a:endParaRPr lang="ru-RU" sz="2000" dirty="0"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6" name="Picture 5" descr="C:\Users\ryseva\Desktop\Безымянный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r="6729" b="7065"/>
          <a:stretch/>
        </p:blipFill>
        <p:spPr bwMode="auto">
          <a:xfrm>
            <a:off x="7196810" y="3827401"/>
            <a:ext cx="4500790" cy="27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3"/>
          <p:cNvSpPr/>
          <p:nvPr/>
        </p:nvSpPr>
        <p:spPr>
          <a:xfrm>
            <a:off x="0" y="0"/>
            <a:ext cx="1931663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>
            <a:spLocks/>
          </p:cNvSpPr>
          <p:nvPr/>
        </p:nvSpPr>
        <p:spPr>
          <a:xfrm>
            <a:off x="676052" y="152400"/>
            <a:ext cx="8925148" cy="3076224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14772">
              <a:defRPr/>
            </a:pPr>
            <a:r>
              <a:rPr lang="ru-RU" sz="3600" dirty="0" smtClean="0">
                <a:latin typeface="Century Gothic" panose="020B0502020202020204" pitchFamily="34" charset="0"/>
              </a:rPr>
              <a:t>Использование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"/>
              </a:rPr>
              <a:t>технологий автоматизированной проверки </a:t>
            </a:r>
            <a:r>
              <a:rPr lang="ru-RU" sz="3600" dirty="0">
                <a:latin typeface="Century Gothic" panose="020B0502020202020204" pitchFamily="34" charset="0"/>
              </a:rPr>
              <a:t>заданий в электронной форме</a:t>
            </a:r>
          </a:p>
          <a:p>
            <a:pPr defTabSz="414772">
              <a:defRPr/>
            </a:pPr>
            <a:endParaRPr lang="ru-RU" sz="3600" dirty="0">
              <a:latin typeface="Century Gothic" panose="020B0502020202020204" pitchFamily="34" charset="0"/>
            </a:endParaRPr>
          </a:p>
          <a:p>
            <a:pPr defTabSz="414772">
              <a:defRPr/>
            </a:pPr>
            <a:endParaRPr lang="ru-RU" sz="3600" dirty="0">
              <a:latin typeface="Century Gothic" panose="020B0502020202020204" pitchFamily="34" charset="0"/>
            </a:endParaRPr>
          </a:p>
          <a:p>
            <a:pPr defTabSz="414772">
              <a:defRPr/>
            </a:pPr>
            <a:endParaRPr lang="ru-RU" sz="3600" dirty="0"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85800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t="48852"/>
          <a:stretch/>
        </p:blipFill>
        <p:spPr>
          <a:xfrm>
            <a:off x="6781800" y="4384140"/>
            <a:ext cx="4984492" cy="22307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t="-207" b="51147"/>
          <a:stretch/>
        </p:blipFill>
        <p:spPr>
          <a:xfrm>
            <a:off x="2209800" y="1981200"/>
            <a:ext cx="5147690" cy="2209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7914074" y="2613680"/>
            <a:ext cx="409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kern="0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«АПДЗ» – </a:t>
            </a:r>
            <a:r>
              <a:rPr lang="ru-RU" sz="1800" kern="0" dirty="0" smtClean="0">
                <a:latin typeface="Century Gothic" panose="020B0502020202020204" pitchFamily="34" charset="0"/>
                <a:cs typeface="Arial"/>
              </a:rPr>
              <a:t>автоматизированная проверка домашних заданий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35627" y="2537480"/>
            <a:ext cx="4475456" cy="81532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92169" y="5290488"/>
            <a:ext cx="409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kern="0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«АПЗ» – </a:t>
            </a:r>
            <a:r>
              <a:rPr lang="ru-RU" sz="1800" kern="0" dirty="0" smtClean="0">
                <a:latin typeface="Century Gothic" panose="020B0502020202020204" pitchFamily="34" charset="0"/>
                <a:cs typeface="Arial"/>
              </a:rPr>
              <a:t>автоматизированная проверка заданий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13722" y="5214288"/>
            <a:ext cx="4475456" cy="81532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1" y="1936242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019800" y="4977299"/>
            <a:ext cx="6096000" cy="21283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25" name="object 3"/>
          <p:cNvSpPr/>
          <p:nvPr/>
        </p:nvSpPr>
        <p:spPr>
          <a:xfrm>
            <a:off x="10170803" y="-19445"/>
            <a:ext cx="2021199" cy="6877447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 noGrp="1"/>
          </p:cNvSpPr>
          <p:nvPr>
            <p:ph type="title"/>
          </p:nvPr>
        </p:nvSpPr>
        <p:spPr>
          <a:xfrm>
            <a:off x="676054" y="-19446"/>
            <a:ext cx="7259639" cy="2290371"/>
          </a:xfrm>
          <a:prstGeom prst="rect">
            <a:avLst/>
          </a:prstGeom>
        </p:spPr>
        <p:txBody>
          <a:bodyPr vert="horz" wrap="square" lIns="0" tIns="83817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3600" spc="-5" dirty="0">
                <a:latin typeface="Century Gothic" panose="020B0502020202020204" pitchFamily="34" charset="0"/>
              </a:rPr>
              <a:t>Использование цифрового образовательного контента </a:t>
            </a:r>
            <a:r>
              <a:rPr lang="ru-RU" sz="36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Библиотеки ЦОК</a:t>
            </a:r>
            <a:r>
              <a:rPr lang="ru-RU" sz="3600" spc="-5" dirty="0">
                <a:latin typeface="Century Gothic" panose="020B0502020202020204" pitchFamily="34" charset="0"/>
              </a:rPr>
              <a:t/>
            </a:r>
            <a:br>
              <a:rPr lang="ru-RU" sz="3600" spc="-5" dirty="0">
                <a:latin typeface="Century Gothic" panose="020B0502020202020204" pitchFamily="34" charset="0"/>
              </a:rPr>
            </a:br>
            <a:endParaRPr sz="3600" spc="-5" dirty="0"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76052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09600" y="1941495"/>
            <a:ext cx="9601200" cy="984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50191" algn="just"/>
            <a:r>
              <a:rPr lang="ru-RU" b="1" dirty="0" smtClean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ФГИС «Моя школа»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– это единый федеральный портал </a:t>
            </a:r>
            <a: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доступом </a:t>
            </a:r>
            <a: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образовательным сервисам и цифровым </a:t>
            </a:r>
            <a: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учебным материалам </a:t>
            </a:r>
            <a:b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учеников, родителей и учителей.</a:t>
            </a:r>
            <a:endParaRPr lang="ru-RU" sz="15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93" b="-4820"/>
          <a:stretch/>
        </p:blipFill>
        <p:spPr bwMode="auto">
          <a:xfrm>
            <a:off x="685802" y="1941495"/>
            <a:ext cx="602513" cy="397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72" y="2853341"/>
            <a:ext cx="5239829" cy="384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35504" y="304800"/>
            <a:ext cx="4404096" cy="109773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50191" algn="just"/>
            <a:r>
              <a:rPr lang="ru-RU" sz="21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Интерактивный</a:t>
            </a:r>
            <a:r>
              <a:rPr lang="ru-RU" sz="20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контент</a:t>
            </a:r>
            <a:r>
              <a:rPr 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доступный во ФГИС «Моя школа», разработан по заказу государства </a:t>
            </a:r>
            <a:r>
              <a:rPr lang="ru-RU" sz="15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всем темам школьной программы.</a:t>
            </a:r>
            <a:endParaRPr lang="ru-RU" sz="150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04" y="339922"/>
            <a:ext cx="548640" cy="392431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6172200" y="5134290"/>
            <a:ext cx="0" cy="1379855"/>
          </a:xfrm>
          <a:prstGeom prst="line">
            <a:avLst/>
          </a:prstGeom>
          <a:ln w="2286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59502" y="6521093"/>
            <a:ext cx="4051300" cy="0"/>
          </a:xfrm>
          <a:prstGeom prst="line">
            <a:avLst/>
          </a:prstGeom>
          <a:ln w="2286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210800" y="5167310"/>
            <a:ext cx="0" cy="1354455"/>
          </a:xfrm>
          <a:prstGeom prst="line">
            <a:avLst/>
          </a:prstGeom>
          <a:ln w="2286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055996" y="4980617"/>
            <a:ext cx="232411" cy="232411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59805" y="5437817"/>
            <a:ext cx="232411" cy="232411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0094596" y="4990637"/>
            <a:ext cx="232411" cy="232411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057901" y="5874697"/>
            <a:ext cx="232411" cy="232411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62964" y="4950297"/>
            <a:ext cx="1723545" cy="32316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 1 по 11 класс </a:t>
            </a:r>
            <a:endParaRPr lang="ru-RU" sz="15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69629" y="5393947"/>
            <a:ext cx="3368227" cy="32316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все темы школьной программы </a:t>
            </a:r>
            <a:endParaRPr lang="ru-RU" sz="15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62961" y="5809340"/>
            <a:ext cx="4304379" cy="32316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4 типа материалов (уроки, лабораторные</a:t>
            </a:r>
            <a:endParaRPr lang="ru-RU" sz="15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81347" y="6011328"/>
            <a:ext cx="2811984" cy="32316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работы, видеоматериалы, </a:t>
            </a:r>
            <a:endParaRPr lang="ru-RU" sz="15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81347" y="6209841"/>
            <a:ext cx="2662904" cy="32316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театральные постановки)</a:t>
            </a:r>
            <a:endParaRPr lang="ru-RU" sz="15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318179" y="4910167"/>
            <a:ext cx="1683471" cy="55399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9 поставщиков </a:t>
            </a:r>
            <a:b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контента:</a:t>
            </a:r>
            <a:endParaRPr lang="ru-RU" sz="15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381641" y="5378525"/>
            <a:ext cx="702432" cy="32316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РЭШ;</a:t>
            </a:r>
            <a:endParaRPr lang="ru-RU" sz="15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0363028" y="5627143"/>
            <a:ext cx="2360241" cy="78482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Академия Минпросвещения России</a:t>
            </a:r>
            <a:r>
              <a:rPr lang="en-US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;</a:t>
            </a:r>
            <a:endParaRPr lang="ru-RU" sz="1500" dirty="0">
              <a:latin typeface="Century Gothic" panose="020B0502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354078" y="6291309"/>
            <a:ext cx="1483095" cy="55399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Минкультуры </a:t>
            </a:r>
            <a:b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Century Gothic" panose="020B0502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России.</a:t>
            </a:r>
            <a:endParaRPr lang="ru-RU" sz="1500" dirty="0"/>
          </a:p>
        </p:txBody>
      </p:sp>
      <p:pic>
        <p:nvPicPr>
          <p:cNvPr id="48" name="Рисунок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0949" y="5404452"/>
            <a:ext cx="224155" cy="224155"/>
          </a:xfrm>
          <a:prstGeom prst="rect">
            <a:avLst/>
          </a:prstGeom>
        </p:spPr>
      </p:pic>
      <p:pic>
        <p:nvPicPr>
          <p:cNvPr id="49" name="Рисунок 4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42000" y="5691865"/>
            <a:ext cx="224155" cy="224155"/>
          </a:xfrm>
          <a:prstGeom prst="rect">
            <a:avLst/>
          </a:prstGeom>
        </p:spPr>
      </p:pic>
      <p:pic>
        <p:nvPicPr>
          <p:cNvPr id="50" name="Рисунок 4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37525" y="6324601"/>
            <a:ext cx="224155" cy="22415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7620000" y="3075314"/>
            <a:ext cx="4404096" cy="111568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indent="450191" algn="r"/>
            <a:r>
              <a:rPr lang="ru-RU" sz="1400" dirty="0" smtClean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Перечень электронных образовательных ресурсов утвержден приказом </a:t>
            </a:r>
            <a:br>
              <a:rPr lang="ru-RU" sz="1400" dirty="0" smtClean="0"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Министерства </a:t>
            </a:r>
            <a:r>
              <a:rPr lang="ru-RU" sz="14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просвещения Российской </a:t>
            </a:r>
            <a:r>
              <a:rPr lang="ru-RU" sz="14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Федерации от 2 августа 2022 г. №653 </a:t>
            </a:r>
            <a:r>
              <a:rPr lang="ru-RU" sz="14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endParaRPr lang="ru-RU" sz="105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707930" y="4053689"/>
            <a:ext cx="4237105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90" y="348547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8190</TotalTime>
  <Words>500</Words>
  <Application>Microsoft Office PowerPoint</Application>
  <PresentationFormat>Произвольный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Office Theme</vt:lpstr>
      <vt:lpstr>1_Тема Office</vt:lpstr>
      <vt:lpstr>2_Тема Office</vt:lpstr>
      <vt:lpstr>Тема Office</vt:lpstr>
      <vt:lpstr>Презентация PowerPoint</vt:lpstr>
      <vt:lpstr>Актуальные направления развития цифровизации  в сфере образования</vt:lpstr>
      <vt:lpstr>Стратегическое направление в области цифровой трансформации образования</vt:lpstr>
      <vt:lpstr>Показатели уровня «цифровой зрелости» отрасли «Образование» в Орловской области</vt:lpstr>
      <vt:lpstr>Единое образовательное пространство</vt:lpstr>
      <vt:lpstr>Презентация PowerPoint</vt:lpstr>
      <vt:lpstr>Презентация PowerPoint</vt:lpstr>
      <vt:lpstr>Презентация PowerPoint</vt:lpstr>
      <vt:lpstr>Использование цифрового образовательного контента Библиотеки ЦОК </vt:lpstr>
      <vt:lpstr>Подключение РГИС к ЕСИА (создание учетных записей обучающихся на Госуслугах)</vt:lpstr>
      <vt:lpstr>Подключение  образовательных организаций  к ИКОП «Сферум»</vt:lpstr>
      <vt:lpstr>Витрины данных  для передачи информации  в ГИР ВУ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 Орехов</dc:creator>
  <cp:lastModifiedBy>Григорий Орехов</cp:lastModifiedBy>
  <cp:revision>145</cp:revision>
  <cp:lastPrinted>2023-09-13T11:16:35Z</cp:lastPrinted>
  <dcterms:created xsi:type="dcterms:W3CDTF">2023-08-18T08:30:39Z</dcterms:created>
  <dcterms:modified xsi:type="dcterms:W3CDTF">2023-10-11T10:27:49Z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2023-08-15T00:00:00Z</vt:filetime>
  </property>
  <property fmtid="{D5CDD505-2E9C-101B-9397-08002B2CF9AE}" pid="3" name="LastSaved">
    <vt:filetime>2023-08-18T00:00:00Z</vt:filetime>
  </property>
</Properties>
</file>