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9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20600655492032457"/>
          <c:w val="0.97099198439725309"/>
          <c:h val="0.584480761477147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>
              <a:gsLst>
                <a:gs pos="0">
                  <a:srgbClr val="002060"/>
                </a:gs>
                <a:gs pos="100000">
                  <a:srgbClr val="00B0F0"/>
                </a:gs>
              </a:gsLst>
              <a:lin ang="5400000" scaled="1"/>
            </a:gra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99,63%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C16-4F8E-A564-398FDBF05EC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99,67%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C16-4F8E-A564-398FDBF05E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00206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Выпускников получили аттестат об основном общем образовании</c:v>
                </c:pt>
                <c:pt idx="1">
                  <c:v>Выпускников получили аттестат о среднем общем образовании 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</c:v>
                </c:pt>
                <c:pt idx="1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6-4F8E-A564-398FDBF05E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298944"/>
        <c:axId val="94398144"/>
      </c:barChart>
      <c:catAx>
        <c:axId val="73298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94398144"/>
        <c:crosses val="autoZero"/>
        <c:auto val="1"/>
        <c:lblAlgn val="ctr"/>
        <c:lblOffset val="100"/>
        <c:noMultiLvlLbl val="0"/>
      </c:catAx>
      <c:valAx>
        <c:axId val="9439814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73298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66028654138456E-2"/>
          <c:y val="5.4780933964946057E-2"/>
          <c:w val="0.91488568672362669"/>
          <c:h val="0.638308279807847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>
              <a:gsLst>
                <a:gs pos="89000">
                  <a:srgbClr val="002060"/>
                </a:gs>
                <a:gs pos="0">
                  <a:srgbClr val="00B0F0"/>
                </a:gs>
              </a:gsLst>
              <a:lin ang="5400000" scaled="1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Россия</c:v>
                </c:pt>
                <c:pt idx="1">
                  <c:v>Орловская область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6.0299999999999999E-2</c:v>
                </c:pt>
                <c:pt idx="1">
                  <c:v>0.1923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4D-44F2-9E08-5C7EBC638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446016"/>
        <c:axId val="94402176"/>
      </c:barChart>
      <c:catAx>
        <c:axId val="10344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94402176"/>
        <c:crosses val="autoZero"/>
        <c:auto val="1"/>
        <c:lblAlgn val="ctr"/>
        <c:lblOffset val="100"/>
        <c:noMultiLvlLbl val="0"/>
      </c:catAx>
      <c:valAx>
        <c:axId val="9440217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0344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27F2D-CC80-4D10-8BA5-89E15CBB47C4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6CC8C-E2EB-4055-9FB0-8F09B6C152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88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318DE-E564-4F53-A0E8-EB8C64C39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D874CD9-0E45-4EDE-891C-D07890D03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0F4192-AC6F-43B2-A31E-65178C4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E0AC4B-BED1-42E3-BE31-45EEE80C0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B077BB-457E-4FED-B4E6-0CC1BB83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54F8E-B7A0-407B-8C08-26B9C521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8F2FF9-154B-4CC8-B1F5-97541961A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9420DB-7E79-4AC0-933C-052FBC5B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A36FCE-6FB5-4E31-9420-754553D9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FD0849-7207-4DAE-B68E-FCAF359C5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05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FD4F8A2-1A49-48A6-A983-850E3B401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A7BCDA5-8D0E-4393-BE05-9C229EBC3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0F5D0-158B-4664-9027-10F1BC99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DA15E-4607-482C-A95C-8719C66B8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4BD502-B2ED-4FC0-8A6F-6F0C47F3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58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932A08-164D-4ED7-9D20-70869B02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6C9D4D-D36E-496C-9547-AE0AF5B6B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DAFB03-038E-4F44-88FC-1299A770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509514-2AFA-418E-B51C-89262BB7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D9814C-20AF-4104-9F0C-3880891ED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6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25333-0454-419E-98FC-259B9B007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316454-3E80-4580-84FC-09C766FDC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9BEAE4-2D0B-482A-B518-2791C205F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5D800D-47A3-4557-96B6-282F5CBC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596CB8-BE05-4B4D-996D-80946DF1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8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18395-12BE-4B93-A9DF-3208DF6CC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3E5CAB-7BA9-4B61-9AF7-FBB555C43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776FF5-96F2-4955-B7EC-52E320882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0FF564-6B5A-4206-B124-A2E2C1E5A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9FC876-BCB7-4C24-8B96-0D8F8ED7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49AA77-1318-466D-A01B-AADB48C1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18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97B558-DB8B-4D99-A5AA-EEE1B138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4A7B6C-7FE7-4B77-BD9D-2146B42D0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0C830A-206D-4350-AED7-B218B3C0F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C39908-9ACB-433E-A0F6-40540535C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BB4652-E516-4CC8-BD73-6D7A6387E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4BB642-C408-426E-AAA7-A44FDDB3C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25726DC-2DF6-479C-ABCD-FABA156F1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B759139-4248-4891-95D5-25352307A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00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46C537-25BC-457C-B6CC-DEEBD19F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4B2C2E3-6E4D-4DC0-BC2E-95B9B1286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0B14C6-8F8C-45F5-962D-52E846EC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538A7C-C980-49A3-8A68-1B4570C4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1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D4CB953-3B96-4526-9F25-E0426BF2C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150FAB8-595B-4F56-A2F8-87827C34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ECF287-B747-4AEA-A6D6-96604BD8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5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BF9ED-E2BC-4A5D-BF43-2ADBDBFED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A0BFB6-045F-4BCE-9310-CB56F98A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2404B5-7A01-4AE9-82B6-C9CB3979A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1F5C99-62AD-45A2-B9B2-417FAF338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32CEA0-5F0C-4D3B-9DB0-571FEB04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F3A01-C9FE-44DC-9F19-76BF14CC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75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456A22-6EA6-475A-A309-94E9D0BBC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E0E92D2-9558-4879-A47A-76D2C1ECE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1DBA8C-ADA2-468C-B30D-95EE649EB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90EBAF-85B5-4E44-BDDA-328E9532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6A8E4E-6F87-49BB-A373-09CC26F1A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DE8738-2382-4169-BA24-E9DEB660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96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E87FCA-75F5-4787-936E-751450A75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292678-2B97-4AE0-8109-89F76CC8B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7C235B-E1DB-452E-B89F-D67992357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C8BCD-3FD2-4A6D-AE86-1806B90CBAE3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ADA9FD-87FD-4059-A2A8-BBDA77E0C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985B3E-595D-496D-BD95-D83F2D368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764E5-E7B7-4200-8319-F414F5C76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19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9C1B892-8AC0-4FDD-A50C-16D203A84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D0BFF7BB-E2A0-475E-B12C-9FD8D7D20FB6}"/>
              </a:ext>
            </a:extLst>
          </p:cNvPr>
          <p:cNvSpPr/>
          <p:nvPr/>
        </p:nvSpPr>
        <p:spPr>
          <a:xfrm>
            <a:off x="1861850" y="0"/>
            <a:ext cx="10330150" cy="6858000"/>
          </a:xfrm>
          <a:custGeom>
            <a:avLst/>
            <a:gdLst>
              <a:gd name="connsiteX0" fmla="*/ 4953466 w 10330150"/>
              <a:gd name="connsiteY0" fmla="*/ 0 h 6858000"/>
              <a:gd name="connsiteX1" fmla="*/ 10330150 w 10330150"/>
              <a:gd name="connsiteY1" fmla="*/ 0 h 6858000"/>
              <a:gd name="connsiteX2" fmla="*/ 10330150 w 10330150"/>
              <a:gd name="connsiteY2" fmla="*/ 6858000 h 6858000"/>
              <a:gd name="connsiteX3" fmla="*/ 0 w 103301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30150" h="6858000">
                <a:moveTo>
                  <a:pt x="4953466" y="0"/>
                </a:moveTo>
                <a:lnTo>
                  <a:pt x="10330150" y="0"/>
                </a:lnTo>
                <a:lnTo>
                  <a:pt x="10330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id="{7CDA9931-EA37-4E2E-831D-25BA257E5C4E}"/>
              </a:ext>
            </a:extLst>
          </p:cNvPr>
          <p:cNvSpPr/>
          <p:nvPr/>
        </p:nvSpPr>
        <p:spPr>
          <a:xfrm>
            <a:off x="1628661" y="0"/>
            <a:ext cx="6006027" cy="6858000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02D650EB-4214-49EE-92F2-3DF1D7F53B8A}"/>
              </a:ext>
            </a:extLst>
          </p:cNvPr>
          <p:cNvSpPr/>
          <p:nvPr/>
        </p:nvSpPr>
        <p:spPr>
          <a:xfrm>
            <a:off x="2700820" y="1246807"/>
            <a:ext cx="9491180" cy="2964245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араллелограмм 4">
            <a:extLst>
              <a:ext uri="{FF2B5EF4-FFF2-40B4-BE49-F238E27FC236}">
                <a16:creationId xmlns:a16="http://schemas.microsoft.com/office/drawing/2014/main" id="{8911CED0-DA36-4B84-9B91-D0DF4BBF1F43}"/>
              </a:ext>
            </a:extLst>
          </p:cNvPr>
          <p:cNvSpPr/>
          <p:nvPr/>
        </p:nvSpPr>
        <p:spPr>
          <a:xfrm>
            <a:off x="1178807" y="0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34D739-2F67-4F42-A818-EF7A0A4164AE}"/>
              </a:ext>
            </a:extLst>
          </p:cNvPr>
          <p:cNvSpPr txBox="1"/>
          <p:nvPr/>
        </p:nvSpPr>
        <p:spPr>
          <a:xfrm>
            <a:off x="5069305" y="1655383"/>
            <a:ext cx="712269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Риски при организации </a:t>
            </a:r>
            <a:endParaRPr lang="en-US" sz="3200" b="1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проведении государственной итоговой аттестации: </a:t>
            </a:r>
            <a:br>
              <a:rPr lang="en-US" sz="3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итоги и перспективы</a:t>
            </a:r>
          </a:p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C35568-394F-4FBB-853B-74EB22F0F78A}"/>
              </a:ext>
            </a:extLst>
          </p:cNvPr>
          <p:cNvSpPr txBox="1"/>
          <p:nvPr/>
        </p:nvSpPr>
        <p:spPr>
          <a:xfrm>
            <a:off x="5069305" y="5165790"/>
            <a:ext cx="67216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Логутеев</a:t>
            </a:r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Дмитрий Сергеевич,</a:t>
            </a:r>
          </a:p>
          <a:p>
            <a:pPr algn="r"/>
            <a:r>
              <a:rPr lang="ru-RU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директор бюджетного учреждения Орловской области «Региональный центр оценки качества образования»</a:t>
            </a:r>
            <a:endParaRPr lang="ru-RU" sz="2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16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:a16="http://schemas.microsoft.com/office/drawing/2014/main" id="{B5E285F8-439A-4B8D-AEE9-A9F08EF9A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6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886406"/>
            <a:ext cx="12192000" cy="597159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id="{87F7D227-1B16-41CD-827C-45976EFEEFCC}"/>
              </a:ext>
            </a:extLst>
          </p:cNvPr>
          <p:cNvSpPr/>
          <p:nvPr/>
        </p:nvSpPr>
        <p:spPr>
          <a:xfrm flipV="1">
            <a:off x="8508116" y="0"/>
            <a:ext cx="11663589" cy="5971594"/>
          </a:xfrm>
          <a:custGeom>
            <a:avLst/>
            <a:gdLst>
              <a:gd name="connsiteX0" fmla="*/ 11007105 w 11663589"/>
              <a:gd name="connsiteY0" fmla="*/ 5971594 h 5971594"/>
              <a:gd name="connsiteX1" fmla="*/ 11663589 w 11663589"/>
              <a:gd name="connsiteY1" fmla="*/ 5971594 h 5971594"/>
              <a:gd name="connsiteX2" fmla="*/ 11663589 w 11663589"/>
              <a:gd name="connsiteY2" fmla="*/ 0 h 5971594"/>
              <a:gd name="connsiteX3" fmla="*/ 11007105 w 11663589"/>
              <a:gd name="connsiteY3" fmla="*/ 0 h 5971594"/>
              <a:gd name="connsiteX4" fmla="*/ 0 w 11663589"/>
              <a:gd name="connsiteY4" fmla="*/ 5971594 h 5971594"/>
              <a:gd name="connsiteX5" fmla="*/ 3683885 w 11663589"/>
              <a:gd name="connsiteY5" fmla="*/ 5971594 h 5971594"/>
              <a:gd name="connsiteX6" fmla="*/ 3683885 w 11663589"/>
              <a:gd name="connsiteY6" fmla="*/ 2038254 h 5971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63589" h="5971594">
                <a:moveTo>
                  <a:pt x="11007105" y="5971594"/>
                </a:moveTo>
                <a:lnTo>
                  <a:pt x="11663589" y="5971594"/>
                </a:lnTo>
                <a:lnTo>
                  <a:pt x="11663589" y="0"/>
                </a:lnTo>
                <a:lnTo>
                  <a:pt x="11007105" y="0"/>
                </a:lnTo>
                <a:close/>
                <a:moveTo>
                  <a:pt x="0" y="5971594"/>
                </a:moveTo>
                <a:lnTo>
                  <a:pt x="3683885" y="5971594"/>
                </a:lnTo>
                <a:lnTo>
                  <a:pt x="3683885" y="2038254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5C8DFB03-C260-4A0D-AB60-B2591F33210A}"/>
              </a:ext>
            </a:extLst>
          </p:cNvPr>
          <p:cNvSpPr/>
          <p:nvPr/>
        </p:nvSpPr>
        <p:spPr>
          <a:xfrm flipH="1">
            <a:off x="-1591" y="3619626"/>
            <a:ext cx="12722980" cy="2877428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8CCC1FF-4A03-4128-B14D-160B8E30C9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968783" y="213771"/>
            <a:ext cx="10867663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Итоги государственной итоговой аттестации 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8A8C4DF-9E8C-4931-A11E-231886977F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4854022"/>
              </p:ext>
            </p:extLst>
          </p:nvPr>
        </p:nvGraphicFramePr>
        <p:xfrm>
          <a:off x="295441" y="870367"/>
          <a:ext cx="8752305" cy="2733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EBD55CD-C9B0-40DB-A997-D8E50DA96331}"/>
              </a:ext>
            </a:extLst>
          </p:cNvPr>
          <p:cNvSpPr txBox="1"/>
          <p:nvPr/>
        </p:nvSpPr>
        <p:spPr>
          <a:xfrm>
            <a:off x="295441" y="3914437"/>
            <a:ext cx="10436727" cy="2726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6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 Порядка проведения ГИА-11 в 2023 году: 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средств связи у участника ЕГЭ в ППЭ – 3 участника удалены с экзамена;</a:t>
            </a: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участниками ЕГЭ справочных материалов – 1 участник ЕГЭ удален с экзамена; </a:t>
            </a: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участниками ЕГЭ электронных устройств – 1 участник ЕГЭ удален с экзамена</a:t>
            </a: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ru-RU" sz="1600" b="1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 Порядка проведения ГИА-9 в 2023 году: 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мобильного телефона – 3 участника удалены с экзаменов;</a:t>
            </a:r>
          </a:p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письменных заметок – 2 участника удалены с экзаменов</a:t>
            </a: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Параллелограмм 14">
            <a:extLst>
              <a:ext uri="{FF2B5EF4-FFF2-40B4-BE49-F238E27FC236}">
                <a16:creationId xmlns:a16="http://schemas.microsoft.com/office/drawing/2014/main" id="{C82E1FAE-1DBD-4784-8B45-2D3A26304764}"/>
              </a:ext>
            </a:extLst>
          </p:cNvPr>
          <p:cNvSpPr/>
          <p:nvPr/>
        </p:nvSpPr>
        <p:spPr>
          <a:xfrm flipH="1">
            <a:off x="8861236" y="0"/>
            <a:ext cx="7087067" cy="6858000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араллелограмм 15">
            <a:extLst>
              <a:ext uri="{FF2B5EF4-FFF2-40B4-BE49-F238E27FC236}">
                <a16:creationId xmlns:a16="http://schemas.microsoft.com/office/drawing/2014/main" id="{98FF4C0C-6180-4B41-886B-A61F8C2E4CC6}"/>
              </a:ext>
            </a:extLst>
          </p:cNvPr>
          <p:cNvSpPr/>
          <p:nvPr/>
        </p:nvSpPr>
        <p:spPr>
          <a:xfrm flipH="1">
            <a:off x="8508878" y="0"/>
            <a:ext cx="6447911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05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FDFC2E8B-3D0C-4569-A2AF-6E7F808EF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889203"/>
            <a:ext cx="9144000" cy="596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7A6CA93-2EFB-44E8-A08A-998A011FFF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625643" y="213771"/>
            <a:ext cx="1142427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Количество ППЭ, организованных на дому в 2023 году</a:t>
            </a:r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DB27C0E3-48B0-4EE5-B2A6-06DF3A45D886}"/>
              </a:ext>
            </a:extLst>
          </p:cNvPr>
          <p:cNvSpPr/>
          <p:nvPr/>
        </p:nvSpPr>
        <p:spPr>
          <a:xfrm flipH="1">
            <a:off x="-1588" y="886407"/>
            <a:ext cx="10330150" cy="5971593"/>
          </a:xfrm>
          <a:custGeom>
            <a:avLst/>
            <a:gdLst>
              <a:gd name="connsiteX0" fmla="*/ 4953466 w 10330150"/>
              <a:gd name="connsiteY0" fmla="*/ 0 h 6858000"/>
              <a:gd name="connsiteX1" fmla="*/ 10330150 w 10330150"/>
              <a:gd name="connsiteY1" fmla="*/ 0 h 6858000"/>
              <a:gd name="connsiteX2" fmla="*/ 10330150 w 10330150"/>
              <a:gd name="connsiteY2" fmla="*/ 6858000 h 6858000"/>
              <a:gd name="connsiteX3" fmla="*/ 0 w 103301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30150" h="6858000">
                <a:moveTo>
                  <a:pt x="4953466" y="0"/>
                </a:moveTo>
                <a:lnTo>
                  <a:pt x="10330150" y="0"/>
                </a:lnTo>
                <a:lnTo>
                  <a:pt x="10330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E87D6BAE-7269-4BD3-AA62-74C60F388B55}"/>
              </a:ext>
            </a:extLst>
          </p:cNvPr>
          <p:cNvSpPr/>
          <p:nvPr/>
        </p:nvSpPr>
        <p:spPr>
          <a:xfrm flipH="1">
            <a:off x="4016380" y="886407"/>
            <a:ext cx="6006027" cy="5971593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>
            <a:extLst>
              <a:ext uri="{FF2B5EF4-FFF2-40B4-BE49-F238E27FC236}">
                <a16:creationId xmlns:a16="http://schemas.microsoft.com/office/drawing/2014/main" id="{D41476E2-6DB2-4AFD-9EB8-0A039AD8D9FC}"/>
              </a:ext>
            </a:extLst>
          </p:cNvPr>
          <p:cNvSpPr/>
          <p:nvPr/>
        </p:nvSpPr>
        <p:spPr>
          <a:xfrm flipH="1">
            <a:off x="4914064" y="886408"/>
            <a:ext cx="5464366" cy="5971592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FE7465-2504-41BE-919D-56EC7C7B06E3}"/>
              </a:ext>
            </a:extLst>
          </p:cNvPr>
          <p:cNvSpPr txBox="1"/>
          <p:nvPr/>
        </p:nvSpPr>
        <p:spPr>
          <a:xfrm>
            <a:off x="-46339" y="1805627"/>
            <a:ext cx="200963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15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ППЭ на дому </a:t>
            </a:r>
            <a:b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46AF76-73BC-4A71-A0F0-3FEC8BDD9941}"/>
              </a:ext>
            </a:extLst>
          </p:cNvPr>
          <p:cNvSpPr txBox="1"/>
          <p:nvPr/>
        </p:nvSpPr>
        <p:spPr>
          <a:xfrm>
            <a:off x="2510936" y="1834253"/>
            <a:ext cx="20096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45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 ППЭ на дому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828D47-F825-4EB4-8A8B-7E58ED49AB04}"/>
              </a:ext>
            </a:extLst>
          </p:cNvPr>
          <p:cNvSpPr txBox="1"/>
          <p:nvPr/>
        </p:nvSpPr>
        <p:spPr>
          <a:xfrm>
            <a:off x="2833912" y="1103175"/>
            <a:ext cx="2009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9 класс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CCF5CF-8587-4055-BFD4-8691850D884A}"/>
              </a:ext>
            </a:extLst>
          </p:cNvPr>
          <p:cNvSpPr txBox="1"/>
          <p:nvPr/>
        </p:nvSpPr>
        <p:spPr>
          <a:xfrm>
            <a:off x="307956" y="1104838"/>
            <a:ext cx="2009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11 класс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C52D577-632D-427E-9721-0CD51B5E84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303" y="1705533"/>
            <a:ext cx="991567" cy="991567"/>
          </a:xfrm>
          <a:prstGeom prst="rect">
            <a:avLst/>
          </a:prstGeom>
        </p:spPr>
      </p:pic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7E709F67-F07F-4CE9-8CEB-7D2B1E7AC5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7867025"/>
              </p:ext>
            </p:extLst>
          </p:nvPr>
        </p:nvGraphicFramePr>
        <p:xfrm>
          <a:off x="110981" y="4569206"/>
          <a:ext cx="6514407" cy="2288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1307DEC9-1427-46D4-89CF-54BE5ECD2E2E}"/>
              </a:ext>
            </a:extLst>
          </p:cNvPr>
          <p:cNvSpPr txBox="1"/>
          <p:nvPr/>
        </p:nvSpPr>
        <p:spPr>
          <a:xfrm>
            <a:off x="118839" y="3756356"/>
            <a:ext cx="5485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Доля одиннадцатиклассников с ОВЗ, сдававших экзамены в ППЭ на дому</a:t>
            </a:r>
          </a:p>
        </p:txBody>
      </p:sp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id="{B300EAA7-D6CF-4C49-BE90-ED8682927671}"/>
              </a:ext>
            </a:extLst>
          </p:cNvPr>
          <p:cNvSpPr/>
          <p:nvPr/>
        </p:nvSpPr>
        <p:spPr>
          <a:xfrm>
            <a:off x="-192505" y="3412958"/>
            <a:ext cx="6771952" cy="24716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2A1CBCD-DAB8-4A7F-BA15-9D36005EB34C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008" y="1408590"/>
            <a:ext cx="2956798" cy="295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7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D3F59F74-FEAB-4B87-B46E-3F6C1F341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81"/>
          <a:stretch/>
        </p:blipFill>
        <p:spPr bwMode="auto">
          <a:xfrm rot="601603">
            <a:off x="7180578" y="-81992"/>
            <a:ext cx="8930628" cy="8618156"/>
          </a:xfrm>
          <a:prstGeom prst="snip2DiagRect">
            <a:avLst>
              <a:gd name="adj1" fmla="val 39320"/>
              <a:gd name="adj2" fmla="val 5000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араллелограмм 12">
            <a:extLst>
              <a:ext uri="{FF2B5EF4-FFF2-40B4-BE49-F238E27FC236}">
                <a16:creationId xmlns:a16="http://schemas.microsoft.com/office/drawing/2014/main" id="{B94836D2-8071-477B-94BB-6C392FFDC781}"/>
              </a:ext>
            </a:extLst>
          </p:cNvPr>
          <p:cNvSpPr/>
          <p:nvPr/>
        </p:nvSpPr>
        <p:spPr>
          <a:xfrm flipH="1">
            <a:off x="4914064" y="886408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4ED639C-75D2-4750-BCB0-0847333A673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581" y="1850570"/>
            <a:ext cx="2921742" cy="2921742"/>
          </a:xfrm>
          <a:prstGeom prst="rect">
            <a:avLst/>
          </a:prstGeom>
        </p:spPr>
      </p:pic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4830FAA0-D4D5-4653-8C59-2CCED63FC057}"/>
              </a:ext>
            </a:extLst>
          </p:cNvPr>
          <p:cNvSpPr/>
          <p:nvPr/>
        </p:nvSpPr>
        <p:spPr>
          <a:xfrm flipH="1">
            <a:off x="-1" y="886407"/>
            <a:ext cx="8856582" cy="2756679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2D72D06-AE02-4F91-890C-29C119B79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465221" y="197729"/>
            <a:ext cx="1121343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Подготовка к государственным экзаменам 2024 года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C6A7EC-4A45-4D6B-99B6-09A838BC63AA}"/>
              </a:ext>
            </a:extLst>
          </p:cNvPr>
          <p:cNvSpPr txBox="1"/>
          <p:nvPr/>
        </p:nvSpPr>
        <p:spPr>
          <a:xfrm>
            <a:off x="192504" y="1741781"/>
            <a:ext cx="78125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15 ноября 2023 года – тренировочные ОГЭ и ГВЭ-9 по математике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22 и 23 ноября – тренировочный ЕГЭ по математике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В марте-апреле  - тренировочные ОГЭ, ГВЭ, ЕГЭ по математике </a:t>
            </a:r>
            <a:b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с выходом обучающихся в ППЭ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B81B2F-1BA5-4013-B666-AD563C6F2495}"/>
              </a:ext>
            </a:extLst>
          </p:cNvPr>
          <p:cNvSpPr txBox="1"/>
          <p:nvPr/>
        </p:nvSpPr>
        <p:spPr>
          <a:xfrm>
            <a:off x="192504" y="1181735"/>
            <a:ext cx="7204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Региональные тренировочные экзамены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22580A-23D5-48CA-9C7E-AA84C50AC7FF}"/>
              </a:ext>
            </a:extLst>
          </p:cNvPr>
          <p:cNvSpPr txBox="1"/>
          <p:nvPr/>
        </p:nvSpPr>
        <p:spPr>
          <a:xfrm>
            <a:off x="192503" y="4906369"/>
            <a:ext cx="78125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5 марта 2024 года по биологии, английскому языку (письменная </a:t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и устная части), КЕГЭ (для ППЭ досрочного периода)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15 мая 2024 года по русскому языку, английскому языку (письменная </a:t>
            </a:r>
            <a:b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 устная часть), КЕГЭ (для всех ППЭ ЕГЭ, включая ППЭ на дому)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3D6593-B929-4996-9AB7-1F3A128DEDEB}"/>
              </a:ext>
            </a:extLst>
          </p:cNvPr>
          <p:cNvSpPr txBox="1"/>
          <p:nvPr/>
        </p:nvSpPr>
        <p:spPr>
          <a:xfrm>
            <a:off x="192504" y="4064426"/>
            <a:ext cx="72044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Всероссийские тренировочные мероприятия </a:t>
            </a:r>
            <a:br>
              <a:rPr lang="ru-RU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</a:br>
            <a:r>
              <a:rPr lang="ru-RU" sz="2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с участием одиннадцатиклассников</a:t>
            </a:r>
          </a:p>
        </p:txBody>
      </p:sp>
    </p:spTree>
    <p:extLst>
      <p:ext uri="{BB962C8B-B14F-4D97-AF65-F5344CB8AC3E}">
        <p14:creationId xmlns:p14="http://schemas.microsoft.com/office/powerpoint/2010/main" val="114655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D3F59F74-FEAB-4B87-B46E-3F6C1F341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281"/>
          <a:stretch/>
        </p:blipFill>
        <p:spPr bwMode="auto">
          <a:xfrm rot="601603">
            <a:off x="7180578" y="-81992"/>
            <a:ext cx="8930628" cy="8618156"/>
          </a:xfrm>
          <a:prstGeom prst="snip2DiagRect">
            <a:avLst>
              <a:gd name="adj1" fmla="val 39320"/>
              <a:gd name="adj2" fmla="val 5000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араллелограмм 12">
            <a:extLst>
              <a:ext uri="{FF2B5EF4-FFF2-40B4-BE49-F238E27FC236}">
                <a16:creationId xmlns:a16="http://schemas.microsoft.com/office/drawing/2014/main" id="{B94836D2-8071-477B-94BB-6C392FFDC781}"/>
              </a:ext>
            </a:extLst>
          </p:cNvPr>
          <p:cNvSpPr/>
          <p:nvPr/>
        </p:nvSpPr>
        <p:spPr>
          <a:xfrm flipH="1">
            <a:off x="4914064" y="886408"/>
            <a:ext cx="5464366" cy="6858000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24CAEF3-B985-4042-8712-A4DF5E17581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783" y="2039353"/>
            <a:ext cx="2779294" cy="2779294"/>
          </a:xfrm>
          <a:prstGeom prst="rect">
            <a:avLst/>
          </a:prstGeom>
        </p:spPr>
      </p:pic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id="{4830FAA0-D4D5-4653-8C59-2CCED63FC057}"/>
              </a:ext>
            </a:extLst>
          </p:cNvPr>
          <p:cNvSpPr/>
          <p:nvPr/>
        </p:nvSpPr>
        <p:spPr>
          <a:xfrm flipH="1">
            <a:off x="-3" y="886408"/>
            <a:ext cx="8097400" cy="2542592"/>
          </a:xfrm>
          <a:custGeom>
            <a:avLst/>
            <a:gdLst>
              <a:gd name="connsiteX0" fmla="*/ 2168491 w 9491180"/>
              <a:gd name="connsiteY0" fmla="*/ 0 h 2964245"/>
              <a:gd name="connsiteX1" fmla="*/ 9491180 w 9491180"/>
              <a:gd name="connsiteY1" fmla="*/ 0 h 2964245"/>
              <a:gd name="connsiteX2" fmla="*/ 9491180 w 9491180"/>
              <a:gd name="connsiteY2" fmla="*/ 2964245 h 2964245"/>
              <a:gd name="connsiteX3" fmla="*/ 0 w 9491180"/>
              <a:gd name="connsiteY3" fmla="*/ 2964245 h 296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91180" h="2964245">
                <a:moveTo>
                  <a:pt x="2168491" y="0"/>
                </a:moveTo>
                <a:lnTo>
                  <a:pt x="9491180" y="0"/>
                </a:lnTo>
                <a:lnTo>
                  <a:pt x="9491180" y="2964245"/>
                </a:lnTo>
                <a:lnTo>
                  <a:pt x="0" y="2964245"/>
                </a:lnTo>
                <a:close/>
              </a:path>
            </a:pathLst>
          </a:custGeom>
          <a:ln>
            <a:noFill/>
          </a:ln>
          <a:effectLst>
            <a:outerShdw blurRad="127000" dist="279400" dir="5400000" sx="99000" sy="99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2D72D06-AE02-4F91-890C-29C119B79B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465221" y="197729"/>
            <a:ext cx="11213431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Тренировочные мероприятия для работников ППЭ ЕГЭ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C6A7EC-4A45-4D6B-99B6-09A838BC63AA}"/>
              </a:ext>
            </a:extLst>
          </p:cNvPr>
          <p:cNvSpPr txBox="1"/>
          <p:nvPr/>
        </p:nvSpPr>
        <p:spPr>
          <a:xfrm>
            <a:off x="142443" y="1343571"/>
            <a:ext cx="7812507" cy="1891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Март-апрель 2024 года – региональные </a:t>
            </a:r>
            <a:b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тренировочные мероприятия для работников ППЭ ЕГЭ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Апрель-май 2024 года – обучение работников ППЭ ЕГЭ </a:t>
            </a:r>
            <a:b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на учебной платформе Федерального центра тестирования</a:t>
            </a:r>
            <a:b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3D6593-B929-4996-9AB7-1F3A128DEDEB}"/>
              </a:ext>
            </a:extLst>
          </p:cNvPr>
          <p:cNvSpPr txBox="1"/>
          <p:nvPr/>
        </p:nvSpPr>
        <p:spPr>
          <a:xfrm>
            <a:off x="227906" y="4459787"/>
            <a:ext cx="7787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Во всех всероссийских </a:t>
            </a:r>
            <a:br>
              <a:rPr lang="ru-RU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</a:br>
            <a:r>
              <a:rPr lang="ru-RU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и региональных мероприятиях должны принять участия </a:t>
            </a: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ВСЕ</a:t>
            </a:r>
            <a:r>
              <a:rPr lang="ru-RU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 работники ППЭ ЕГЭ!</a:t>
            </a:r>
          </a:p>
        </p:txBody>
      </p:sp>
    </p:spTree>
    <p:extLst>
      <p:ext uri="{BB962C8B-B14F-4D97-AF65-F5344CB8AC3E}">
        <p14:creationId xmlns:p14="http://schemas.microsoft.com/office/powerpoint/2010/main" val="163471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FDFC2E8B-3D0C-4569-A2AF-6E7F808EF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9"/>
                    </a14:imgEffect>
                    <a14:imgEffect>
                      <a14:colorTemperature colorTemp="11500"/>
                    </a14:imgEffect>
                    <a14:imgEffect>
                      <a14:saturation sat="46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889203"/>
            <a:ext cx="9144000" cy="596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7A6CA93-2EFB-44E8-A08A-998A011FFF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933059" y="210529"/>
            <a:ext cx="9898880" cy="4801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Подготовка муниципальных образований</a:t>
            </a:r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DB27C0E3-48B0-4EE5-B2A6-06DF3A45D886}"/>
              </a:ext>
            </a:extLst>
          </p:cNvPr>
          <p:cNvSpPr/>
          <p:nvPr/>
        </p:nvSpPr>
        <p:spPr>
          <a:xfrm flipH="1">
            <a:off x="-1588" y="886406"/>
            <a:ext cx="10330150" cy="5971594"/>
          </a:xfrm>
          <a:custGeom>
            <a:avLst/>
            <a:gdLst>
              <a:gd name="connsiteX0" fmla="*/ 4953466 w 10330150"/>
              <a:gd name="connsiteY0" fmla="*/ 0 h 6858000"/>
              <a:gd name="connsiteX1" fmla="*/ 10330150 w 10330150"/>
              <a:gd name="connsiteY1" fmla="*/ 0 h 6858000"/>
              <a:gd name="connsiteX2" fmla="*/ 10330150 w 10330150"/>
              <a:gd name="connsiteY2" fmla="*/ 6858000 h 6858000"/>
              <a:gd name="connsiteX3" fmla="*/ 0 w 103301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30150" h="6858000">
                <a:moveTo>
                  <a:pt x="4953466" y="0"/>
                </a:moveTo>
                <a:lnTo>
                  <a:pt x="10330150" y="0"/>
                </a:lnTo>
                <a:lnTo>
                  <a:pt x="1033015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E87D6BAE-7269-4BD3-AA62-74C60F388B55}"/>
              </a:ext>
            </a:extLst>
          </p:cNvPr>
          <p:cNvSpPr/>
          <p:nvPr/>
        </p:nvSpPr>
        <p:spPr>
          <a:xfrm flipH="1">
            <a:off x="5297068" y="886407"/>
            <a:ext cx="6006027" cy="5971593"/>
          </a:xfrm>
          <a:prstGeom prst="parallelogram">
            <a:avLst>
              <a:gd name="adj" fmla="val 828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>
            <a:extLst>
              <a:ext uri="{FF2B5EF4-FFF2-40B4-BE49-F238E27FC236}">
                <a16:creationId xmlns:a16="http://schemas.microsoft.com/office/drawing/2014/main" id="{D41476E2-6DB2-4AFD-9EB8-0A039AD8D9FC}"/>
              </a:ext>
            </a:extLst>
          </p:cNvPr>
          <p:cNvSpPr/>
          <p:nvPr/>
        </p:nvSpPr>
        <p:spPr>
          <a:xfrm flipH="1">
            <a:off x="5186778" y="886408"/>
            <a:ext cx="5464366" cy="5971592"/>
          </a:xfrm>
          <a:prstGeom prst="parallelogram">
            <a:avLst>
              <a:gd name="adj" fmla="val 91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99869D-4FED-4546-A3BA-7D8B3FB6F319}"/>
              </a:ext>
            </a:extLst>
          </p:cNvPr>
          <p:cNvSpPr txBox="1"/>
          <p:nvPr/>
        </p:nvSpPr>
        <p:spPr>
          <a:xfrm>
            <a:off x="149617" y="1004914"/>
            <a:ext cx="10216697" cy="611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b="1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уровне </a:t>
            </a:r>
            <a:br>
              <a:rPr lang="ru-RU" sz="2000" b="1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br>
              <a:rPr lang="ru-RU" sz="2000" b="1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необходимо: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ревизию технического оборудования </a:t>
            </a:r>
            <a:b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ППЭ в 11 и 9 классах;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связи с закрытием на капитальный ремонт ряда </a:t>
            </a:r>
            <a:b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школ, являющихся ППЭ в 9 или 11 классах, продумать </a:t>
            </a:r>
            <a:b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какие образовательные организации можно </a:t>
            </a:r>
            <a:b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перевести ППЭ;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начать формирование списков работников ППЭ-9 и ППЭ-11, членов ГЭК, </a:t>
            </a:r>
            <a:br>
              <a:rPr lang="en-US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общественных наблюдателей;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продумать обеспеченность ППЭ расходными материалами: </a:t>
            </a:r>
            <a:b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бумага, картриджи;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ru-RU" sz="1600" dirty="0">
              <a:solidFill>
                <a:schemeClr val="bg1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ревизию необходимых материалов для проведения ОГЭ</a:t>
            </a:r>
            <a:r>
              <a:rPr lang="en-US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физике, химии</a:t>
            </a:r>
          </a:p>
          <a:p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060A953-CD22-4299-B7A9-426A2DC3D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790" y="450594"/>
            <a:ext cx="4499296" cy="4499296"/>
          </a:xfrm>
          <a:prstGeom prst="rect">
            <a:avLst/>
          </a:prstGeom>
          <a:effectLst>
            <a:outerShdw blurRad="266700" sx="102000" sy="102000" algn="ctr" rotWithShape="0">
              <a:prstClr val="black">
                <a:alpha val="76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7741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391</Words>
  <Application>Microsoft Office PowerPoint</Application>
  <PresentationFormat>Широкоэкранный</PresentationFormat>
  <Paragraphs>47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Тема Office</vt:lpstr>
      <vt:lpstr>Презентация PowerPoint</vt:lpstr>
      <vt:lpstr>Итоги государственной итоговой аттестации </vt:lpstr>
      <vt:lpstr>Количество ППЭ, организованных на дому в 2023 году</vt:lpstr>
      <vt:lpstr>Подготовка к государственным экзаменам 2024 года</vt:lpstr>
      <vt:lpstr>Тренировочные мероприятия для работников ППЭ ЕГЭ</vt:lpstr>
      <vt:lpstr>Подготовка муниципальных образований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kolganovaas</dc:creator>
  <cp:lastModifiedBy>kolganovaas</cp:lastModifiedBy>
  <cp:revision>14</cp:revision>
  <dcterms:created xsi:type="dcterms:W3CDTF">2023-11-08T11:03:10Z</dcterms:created>
  <dcterms:modified xsi:type="dcterms:W3CDTF">2023-11-09T06:05:11Z</dcterms:modified>
</cp:coreProperties>
</file>