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68" autoAdjust="0"/>
    <p:restoredTop sz="94660"/>
  </p:normalViewPr>
  <p:slideViewPr>
    <p:cSldViewPr snapToGrid="0">
      <p:cViewPr>
        <p:scale>
          <a:sx n="92" d="100"/>
          <a:sy n="92" d="100"/>
        </p:scale>
        <p:origin x="-414" y="-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.20600655492032457"/>
          <c:w val="0.97099198439725309"/>
          <c:h val="0.58448076147714745"/>
        </c:manualLayout>
      </c:layout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6251904"/>
        <c:axId val="96253440"/>
      </c:barChart>
      <c:catAx>
        <c:axId val="96251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002060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ru-RU"/>
          </a:p>
        </c:txPr>
        <c:crossAx val="96253440"/>
        <c:crosses val="autoZero"/>
        <c:auto val="1"/>
        <c:lblAlgn val="ctr"/>
        <c:lblOffset val="100"/>
        <c:noMultiLvlLbl val="0"/>
      </c:catAx>
      <c:valAx>
        <c:axId val="96253440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crossAx val="962519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027F2D-CC80-4D10-8BA5-89E15CBB47C4}" type="datetimeFigureOut">
              <a:rPr lang="ru-RU" smtClean="0"/>
              <a:t>10.11.2023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46CC8C-E2EB-4055-9FB0-8F09B6C152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4889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C9318DE-E564-4F53-A0E8-EB8C64C390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CD874CD9-0E45-4EDE-891C-D07890D033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170F4192-AC6F-43B2-A31E-65178C4C2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C8BCD-3FD2-4A6D-AE86-1806B90CBAE3}" type="datetimeFigureOut">
              <a:rPr lang="ru-RU" smtClean="0"/>
              <a:t>10.11.2023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82E0AC4B-BED1-42E3-BE31-45EEE80C0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41B077BB-457E-4FED-B4E6-0CC1BB832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64E5-E7B7-4200-8319-F414F5C767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463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0054F8E-B7A0-407B-8C08-26B9C521F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958F2FF9-154B-4CC8-B1F5-97541961AE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149420DB-7E79-4AC0-933C-052FBC5BA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C8BCD-3FD2-4A6D-AE86-1806B90CBAE3}" type="datetimeFigureOut">
              <a:rPr lang="ru-RU" smtClean="0"/>
              <a:t>10.11.2023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47A36FCE-6FB5-4E31-9420-754553D96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1BFD0849-7207-4DAE-B68E-FCAF359C5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64E5-E7B7-4200-8319-F414F5C767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4057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0FD4F8A2-1A49-48A6-A983-850E3B401C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FA7BCDA5-8D0E-4393-BE05-9C229EBC3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5270F5D0-158B-4664-9027-10F1BC99D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C8BCD-3FD2-4A6D-AE86-1806B90CBAE3}" type="datetimeFigureOut">
              <a:rPr lang="ru-RU" smtClean="0"/>
              <a:t>10.11.2023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03BDA15E-4607-482C-A95C-8719C66B8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9B4BD502-B2ED-4FC0-8A6F-6F0C47F34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64E5-E7B7-4200-8319-F414F5C767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5586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D932A08-164D-4ED7-9D20-70869B028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B6C9D4D-D36E-496C-9547-AE0AF5B6B1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92DAFB03-038E-4F44-88FC-1299A770E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C8BCD-3FD2-4A6D-AE86-1806B90CBAE3}" type="datetimeFigureOut">
              <a:rPr lang="ru-RU" smtClean="0"/>
              <a:t>10.11.2023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B3509514-2AFA-418E-B51C-89262BB7C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3BD9814C-20AF-4104-9F0C-3880891ED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64E5-E7B7-4200-8319-F414F5C767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0862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6325333-0454-419E-98FC-259B9B0072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BE316454-3E80-4580-84FC-09C766FDCD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989BEAE4-2D0B-482A-B518-2791C205F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C8BCD-3FD2-4A6D-AE86-1806B90CBAE3}" type="datetimeFigureOut">
              <a:rPr lang="ru-RU" smtClean="0"/>
              <a:t>10.11.2023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9A5D800D-47A3-4557-96B6-282F5CBCD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66596CB8-BE05-4B4D-996D-80946DF1C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64E5-E7B7-4200-8319-F414F5C767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4987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7A18395-12BE-4B93-A9DF-3208DF6CCF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23E5CAB-7BA9-4B61-9AF7-FBB555C432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42776FF5-96F2-4955-B7EC-52E3208829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1E0FF564-6B5A-4206-B124-A2E2C1E5A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C8BCD-3FD2-4A6D-AE86-1806B90CBAE3}" type="datetimeFigureOut">
              <a:rPr lang="ru-RU" smtClean="0"/>
              <a:t>10.11.2023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779FC876-BCB7-4C24-8B96-0D8F8ED71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1249AA77-1318-466D-A01B-AADB48C1C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64E5-E7B7-4200-8319-F414F5C767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0718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097B558-DB8B-4D99-A5AA-EEE1B138C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034A7B6C-7FE7-4B77-BD9D-2146B42D03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B90C830A-206D-4350-AED7-B218B3C0F4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EFC39908-9ACB-433E-A0F6-40540535C5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84BB4652-E516-4CC8-BD73-6D7A6387EF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E44BB642-C408-426E-AAA7-A44FDDB3C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C8BCD-3FD2-4A6D-AE86-1806B90CBAE3}" type="datetimeFigureOut">
              <a:rPr lang="ru-RU" smtClean="0"/>
              <a:t>10.11.2023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F25726DC-2DF6-479C-ABCD-FABA156F1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9B759139-4248-4891-95D5-25352307A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64E5-E7B7-4200-8319-F414F5C767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5007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A46C537-25BC-457C-B6CC-DEEBD19FC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14B2C2E3-6E4D-4DC0-BC2E-95B9B1286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C8BCD-3FD2-4A6D-AE86-1806B90CBAE3}" type="datetimeFigureOut">
              <a:rPr lang="ru-RU" smtClean="0"/>
              <a:t>10.11.2023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430B14C6-8F8C-45F5-962D-52E846ECF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E2538A7C-C980-49A3-8A68-1B4570C4A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64E5-E7B7-4200-8319-F414F5C767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915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ED4CB953-3B96-4526-9F25-E0426BF2C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C8BCD-3FD2-4A6D-AE86-1806B90CBAE3}" type="datetimeFigureOut">
              <a:rPr lang="ru-RU" smtClean="0"/>
              <a:t>10.11.2023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4150FAB8-595B-4F56-A2F8-87827C34F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E3ECF287-B747-4AEA-A6D6-96604BD8F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64E5-E7B7-4200-8319-F414F5C767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3155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18BF9ED-E2BC-4A5D-BF43-2ADBDBFED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EDA0BFB6-045F-4BCE-9310-CB56F98AEC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432404B5-7A01-4AE9-82B6-C9CB3979AA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0B1F5C99-62AD-45A2-B9B2-417FAF338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C8BCD-3FD2-4A6D-AE86-1806B90CBAE3}" type="datetimeFigureOut">
              <a:rPr lang="ru-RU" smtClean="0"/>
              <a:t>10.11.2023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FA32CEA0-5F0C-4D3B-9DB0-571FEB046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2A2F3A01-C9FE-44DC-9F19-76BF14CC3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64E5-E7B7-4200-8319-F414F5C767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9758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C456A22-6EA6-475A-A309-94E9D0BBC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2E0E92D2-9558-4879-A47A-76D2C1ECE9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561DBA8C-ADA2-468C-B30D-95EE649EBA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9890EBAF-85B5-4E44-BDDA-328E95326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C8BCD-3FD2-4A6D-AE86-1806B90CBAE3}" type="datetimeFigureOut">
              <a:rPr lang="ru-RU" smtClean="0"/>
              <a:t>10.11.2023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CA6A8E4E-6F87-49BB-A373-09CC26F1A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FADE8738-2382-4169-BA24-E9DEB6608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64E5-E7B7-4200-8319-F414F5C767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6967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DE87FCA-75F5-4787-936E-751450A759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6D292678-2B97-4AE0-8109-89F76CC8B3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B97C235B-E1DB-452E-B89F-D67992357A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6C8BCD-3FD2-4A6D-AE86-1806B90CBAE3}" type="datetimeFigureOut">
              <a:rPr lang="ru-RU" smtClean="0"/>
              <a:t>10.11.2023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1BADA9FD-87FD-4059-A2A8-BBDA77E0C6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AA985B3E-595D-496D-BD95-D83F2D368A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F764E5-E7B7-4200-8319-F414F5C767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6194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="" xmlns:a16="http://schemas.microsoft.com/office/drawing/2014/main" id="{99C1B892-8AC0-4FDD-A50C-16D203A845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 radius="59"/>
                    </a14:imgEffect>
                    <a14:imgEffect>
                      <a14:colorTemperature colorTemp="11500"/>
                    </a14:imgEffect>
                    <a14:imgEffect>
                      <a14:saturation sat="46000"/>
                    </a14:imgEffect>
                    <a14:imgEffect>
                      <a14:brightnessContrast bright="4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олилиния: фигура 9">
            <a:extLst>
              <a:ext uri="{FF2B5EF4-FFF2-40B4-BE49-F238E27FC236}">
                <a16:creationId xmlns="" xmlns:a16="http://schemas.microsoft.com/office/drawing/2014/main" id="{D0BFF7BB-E2A0-475E-B12C-9FD8D7D20FB6}"/>
              </a:ext>
            </a:extLst>
          </p:cNvPr>
          <p:cNvSpPr/>
          <p:nvPr/>
        </p:nvSpPr>
        <p:spPr>
          <a:xfrm>
            <a:off x="1861850" y="0"/>
            <a:ext cx="10330150" cy="6858000"/>
          </a:xfrm>
          <a:custGeom>
            <a:avLst/>
            <a:gdLst>
              <a:gd name="connsiteX0" fmla="*/ 4953466 w 10330150"/>
              <a:gd name="connsiteY0" fmla="*/ 0 h 6858000"/>
              <a:gd name="connsiteX1" fmla="*/ 10330150 w 10330150"/>
              <a:gd name="connsiteY1" fmla="*/ 0 h 6858000"/>
              <a:gd name="connsiteX2" fmla="*/ 10330150 w 10330150"/>
              <a:gd name="connsiteY2" fmla="*/ 6858000 h 6858000"/>
              <a:gd name="connsiteX3" fmla="*/ 0 w 1033015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330150" h="6858000">
                <a:moveTo>
                  <a:pt x="4953466" y="0"/>
                </a:moveTo>
                <a:lnTo>
                  <a:pt x="10330150" y="0"/>
                </a:lnTo>
                <a:lnTo>
                  <a:pt x="1033015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ru-RU"/>
          </a:p>
        </p:txBody>
      </p:sp>
      <p:sp>
        <p:nvSpPr>
          <p:cNvPr id="6" name="Параллелограмм 5">
            <a:extLst>
              <a:ext uri="{FF2B5EF4-FFF2-40B4-BE49-F238E27FC236}">
                <a16:creationId xmlns="" xmlns:a16="http://schemas.microsoft.com/office/drawing/2014/main" id="{7CDA9931-EA37-4E2E-831D-25BA257E5C4E}"/>
              </a:ext>
            </a:extLst>
          </p:cNvPr>
          <p:cNvSpPr/>
          <p:nvPr/>
        </p:nvSpPr>
        <p:spPr>
          <a:xfrm>
            <a:off x="1628661" y="0"/>
            <a:ext cx="6006027" cy="6858000"/>
          </a:xfrm>
          <a:prstGeom prst="parallelogram">
            <a:avLst>
              <a:gd name="adj" fmla="val 8287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олилиния: фигура 13">
            <a:extLst>
              <a:ext uri="{FF2B5EF4-FFF2-40B4-BE49-F238E27FC236}">
                <a16:creationId xmlns="" xmlns:a16="http://schemas.microsoft.com/office/drawing/2014/main" id="{02D650EB-4214-49EE-92F2-3DF1D7F53B8A}"/>
              </a:ext>
            </a:extLst>
          </p:cNvPr>
          <p:cNvSpPr/>
          <p:nvPr/>
        </p:nvSpPr>
        <p:spPr>
          <a:xfrm>
            <a:off x="2700820" y="1246807"/>
            <a:ext cx="9491180" cy="2964245"/>
          </a:xfrm>
          <a:custGeom>
            <a:avLst/>
            <a:gdLst>
              <a:gd name="connsiteX0" fmla="*/ 2168491 w 9491180"/>
              <a:gd name="connsiteY0" fmla="*/ 0 h 2964245"/>
              <a:gd name="connsiteX1" fmla="*/ 9491180 w 9491180"/>
              <a:gd name="connsiteY1" fmla="*/ 0 h 2964245"/>
              <a:gd name="connsiteX2" fmla="*/ 9491180 w 9491180"/>
              <a:gd name="connsiteY2" fmla="*/ 2964245 h 2964245"/>
              <a:gd name="connsiteX3" fmla="*/ 0 w 9491180"/>
              <a:gd name="connsiteY3" fmla="*/ 2964245 h 2964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91180" h="2964245">
                <a:moveTo>
                  <a:pt x="2168491" y="0"/>
                </a:moveTo>
                <a:lnTo>
                  <a:pt x="9491180" y="0"/>
                </a:lnTo>
                <a:lnTo>
                  <a:pt x="9491180" y="2964245"/>
                </a:lnTo>
                <a:lnTo>
                  <a:pt x="0" y="2964245"/>
                </a:lnTo>
                <a:close/>
              </a:path>
            </a:pathLst>
          </a:custGeom>
          <a:ln>
            <a:noFill/>
          </a:ln>
          <a:effectLst>
            <a:outerShdw blurRad="127000" dist="279400" dir="5400000" sx="99000" sy="99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ru-RU"/>
          </a:p>
        </p:txBody>
      </p:sp>
      <p:sp>
        <p:nvSpPr>
          <p:cNvPr id="5" name="Параллелограмм 4">
            <a:extLst>
              <a:ext uri="{FF2B5EF4-FFF2-40B4-BE49-F238E27FC236}">
                <a16:creationId xmlns="" xmlns:a16="http://schemas.microsoft.com/office/drawing/2014/main" id="{8911CED0-DA36-4B84-9B91-D0DF4BBF1F43}"/>
              </a:ext>
            </a:extLst>
          </p:cNvPr>
          <p:cNvSpPr/>
          <p:nvPr/>
        </p:nvSpPr>
        <p:spPr>
          <a:xfrm>
            <a:off x="1178807" y="0"/>
            <a:ext cx="5464366" cy="6858000"/>
          </a:xfrm>
          <a:prstGeom prst="parallelogram">
            <a:avLst>
              <a:gd name="adj" fmla="val 91131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1B34D739-2F67-4F42-A818-EF7A0A4164AE}"/>
              </a:ext>
            </a:extLst>
          </p:cNvPr>
          <p:cNvSpPr txBox="1"/>
          <p:nvPr/>
        </p:nvSpPr>
        <p:spPr>
          <a:xfrm>
            <a:off x="4827997" y="1779933"/>
            <a:ext cx="712269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Роль муниципального координатора при подготовке к проведению государственной итоговой аттестации по образовательным программам основного общего и среднего общего образования</a:t>
            </a:r>
            <a:endParaRPr lang="ru-RU" sz="1400" dirty="0"/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0EC35568-394F-4FBB-853B-74EB22F0F78A}"/>
              </a:ext>
            </a:extLst>
          </p:cNvPr>
          <p:cNvSpPr txBox="1"/>
          <p:nvPr/>
        </p:nvSpPr>
        <p:spPr>
          <a:xfrm>
            <a:off x="5069305" y="5165790"/>
            <a:ext cx="672164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b="1" dirty="0">
                <a:solidFill>
                  <a:schemeClr val="bg1"/>
                </a:solidFill>
                <a:latin typeface="Century Gothic" panose="020B0502020202020204" pitchFamily="34" charset="0"/>
              </a:rPr>
              <a:t>Тихоновская Светлана Николаевна</a:t>
            </a:r>
            <a:r>
              <a:rPr lang="ru-RU" dirty="0">
                <a:solidFill>
                  <a:schemeClr val="bg1"/>
                </a:solidFill>
                <a:latin typeface="Century Gothic" panose="020B0502020202020204" pitchFamily="34" charset="0"/>
              </a:rPr>
              <a:t>, </a:t>
            </a:r>
            <a:br>
              <a:rPr lang="ru-RU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ru-RU" sz="1800" dirty="0">
                <a:solidFill>
                  <a:schemeClr val="bg1"/>
                </a:solidFill>
                <a:latin typeface="Century Gothic" panose="020B0502020202020204" pitchFamily="34" charset="0"/>
              </a:rPr>
              <a:t>заместитель директора, начальник отдела обеспечения государственной итоговой аттестации бюджетного учреждения Орловской области «Региональный центр оценки качества образования»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6167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>
            <a:extLst>
              <a:ext uri="{FF2B5EF4-FFF2-40B4-BE49-F238E27FC236}">
                <a16:creationId xmlns="" xmlns:a16="http://schemas.microsoft.com/office/drawing/2014/main" id="{B5E285F8-439A-4B8D-AEE9-A9F08EF9AB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6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 radius="59"/>
                    </a14:imgEffect>
                    <a14:imgEffect>
                      <a14:colorTemperature colorTemp="11500"/>
                    </a14:imgEffect>
                    <a14:imgEffect>
                      <a14:saturation sat="46000"/>
                    </a14:imgEffect>
                    <a14:imgEffect>
                      <a14:brightnessContrast bright="4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886406"/>
            <a:ext cx="12192000" cy="5971591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Полилиния: фигура 13">
            <a:extLst>
              <a:ext uri="{FF2B5EF4-FFF2-40B4-BE49-F238E27FC236}">
                <a16:creationId xmlns="" xmlns:a16="http://schemas.microsoft.com/office/drawing/2014/main" id="{87F7D227-1B16-41CD-827C-45976EFEEFCC}"/>
              </a:ext>
            </a:extLst>
          </p:cNvPr>
          <p:cNvSpPr/>
          <p:nvPr/>
        </p:nvSpPr>
        <p:spPr>
          <a:xfrm flipV="1">
            <a:off x="8508116" y="0"/>
            <a:ext cx="11663589" cy="5971594"/>
          </a:xfrm>
          <a:custGeom>
            <a:avLst/>
            <a:gdLst>
              <a:gd name="connsiteX0" fmla="*/ 11007105 w 11663589"/>
              <a:gd name="connsiteY0" fmla="*/ 5971594 h 5971594"/>
              <a:gd name="connsiteX1" fmla="*/ 11663589 w 11663589"/>
              <a:gd name="connsiteY1" fmla="*/ 5971594 h 5971594"/>
              <a:gd name="connsiteX2" fmla="*/ 11663589 w 11663589"/>
              <a:gd name="connsiteY2" fmla="*/ 0 h 5971594"/>
              <a:gd name="connsiteX3" fmla="*/ 11007105 w 11663589"/>
              <a:gd name="connsiteY3" fmla="*/ 0 h 5971594"/>
              <a:gd name="connsiteX4" fmla="*/ 0 w 11663589"/>
              <a:gd name="connsiteY4" fmla="*/ 5971594 h 5971594"/>
              <a:gd name="connsiteX5" fmla="*/ 3683885 w 11663589"/>
              <a:gd name="connsiteY5" fmla="*/ 5971594 h 5971594"/>
              <a:gd name="connsiteX6" fmla="*/ 3683885 w 11663589"/>
              <a:gd name="connsiteY6" fmla="*/ 2038254 h 5971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663589" h="5971594">
                <a:moveTo>
                  <a:pt x="11007105" y="5971594"/>
                </a:moveTo>
                <a:lnTo>
                  <a:pt x="11663589" y="5971594"/>
                </a:lnTo>
                <a:lnTo>
                  <a:pt x="11663589" y="0"/>
                </a:lnTo>
                <a:lnTo>
                  <a:pt x="11007105" y="0"/>
                </a:lnTo>
                <a:close/>
                <a:moveTo>
                  <a:pt x="0" y="5971594"/>
                </a:moveTo>
                <a:lnTo>
                  <a:pt x="3683885" y="5971594"/>
                </a:lnTo>
                <a:lnTo>
                  <a:pt x="3683885" y="2038254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ru-RU"/>
          </a:p>
        </p:txBody>
      </p:sp>
      <p:sp>
        <p:nvSpPr>
          <p:cNvPr id="4" name="Заголовок 3">
            <a:extLst>
              <a:ext uri="{FF2B5EF4-FFF2-40B4-BE49-F238E27FC236}">
                <a16:creationId xmlns="" xmlns:a16="http://schemas.microsoft.com/office/drawing/2014/main" id="{08CCC1FF-4A03-4128-B14D-160B8E30C9C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3773" y="201204"/>
            <a:ext cx="9898880" cy="4801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/>
          <a:p>
            <a:r>
              <a:rPr lang="ru-RU" sz="28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Актуальная информация</a:t>
            </a:r>
          </a:p>
        </p:txBody>
      </p:sp>
      <p:graphicFrame>
        <p:nvGraphicFramePr>
          <p:cNvPr id="8" name="Диаграмма 7">
            <a:extLst>
              <a:ext uri="{FF2B5EF4-FFF2-40B4-BE49-F238E27FC236}">
                <a16:creationId xmlns="" xmlns:a16="http://schemas.microsoft.com/office/drawing/2014/main" id="{08A8C4DF-9E8C-4931-A11E-231886977F4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89662613"/>
              </p:ext>
            </p:extLst>
          </p:nvPr>
        </p:nvGraphicFramePr>
        <p:xfrm>
          <a:off x="295441" y="870367"/>
          <a:ext cx="8752305" cy="27332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BEBD55CD-C9B0-40DB-A997-D8E50DA96331}"/>
              </a:ext>
            </a:extLst>
          </p:cNvPr>
          <p:cNvSpPr txBox="1"/>
          <p:nvPr/>
        </p:nvSpPr>
        <p:spPr>
          <a:xfrm>
            <a:off x="295441" y="2688660"/>
            <a:ext cx="10772893" cy="4345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статистико-аналитические отчеты и методические анализы результатов государственной итоговой аттестации 2023 года (ГИА-11 и ГИА-9);</a:t>
            </a:r>
          </a:p>
          <a:p>
            <a:pPr marL="171450" indent="-171450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ru-RU" b="1" dirty="0">
              <a:solidFill>
                <a:srgbClr val="002060"/>
              </a:solidFill>
              <a:effectLst/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рекомендации для системы образования Орловской области по результатам анализа ОГЭ и ЕГЭ 2023 года;</a:t>
            </a:r>
          </a:p>
          <a:p>
            <a:pPr marL="171450" indent="-171450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ru-RU" dirty="0">
              <a:solidFill>
                <a:srgbClr val="002060"/>
              </a:solidFill>
              <a:effectLst/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отчеты о результатах подготовки и проведения основного периода ГИА-9 и ГИА-11 и ЕГЭ в Орловской области в 2023 году;</a:t>
            </a:r>
          </a:p>
          <a:p>
            <a:pPr marL="171450" indent="-171450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ru-RU" b="1" dirty="0">
              <a:solidFill>
                <a:srgbClr val="002060"/>
              </a:solidFill>
              <a:effectLst/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информационную справку по итогам мониторинга результатов ЕГЭ выпускников-претендентов на получение аттестата с отличием и медали «За особые успехи в учении» в 2023 году в Орловской области</a:t>
            </a:r>
          </a:p>
          <a:p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15" name="Параллелограмм 14">
            <a:extLst>
              <a:ext uri="{FF2B5EF4-FFF2-40B4-BE49-F238E27FC236}">
                <a16:creationId xmlns="" xmlns:a16="http://schemas.microsoft.com/office/drawing/2014/main" id="{C82E1FAE-1DBD-4784-8B45-2D3A26304764}"/>
              </a:ext>
            </a:extLst>
          </p:cNvPr>
          <p:cNvSpPr/>
          <p:nvPr/>
        </p:nvSpPr>
        <p:spPr>
          <a:xfrm flipH="1">
            <a:off x="8861236" y="0"/>
            <a:ext cx="7087067" cy="6858000"/>
          </a:xfrm>
          <a:prstGeom prst="parallelogram">
            <a:avLst>
              <a:gd name="adj" fmla="val 8287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араллелограмм 15">
            <a:extLst>
              <a:ext uri="{FF2B5EF4-FFF2-40B4-BE49-F238E27FC236}">
                <a16:creationId xmlns="" xmlns:a16="http://schemas.microsoft.com/office/drawing/2014/main" id="{98FF4C0C-6180-4B41-886B-A61F8C2E4CC6}"/>
              </a:ext>
            </a:extLst>
          </p:cNvPr>
          <p:cNvSpPr/>
          <p:nvPr/>
        </p:nvSpPr>
        <p:spPr>
          <a:xfrm flipH="1">
            <a:off x="8508878" y="0"/>
            <a:ext cx="6447911" cy="6858000"/>
          </a:xfrm>
          <a:prstGeom prst="parallelogram">
            <a:avLst>
              <a:gd name="adj" fmla="val 91131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араллелограмм 1">
            <a:extLst>
              <a:ext uri="{FF2B5EF4-FFF2-40B4-BE49-F238E27FC236}">
                <a16:creationId xmlns="" xmlns:a16="http://schemas.microsoft.com/office/drawing/2014/main" id="{E9BD2DD6-C88A-4BE9-A414-A9DA63397ADC}"/>
              </a:ext>
            </a:extLst>
          </p:cNvPr>
          <p:cNvSpPr/>
          <p:nvPr/>
        </p:nvSpPr>
        <p:spPr>
          <a:xfrm flipV="1">
            <a:off x="-1389188" y="884012"/>
            <a:ext cx="10317709" cy="1583141"/>
          </a:xfrm>
          <a:prstGeom prst="parallelogram">
            <a:avLst>
              <a:gd name="adj" fmla="val 8579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43D47253-CACA-46BC-AF20-2ACE20BEAC2F}"/>
              </a:ext>
            </a:extLst>
          </p:cNvPr>
          <p:cNvSpPr txBox="1"/>
          <p:nvPr/>
        </p:nvSpPr>
        <p:spPr>
          <a:xfrm>
            <a:off x="591450" y="1141631"/>
            <a:ext cx="7074351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</a:pPr>
            <a:r>
              <a:rPr lang="ru-RU" sz="2000" b="1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сайте ОРЦОКО в разделах ГИА-11 и </a:t>
            </a:r>
            <a:r>
              <a:rPr lang="ru-RU" sz="2000" b="1" dirty="0" smtClean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ГИА-9 (вкладка «Аналитические материалы») </a:t>
            </a:r>
            <a:r>
              <a:rPr lang="ru-RU" sz="2000" b="1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размещена следующая информация:</a:t>
            </a:r>
          </a:p>
        </p:txBody>
      </p:sp>
    </p:spTree>
    <p:extLst>
      <p:ext uri="{BB962C8B-B14F-4D97-AF65-F5344CB8AC3E}">
        <p14:creationId xmlns:p14="http://schemas.microsoft.com/office/powerpoint/2010/main" val="1040054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>
            <a:extLst>
              <a:ext uri="{FF2B5EF4-FFF2-40B4-BE49-F238E27FC236}">
                <a16:creationId xmlns="" xmlns:a16="http://schemas.microsoft.com/office/drawing/2014/main" id="{FDFC2E8B-3D0C-4569-A2AF-6E7F808EFD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 radius="59"/>
                    </a14:imgEffect>
                    <a14:imgEffect>
                      <a14:colorTemperature colorTemp="11500"/>
                    </a14:imgEffect>
                    <a14:imgEffect>
                      <a14:saturation sat="46000"/>
                    </a14:imgEffect>
                    <a14:imgEffect>
                      <a14:brightnessContrast bright="4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889203"/>
            <a:ext cx="9144000" cy="5968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>
            <a:extLst>
              <a:ext uri="{FF2B5EF4-FFF2-40B4-BE49-F238E27FC236}">
                <a16:creationId xmlns="" xmlns:a16="http://schemas.microsoft.com/office/drawing/2014/main" id="{47A6CA93-2EFB-44E8-A08A-998A011FFF8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-3394549" y="213481"/>
            <a:ext cx="11424271" cy="4801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/>
          <a:p>
            <a:pPr algn="ctr"/>
            <a:r>
              <a:rPr lang="ru-RU" sz="28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Подготовка к ГИА-2023</a:t>
            </a:r>
          </a:p>
        </p:txBody>
      </p:sp>
      <p:sp>
        <p:nvSpPr>
          <p:cNvPr id="7" name="Полилиния: фигура 6">
            <a:extLst>
              <a:ext uri="{FF2B5EF4-FFF2-40B4-BE49-F238E27FC236}">
                <a16:creationId xmlns="" xmlns:a16="http://schemas.microsoft.com/office/drawing/2014/main" id="{DB27C0E3-48B0-4EE5-B2A6-06DF3A45D886}"/>
              </a:ext>
            </a:extLst>
          </p:cNvPr>
          <p:cNvSpPr/>
          <p:nvPr/>
        </p:nvSpPr>
        <p:spPr>
          <a:xfrm flipH="1">
            <a:off x="-1588" y="886407"/>
            <a:ext cx="10330150" cy="5971593"/>
          </a:xfrm>
          <a:custGeom>
            <a:avLst/>
            <a:gdLst>
              <a:gd name="connsiteX0" fmla="*/ 4953466 w 10330150"/>
              <a:gd name="connsiteY0" fmla="*/ 0 h 6858000"/>
              <a:gd name="connsiteX1" fmla="*/ 10330150 w 10330150"/>
              <a:gd name="connsiteY1" fmla="*/ 0 h 6858000"/>
              <a:gd name="connsiteX2" fmla="*/ 10330150 w 10330150"/>
              <a:gd name="connsiteY2" fmla="*/ 6858000 h 6858000"/>
              <a:gd name="connsiteX3" fmla="*/ 0 w 1033015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330150" h="6858000">
                <a:moveTo>
                  <a:pt x="4953466" y="0"/>
                </a:moveTo>
                <a:lnTo>
                  <a:pt x="10330150" y="0"/>
                </a:lnTo>
                <a:lnTo>
                  <a:pt x="1033015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8" name="Параллелограмм 7">
            <a:extLst>
              <a:ext uri="{FF2B5EF4-FFF2-40B4-BE49-F238E27FC236}">
                <a16:creationId xmlns="" xmlns:a16="http://schemas.microsoft.com/office/drawing/2014/main" id="{E87D6BAE-7269-4BD3-AA62-74C60F388B55}"/>
              </a:ext>
            </a:extLst>
          </p:cNvPr>
          <p:cNvSpPr/>
          <p:nvPr/>
        </p:nvSpPr>
        <p:spPr>
          <a:xfrm flipH="1">
            <a:off x="4016380" y="886407"/>
            <a:ext cx="6006027" cy="5971593"/>
          </a:xfrm>
          <a:prstGeom prst="parallelogram">
            <a:avLst>
              <a:gd name="adj" fmla="val 8287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араллелограмм 8">
            <a:extLst>
              <a:ext uri="{FF2B5EF4-FFF2-40B4-BE49-F238E27FC236}">
                <a16:creationId xmlns="" xmlns:a16="http://schemas.microsoft.com/office/drawing/2014/main" id="{D41476E2-6DB2-4AFD-9EB8-0A039AD8D9FC}"/>
              </a:ext>
            </a:extLst>
          </p:cNvPr>
          <p:cNvSpPr/>
          <p:nvPr/>
        </p:nvSpPr>
        <p:spPr>
          <a:xfrm flipH="1">
            <a:off x="4914064" y="886408"/>
            <a:ext cx="5464366" cy="5971592"/>
          </a:xfrm>
          <a:prstGeom prst="parallelogram">
            <a:avLst>
              <a:gd name="adj" fmla="val 91131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A7BFE2E5-6883-4F1D-95B7-43094D1F278B}"/>
              </a:ext>
            </a:extLst>
          </p:cNvPr>
          <p:cNvSpPr txBox="1"/>
          <p:nvPr/>
        </p:nvSpPr>
        <p:spPr>
          <a:xfrm>
            <a:off x="161733" y="1499245"/>
            <a:ext cx="10216697" cy="46228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</a:pPr>
            <a:r>
              <a:rPr lang="ru-RU" sz="2000" b="1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Подготовка к ГИА ведется </a:t>
            </a:r>
            <a:br>
              <a:rPr lang="ru-RU" sz="2000" b="1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следующим направлениям:</a:t>
            </a:r>
            <a:endParaRPr lang="en-US" sz="2000" dirty="0">
              <a:solidFill>
                <a:schemeClr val="bg1"/>
              </a:solidFill>
              <a:effectLst/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ru-RU" dirty="0">
              <a:solidFill>
                <a:schemeClr val="bg1"/>
              </a:solidFill>
              <a:effectLst/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информационно-разъяснительная </a:t>
            </a:r>
            <a:r>
              <a:rPr lang="ru-RU" dirty="0" smtClean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работа по </a:t>
            </a:r>
            <a:r>
              <a:rPr lang="ru-RU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подготовке и проведению </a:t>
            </a:r>
            <a:r>
              <a:rPr lang="ru-RU" dirty="0" smtClean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ГИА;</a:t>
            </a:r>
            <a:endParaRPr lang="ru-RU" dirty="0">
              <a:solidFill>
                <a:schemeClr val="bg1"/>
              </a:solidFill>
              <a:effectLst/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ru-RU" dirty="0">
              <a:solidFill>
                <a:schemeClr val="bg1"/>
              </a:solidFill>
              <a:effectLst/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повышение качества преподавания </a:t>
            </a:r>
            <a:r>
              <a:rPr lang="ru-RU" dirty="0" smtClean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учебных </a:t>
            </a:r>
            <a:r>
              <a:rPr lang="ru-RU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предметов; </a:t>
            </a:r>
          </a:p>
          <a:p>
            <a:pPr marL="285750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ru-RU" dirty="0">
              <a:solidFill>
                <a:schemeClr val="bg1"/>
              </a:solidFill>
              <a:effectLst/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обучение лиц, задействованных в проведении ГИА;</a:t>
            </a:r>
          </a:p>
          <a:p>
            <a:pPr marL="285750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ru-RU" dirty="0">
              <a:solidFill>
                <a:schemeClr val="bg1"/>
              </a:solidFill>
              <a:effectLst/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участие выпускников в тренировочных мероприятиях;</a:t>
            </a:r>
          </a:p>
          <a:p>
            <a:pPr marL="285750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ru-RU" dirty="0">
              <a:solidFill>
                <a:schemeClr val="bg1"/>
              </a:solidFill>
              <a:effectLst/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подготовка пунктов проведения экзаменов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D55C1D90-072B-478E-8A97-FA70D19C58C8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8715" y="1709381"/>
            <a:ext cx="2438095" cy="2438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4279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>
            <a:extLst>
              <a:ext uri="{FF2B5EF4-FFF2-40B4-BE49-F238E27FC236}">
                <a16:creationId xmlns="" xmlns:a16="http://schemas.microsoft.com/office/drawing/2014/main" id="{D3F59F74-FEAB-4B87-B46E-3F6C1F3410E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 radius="59"/>
                    </a14:imgEffect>
                    <a14:imgEffect>
                      <a14:colorTemperature colorTemp="11500"/>
                    </a14:imgEffect>
                    <a14:imgEffect>
                      <a14:saturation sat="46000"/>
                    </a14:imgEffect>
                    <a14:imgEffect>
                      <a14:brightnessContrast bright="4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2281"/>
          <a:stretch/>
        </p:blipFill>
        <p:spPr bwMode="auto">
          <a:xfrm rot="601603">
            <a:off x="7180578" y="-81992"/>
            <a:ext cx="8930628" cy="8618156"/>
          </a:xfrm>
          <a:prstGeom prst="snip2DiagRect">
            <a:avLst>
              <a:gd name="adj1" fmla="val 39320"/>
              <a:gd name="adj2" fmla="val 50000"/>
            </a:avLst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Параллелограмм 12">
            <a:extLst>
              <a:ext uri="{FF2B5EF4-FFF2-40B4-BE49-F238E27FC236}">
                <a16:creationId xmlns="" xmlns:a16="http://schemas.microsoft.com/office/drawing/2014/main" id="{B94836D2-8071-477B-94BB-6C392FFDC781}"/>
              </a:ext>
            </a:extLst>
          </p:cNvPr>
          <p:cNvSpPr/>
          <p:nvPr/>
        </p:nvSpPr>
        <p:spPr>
          <a:xfrm flipH="1">
            <a:off x="5419492" y="1248936"/>
            <a:ext cx="5122713" cy="6495472"/>
          </a:xfrm>
          <a:prstGeom prst="parallelogram">
            <a:avLst>
              <a:gd name="adj" fmla="val 91131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" name="Рисунок 14">
            <a:extLst>
              <a:ext uri="{FF2B5EF4-FFF2-40B4-BE49-F238E27FC236}">
                <a16:creationId xmlns="" xmlns:a16="http://schemas.microsoft.com/office/drawing/2014/main" id="{54ED639C-75D2-4750-BCB0-0847333A6735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1334" y="3288358"/>
            <a:ext cx="2921742" cy="2921742"/>
          </a:xfrm>
          <a:prstGeom prst="rect">
            <a:avLst/>
          </a:prstGeom>
        </p:spPr>
      </p:pic>
      <p:sp>
        <p:nvSpPr>
          <p:cNvPr id="10" name="Полилиния: фигура 9">
            <a:extLst>
              <a:ext uri="{FF2B5EF4-FFF2-40B4-BE49-F238E27FC236}">
                <a16:creationId xmlns="" xmlns:a16="http://schemas.microsoft.com/office/drawing/2014/main" id="{4830FAA0-D4D5-4653-8C59-2CCED63FC057}"/>
              </a:ext>
            </a:extLst>
          </p:cNvPr>
          <p:cNvSpPr/>
          <p:nvPr/>
        </p:nvSpPr>
        <p:spPr>
          <a:xfrm flipH="1">
            <a:off x="-3" y="1248936"/>
            <a:ext cx="8557147" cy="1988455"/>
          </a:xfrm>
          <a:custGeom>
            <a:avLst/>
            <a:gdLst>
              <a:gd name="connsiteX0" fmla="*/ 2168491 w 9491180"/>
              <a:gd name="connsiteY0" fmla="*/ 0 h 2964245"/>
              <a:gd name="connsiteX1" fmla="*/ 9491180 w 9491180"/>
              <a:gd name="connsiteY1" fmla="*/ 0 h 2964245"/>
              <a:gd name="connsiteX2" fmla="*/ 9491180 w 9491180"/>
              <a:gd name="connsiteY2" fmla="*/ 2964245 h 2964245"/>
              <a:gd name="connsiteX3" fmla="*/ 0 w 9491180"/>
              <a:gd name="connsiteY3" fmla="*/ 2964245 h 2964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91180" h="2964245">
                <a:moveTo>
                  <a:pt x="2168491" y="0"/>
                </a:moveTo>
                <a:lnTo>
                  <a:pt x="9491180" y="0"/>
                </a:lnTo>
                <a:lnTo>
                  <a:pt x="9491180" y="2964245"/>
                </a:lnTo>
                <a:lnTo>
                  <a:pt x="0" y="2964245"/>
                </a:lnTo>
                <a:close/>
              </a:path>
            </a:pathLst>
          </a:custGeom>
          <a:ln>
            <a:noFill/>
          </a:ln>
          <a:effectLst>
            <a:outerShdw blurRad="127000" dist="279400" dir="5400000" sx="99000" sy="99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ru-RU"/>
          </a:p>
        </p:txBody>
      </p:sp>
      <p:sp>
        <p:nvSpPr>
          <p:cNvPr id="4" name="Заголовок 3">
            <a:extLst>
              <a:ext uri="{FF2B5EF4-FFF2-40B4-BE49-F238E27FC236}">
                <a16:creationId xmlns="" xmlns:a16="http://schemas.microsoft.com/office/drawing/2014/main" id="{22D72D06-AE02-4F91-890C-29C119B79B6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-1652576" y="351133"/>
            <a:ext cx="11213431" cy="4801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/>
          <a:p>
            <a:pPr algn="ctr"/>
            <a:r>
              <a:rPr lang="ru-RU" sz="28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Региональные тренировочные экзамены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1C6A7EC-4A45-4D6B-99B6-09A838BC63AA}"/>
              </a:ext>
            </a:extLst>
          </p:cNvPr>
          <p:cNvSpPr txBox="1"/>
          <p:nvPr/>
        </p:nvSpPr>
        <p:spPr>
          <a:xfrm>
            <a:off x="192502" y="1886981"/>
            <a:ext cx="781250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15 ноября 2023 года – тренировочные ОГЭ и ГВЭ-9 по математике</a:t>
            </a:r>
            <a:r>
              <a:rPr lang="ru-RU" sz="1600" dirty="0">
                <a:solidFill>
                  <a:schemeClr val="bg1"/>
                </a:solidFill>
                <a:latin typeface="Century Gothic" panose="020B0502020202020204" pitchFamily="34" charset="0"/>
              </a:rPr>
              <a:t>;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bg1"/>
                </a:solidFill>
                <a:latin typeface="Century Gothic" panose="020B0502020202020204" pitchFamily="34" charset="0"/>
              </a:rPr>
              <a:t>22 и 23 ноября </a:t>
            </a:r>
            <a:r>
              <a:rPr lang="ru-RU" sz="16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2023 года – </a:t>
            </a:r>
            <a:r>
              <a:rPr lang="ru-RU" sz="1600" dirty="0">
                <a:solidFill>
                  <a:schemeClr val="bg1"/>
                </a:solidFill>
                <a:latin typeface="Century Gothic" panose="020B0502020202020204" pitchFamily="34" charset="0"/>
              </a:rPr>
              <a:t>тренировочный ЕГЭ по математике базового </a:t>
            </a:r>
            <a:r>
              <a:rPr lang="ru-RU" sz="16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и </a:t>
            </a:r>
            <a:r>
              <a:rPr lang="ru-RU" sz="1600" dirty="0">
                <a:solidFill>
                  <a:schemeClr val="bg1"/>
                </a:solidFill>
                <a:latin typeface="Century Gothic" panose="020B0502020202020204" pitchFamily="34" charset="0"/>
              </a:rPr>
              <a:t>профильного уровней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BB81B2F-1BA5-4013-B666-AD563C6F2495}"/>
              </a:ext>
            </a:extLst>
          </p:cNvPr>
          <p:cNvSpPr txBox="1"/>
          <p:nvPr/>
        </p:nvSpPr>
        <p:spPr>
          <a:xfrm>
            <a:off x="192502" y="1398634"/>
            <a:ext cx="72044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Региональные тренировочные экзамены: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1D22580A-23D5-48CA-9C7E-AA84C50AC7FF}"/>
              </a:ext>
            </a:extLst>
          </p:cNvPr>
          <p:cNvSpPr txBox="1"/>
          <p:nvPr/>
        </p:nvSpPr>
        <p:spPr>
          <a:xfrm>
            <a:off x="192501" y="4202406"/>
            <a:ext cx="8364644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Цель </a:t>
            </a:r>
            <a:r>
              <a:rPr lang="ru-RU" b="1" dirty="0">
                <a:solidFill>
                  <a:srgbClr val="002060"/>
                </a:solidFill>
                <a:latin typeface="Century Gothic" panose="020B0502020202020204" pitchFamily="34" charset="0"/>
              </a:rPr>
              <a:t>тренировочных экзаменов: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определить уровень знаний </a:t>
            </a:r>
            <a:r>
              <a:rPr lang="ru-RU" dirty="0">
                <a:solidFill>
                  <a:srgbClr val="002060"/>
                </a:solidFill>
                <a:latin typeface="Century Gothic" panose="020B0502020202020204" pitchFamily="34" charset="0"/>
              </a:rPr>
              <a:t>выпускников по математике, </a:t>
            </a:r>
            <a:r>
              <a:rPr lang="ru-RU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/>
            </a:r>
            <a:br>
              <a:rPr lang="ru-RU" dirty="0" smtClean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ru-RU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выявить пробелы в знаниях по </a:t>
            </a:r>
            <a:r>
              <a:rPr lang="ru-RU" dirty="0">
                <a:solidFill>
                  <a:srgbClr val="002060"/>
                </a:solidFill>
                <a:latin typeface="Century Gothic" panose="020B0502020202020204" pitchFamily="34" charset="0"/>
              </a:rPr>
              <a:t>тематическим разделам;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Учителям математики </a:t>
            </a:r>
            <a:r>
              <a:rPr lang="ru-RU" dirty="0">
                <a:solidFill>
                  <a:srgbClr val="002060"/>
                </a:solidFill>
                <a:latin typeface="Century Gothic" panose="020B0502020202020204" pitchFamily="34" charset="0"/>
              </a:rPr>
              <a:t>выстроить </a:t>
            </a:r>
            <a:r>
              <a:rPr lang="ru-RU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индивидуальную работу </a:t>
            </a:r>
            <a:br>
              <a:rPr lang="ru-RU" dirty="0" smtClean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ru-RU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с каждым выпускником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8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r>
              <a:rPr lang="ru-RU" b="1" dirty="0">
                <a:solidFill>
                  <a:srgbClr val="002060"/>
                </a:solidFill>
                <a:latin typeface="Century Gothic" panose="020B0502020202020204" pitchFamily="34" charset="0"/>
              </a:rPr>
              <a:t>Объективность проведения тренировочных экзаменов: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2060"/>
                </a:solidFill>
                <a:latin typeface="Century Gothic" panose="020B0502020202020204" pitchFamily="34" charset="0"/>
              </a:rPr>
              <a:t>присутствие независимых наблюдателей;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2060"/>
                </a:solidFill>
                <a:latin typeface="Century Gothic" panose="020B0502020202020204" pitchFamily="34" charset="0"/>
              </a:rPr>
              <a:t>соблюдение Порядков проведения ГИА-9 и ГИА-11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5C3D6593-B929-4996-9AB7-1F3A128DEDEB}"/>
              </a:ext>
            </a:extLst>
          </p:cNvPr>
          <p:cNvSpPr txBox="1"/>
          <p:nvPr/>
        </p:nvSpPr>
        <p:spPr>
          <a:xfrm>
            <a:off x="192501" y="3524584"/>
            <a:ext cx="72044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B0F0"/>
                </a:solidFill>
                <a:latin typeface="Century Gothic" panose="020B0502020202020204" pitchFamily="34" charset="0"/>
              </a:rPr>
              <a:t>Важно!!! Результаты тренировочных </a:t>
            </a:r>
            <a:r>
              <a:rPr lang="ru-RU" b="1" dirty="0" smtClean="0">
                <a:solidFill>
                  <a:srgbClr val="00B0F0"/>
                </a:solidFill>
                <a:latin typeface="Century Gothic" panose="020B0502020202020204" pitchFamily="34" charset="0"/>
              </a:rPr>
              <a:t>экзаменов</a:t>
            </a:r>
            <a:r>
              <a:rPr lang="ru-RU" b="1" dirty="0">
                <a:solidFill>
                  <a:srgbClr val="00B0F0"/>
                </a:solidFill>
                <a:latin typeface="Century Gothic" panose="020B0502020202020204" pitchFamily="34" charset="0"/>
              </a:rPr>
              <a:t/>
            </a:r>
            <a:br>
              <a:rPr lang="ru-RU" b="1" dirty="0">
                <a:solidFill>
                  <a:srgbClr val="00B0F0"/>
                </a:solidFill>
                <a:latin typeface="Century Gothic" panose="020B0502020202020204" pitchFamily="34" charset="0"/>
              </a:rPr>
            </a:br>
            <a:r>
              <a:rPr lang="ru-RU" b="1" dirty="0">
                <a:solidFill>
                  <a:srgbClr val="00B0F0"/>
                </a:solidFill>
                <a:latin typeface="Century Gothic" panose="020B0502020202020204" pitchFamily="34" charset="0"/>
              </a:rPr>
              <a:t>не учитываются в качестве текущих оценок успеваемости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86C940E4-9533-4E78-ABEF-70FE60B84B17}"/>
              </a:ext>
            </a:extLst>
          </p:cNvPr>
          <p:cNvSpPr txBox="1"/>
          <p:nvPr/>
        </p:nvSpPr>
        <p:spPr>
          <a:xfrm>
            <a:off x="7028210" y="1118533"/>
            <a:ext cx="6737750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b="1" dirty="0">
                <a:latin typeface="Century Gothic" panose="020B0502020202020204" pitchFamily="34" charset="0"/>
              </a:rPr>
              <a:t>П</a:t>
            </a:r>
            <a:r>
              <a:rPr lang="ru-RU" b="1" dirty="0" smtClean="0">
                <a:latin typeface="Century Gothic" panose="020B0502020202020204" pitchFamily="34" charset="0"/>
              </a:rPr>
              <a:t>риказы </a:t>
            </a:r>
            <a:br>
              <a:rPr lang="ru-RU" b="1" dirty="0" smtClean="0">
                <a:latin typeface="Century Gothic" panose="020B0502020202020204" pitchFamily="34" charset="0"/>
              </a:rPr>
            </a:br>
            <a:r>
              <a:rPr lang="ru-RU" b="1" dirty="0" smtClean="0">
                <a:latin typeface="Century Gothic" panose="020B0502020202020204" pitchFamily="34" charset="0"/>
              </a:rPr>
              <a:t>Департамента образования </a:t>
            </a:r>
            <a:br>
              <a:rPr lang="ru-RU" b="1" dirty="0" smtClean="0">
                <a:latin typeface="Century Gothic" panose="020B0502020202020204" pitchFamily="34" charset="0"/>
              </a:rPr>
            </a:br>
            <a:r>
              <a:rPr lang="ru-RU" b="1" dirty="0" smtClean="0">
                <a:latin typeface="Century Gothic" panose="020B0502020202020204" pitchFamily="34" charset="0"/>
              </a:rPr>
              <a:t>Орловской области </a:t>
            </a:r>
            <a:br>
              <a:rPr lang="ru-RU" b="1" dirty="0" smtClean="0">
                <a:latin typeface="Century Gothic" panose="020B0502020202020204" pitchFamily="34" charset="0"/>
              </a:rPr>
            </a:br>
            <a:r>
              <a:rPr lang="ru-RU" b="1" dirty="0" smtClean="0">
                <a:latin typeface="Century Gothic" panose="020B0502020202020204" pitchFamily="34" charset="0"/>
              </a:rPr>
              <a:t>от 12 октября 2023 года </a:t>
            </a:r>
            <a:br>
              <a:rPr lang="ru-RU" b="1" dirty="0" smtClean="0">
                <a:latin typeface="Century Gothic" panose="020B0502020202020204" pitchFamily="34" charset="0"/>
              </a:rPr>
            </a:br>
            <a:r>
              <a:rPr lang="ru-RU" b="1" dirty="0" smtClean="0">
                <a:latin typeface="Century Gothic" panose="020B0502020202020204" pitchFamily="34" charset="0"/>
              </a:rPr>
              <a:t>№ 1814 и 1817</a:t>
            </a:r>
            <a:endParaRPr lang="ru-RU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6556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Рисунок 13">
            <a:extLst>
              <a:ext uri="{FF2B5EF4-FFF2-40B4-BE49-F238E27FC236}">
                <a16:creationId xmlns="" xmlns:a16="http://schemas.microsoft.com/office/drawing/2014/main" id="{D71BB19A-3920-4B73-A2B6-631F3BA7D82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 radius="59"/>
                    </a14:imgEffect>
                    <a14:imgEffect>
                      <a14:colorTemperature colorTemp="11500"/>
                    </a14:imgEffect>
                    <a14:imgEffect>
                      <a14:saturation sat="46000"/>
                    </a14:imgEffect>
                    <a14:imgEffect>
                      <a14:brightnessContrast bright="4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2281" t="17502" r="14486"/>
          <a:stretch/>
        </p:blipFill>
        <p:spPr bwMode="auto">
          <a:xfrm rot="8100000">
            <a:off x="2036166" y="-1406698"/>
            <a:ext cx="10958195" cy="10722569"/>
          </a:xfrm>
          <a:custGeom>
            <a:avLst/>
            <a:gdLst>
              <a:gd name="connsiteX0" fmla="*/ 6498708 w 10958195"/>
              <a:gd name="connsiteY0" fmla="*/ 10722569 h 10722569"/>
              <a:gd name="connsiteX1" fmla="*/ 0 w 10958195"/>
              <a:gd name="connsiteY1" fmla="*/ 4223861 h 10722569"/>
              <a:gd name="connsiteX2" fmla="*/ 4223861 w 10958195"/>
              <a:gd name="connsiteY2" fmla="*/ 0 h 10722569"/>
              <a:gd name="connsiteX3" fmla="*/ 10958195 w 10958195"/>
              <a:gd name="connsiteY3" fmla="*/ 6734334 h 10722569"/>
              <a:gd name="connsiteX4" fmla="*/ 6969960 w 10958195"/>
              <a:gd name="connsiteY4" fmla="*/ 10722569 h 10722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958195" h="10722569">
                <a:moveTo>
                  <a:pt x="6498708" y="10722569"/>
                </a:moveTo>
                <a:lnTo>
                  <a:pt x="0" y="4223861"/>
                </a:lnTo>
                <a:lnTo>
                  <a:pt x="4223861" y="0"/>
                </a:lnTo>
                <a:lnTo>
                  <a:pt x="10958195" y="6734334"/>
                </a:lnTo>
                <a:lnTo>
                  <a:pt x="6969960" y="10722569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Параллелограмм 12">
            <a:extLst>
              <a:ext uri="{FF2B5EF4-FFF2-40B4-BE49-F238E27FC236}">
                <a16:creationId xmlns="" xmlns:a16="http://schemas.microsoft.com/office/drawing/2014/main" id="{B94836D2-8071-477B-94BB-6C392FFDC781}"/>
              </a:ext>
            </a:extLst>
          </p:cNvPr>
          <p:cNvSpPr/>
          <p:nvPr/>
        </p:nvSpPr>
        <p:spPr>
          <a:xfrm flipH="1">
            <a:off x="4942751" y="886408"/>
            <a:ext cx="5464366" cy="6858000"/>
          </a:xfrm>
          <a:prstGeom prst="parallelogram">
            <a:avLst>
              <a:gd name="adj" fmla="val 91131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: фигура 11">
            <a:extLst>
              <a:ext uri="{FF2B5EF4-FFF2-40B4-BE49-F238E27FC236}">
                <a16:creationId xmlns="" xmlns:a16="http://schemas.microsoft.com/office/drawing/2014/main" id="{5EFFD117-8B6D-409B-9280-5CD2F9B451E2}"/>
              </a:ext>
            </a:extLst>
          </p:cNvPr>
          <p:cNvSpPr/>
          <p:nvPr/>
        </p:nvSpPr>
        <p:spPr>
          <a:xfrm flipH="1">
            <a:off x="1" y="886408"/>
            <a:ext cx="8619003" cy="5971592"/>
          </a:xfrm>
          <a:custGeom>
            <a:avLst/>
            <a:gdLst>
              <a:gd name="connsiteX0" fmla="*/ 8619003 w 8619003"/>
              <a:gd name="connsiteY0" fmla="*/ 0 h 5971592"/>
              <a:gd name="connsiteX1" fmla="*/ 4286701 w 8619003"/>
              <a:gd name="connsiteY1" fmla="*/ 0 h 5971592"/>
              <a:gd name="connsiteX2" fmla="*/ 0 w 8619003"/>
              <a:gd name="connsiteY2" fmla="*/ 5971592 h 5971592"/>
              <a:gd name="connsiteX3" fmla="*/ 8619003 w 8619003"/>
              <a:gd name="connsiteY3" fmla="*/ 5971592 h 5971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19003" h="5971592">
                <a:moveTo>
                  <a:pt x="8619003" y="0"/>
                </a:moveTo>
                <a:lnTo>
                  <a:pt x="4286701" y="0"/>
                </a:lnTo>
                <a:lnTo>
                  <a:pt x="0" y="5971592"/>
                </a:lnTo>
                <a:lnTo>
                  <a:pt x="8619003" y="5971592"/>
                </a:lnTo>
                <a:close/>
              </a:path>
            </a:pathLst>
          </a:custGeom>
          <a:ln>
            <a:noFill/>
          </a:ln>
          <a:effectLst>
            <a:outerShdw blurRad="127000" dist="279400" dir="5400000" sx="99000" sy="99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ru-RU"/>
          </a:p>
        </p:txBody>
      </p:sp>
      <p:sp>
        <p:nvSpPr>
          <p:cNvPr id="4" name="Заголовок 3">
            <a:extLst>
              <a:ext uri="{FF2B5EF4-FFF2-40B4-BE49-F238E27FC236}">
                <a16:creationId xmlns="" xmlns:a16="http://schemas.microsoft.com/office/drawing/2014/main" id="{22D72D06-AE02-4F91-890C-29C119B79B6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-3126535" y="228082"/>
            <a:ext cx="11213431" cy="4801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/>
          <a:p>
            <a:pPr algn="ctr"/>
            <a:r>
              <a:rPr lang="ru-RU" sz="28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Актуальная информация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1C6A7EC-4A45-4D6B-99B6-09A838BC63AA}"/>
              </a:ext>
            </a:extLst>
          </p:cNvPr>
          <p:cNvSpPr txBox="1"/>
          <p:nvPr/>
        </p:nvSpPr>
        <p:spPr>
          <a:xfrm>
            <a:off x="109662" y="2158963"/>
            <a:ext cx="923333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ru-RU" sz="1600" b="1" dirty="0" smtClean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6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На </a:t>
            </a:r>
            <a:r>
              <a:rPr lang="ru-RU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сайте </a:t>
            </a:r>
            <a:r>
              <a:rPr lang="ru-RU" sz="16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www.orcoko.</a:t>
            </a:r>
            <a:r>
              <a:rPr lang="en-US" sz="1600" b="1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ru</a:t>
            </a:r>
            <a:r>
              <a:rPr lang="ru-RU" sz="16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/</a:t>
            </a:r>
            <a:r>
              <a:rPr lang="ru-RU" sz="1600" b="1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ppe</a:t>
            </a:r>
            <a:r>
              <a:rPr lang="en-US" sz="16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16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US" sz="16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(</a:t>
            </a:r>
            <a:r>
              <a:rPr lang="ru-RU" sz="16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в разделе итоговое </a:t>
            </a:r>
            <a:br>
              <a:rPr lang="ru-RU" sz="16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сочинение (изложение)</a:t>
            </a:r>
            <a:r>
              <a:rPr lang="en-US" sz="16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)</a:t>
            </a:r>
            <a:r>
              <a:rPr lang="ru-RU" sz="16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размещены </a:t>
            </a:r>
            <a:r>
              <a:rPr lang="ru-RU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презентации: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1400" i="1" dirty="0">
                <a:solidFill>
                  <a:schemeClr val="bg1"/>
                </a:solidFill>
                <a:latin typeface="Century Gothic" panose="020B0502020202020204" pitchFamily="34" charset="0"/>
              </a:rPr>
              <a:t>О</a:t>
            </a:r>
            <a:r>
              <a:rPr lang="ru-RU" sz="1400" i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собенности </a:t>
            </a:r>
            <a:r>
              <a:rPr lang="ru-RU" sz="1400" i="1" dirty="0">
                <a:solidFill>
                  <a:schemeClr val="bg1"/>
                </a:solidFill>
                <a:latin typeface="Century Gothic" panose="020B0502020202020204" pitchFamily="34" charset="0"/>
              </a:rPr>
              <a:t>проведения итогового сочинения (изложения) </a:t>
            </a:r>
            <a:br>
              <a:rPr lang="ru-RU" sz="1400" i="1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ru-RU" sz="1400" i="1" dirty="0">
                <a:solidFill>
                  <a:schemeClr val="bg1"/>
                </a:solidFill>
                <a:latin typeface="Century Gothic" panose="020B0502020202020204" pitchFamily="34" charset="0"/>
              </a:rPr>
              <a:t>в 2023 – 2024 учебном году;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1400" i="1" dirty="0">
                <a:solidFill>
                  <a:schemeClr val="bg1"/>
                </a:solidFill>
                <a:latin typeface="Century Gothic" panose="020B0502020202020204" pitchFamily="34" charset="0"/>
              </a:rPr>
              <a:t>О</a:t>
            </a:r>
            <a:r>
              <a:rPr lang="ru-RU" sz="1400" i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собенности </a:t>
            </a:r>
            <a:r>
              <a:rPr lang="ru-RU" sz="1400" i="1" dirty="0">
                <a:solidFill>
                  <a:schemeClr val="bg1"/>
                </a:solidFill>
                <a:latin typeface="Century Gothic" panose="020B0502020202020204" pitchFamily="34" charset="0"/>
              </a:rPr>
              <a:t>проверки итогового сочинения (изложения) в 2023 – </a:t>
            </a:r>
            <a:br>
              <a:rPr lang="ru-RU" sz="1400" i="1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ru-RU" sz="1400" i="1" dirty="0">
                <a:solidFill>
                  <a:schemeClr val="bg1"/>
                </a:solidFill>
                <a:latin typeface="Century Gothic" panose="020B0502020202020204" pitchFamily="34" charset="0"/>
              </a:rPr>
              <a:t>2024 учебном году;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1400" i="1" dirty="0">
                <a:solidFill>
                  <a:schemeClr val="bg1"/>
                </a:solidFill>
                <a:latin typeface="Century Gothic" panose="020B0502020202020204" pitchFamily="34" charset="0"/>
              </a:rPr>
              <a:t>П</a:t>
            </a:r>
            <a:r>
              <a:rPr lang="ru-RU" sz="1400" i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ечать </a:t>
            </a:r>
            <a:r>
              <a:rPr lang="ru-RU" sz="1400" i="1" dirty="0">
                <a:solidFill>
                  <a:schemeClr val="bg1"/>
                </a:solidFill>
                <a:latin typeface="Century Gothic" panose="020B0502020202020204" pitchFamily="34" charset="0"/>
              </a:rPr>
              <a:t>бланков и форм итогового сочинения (изложения). </a:t>
            </a:r>
            <a:br>
              <a:rPr lang="ru-RU" sz="1400" i="1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ru-RU" sz="1400" i="1" dirty="0">
                <a:solidFill>
                  <a:schemeClr val="bg1"/>
                </a:solidFill>
                <a:latin typeface="Century Gothic" panose="020B0502020202020204" pitchFamily="34" charset="0"/>
              </a:rPr>
              <a:t>Получение текстов изложения и тем сочинения</a:t>
            </a:r>
          </a:p>
          <a:p>
            <a:pPr>
              <a:lnSpc>
                <a:spcPct val="150000"/>
              </a:lnSpc>
            </a:pPr>
            <a:r>
              <a:rPr lang="ru-RU" b="1" dirty="0">
                <a:solidFill>
                  <a:schemeClr val="bg1"/>
                </a:solidFill>
                <a:latin typeface="Century Gothic" panose="020B0502020202020204" pitchFamily="34" charset="0"/>
              </a:rPr>
              <a:t>На уровне МСУ необходимо: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определить место, которое будет являться пунктом проверки ИС(И);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утвердить состав муниципальной комиссии по проверке ИС(И);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определить уровень печати бланков ИС(И): муниципальный или школьный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5C3D6593-B929-4996-9AB7-1F3A128DEDEB}"/>
              </a:ext>
            </a:extLst>
          </p:cNvPr>
          <p:cNvSpPr txBox="1"/>
          <p:nvPr/>
        </p:nvSpPr>
        <p:spPr>
          <a:xfrm>
            <a:off x="7562658" y="2181523"/>
            <a:ext cx="426375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Проверка ИС(И) завершается </a:t>
            </a:r>
            <a:br>
              <a:rPr lang="ru-RU" sz="2800" b="1" dirty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ru-RU" sz="28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не позднее </a:t>
            </a:r>
            <a:br>
              <a:rPr lang="ru-RU" sz="2800" b="1" dirty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ru-RU" sz="28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11 декабря 2023 года</a:t>
            </a:r>
            <a:br>
              <a:rPr lang="ru-RU" sz="2800" b="1" dirty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endParaRPr lang="ru-RU" sz="28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Параллелограмм 7">
            <a:extLst>
              <a:ext uri="{FF2B5EF4-FFF2-40B4-BE49-F238E27FC236}">
                <a16:creationId xmlns="" xmlns:a16="http://schemas.microsoft.com/office/drawing/2014/main" id="{E9BD2DD6-C88A-4BE9-A414-A9DA63397ADC}"/>
              </a:ext>
            </a:extLst>
          </p:cNvPr>
          <p:cNvSpPr/>
          <p:nvPr/>
        </p:nvSpPr>
        <p:spPr>
          <a:xfrm rot="10800000" flipV="1">
            <a:off x="-1313383" y="865447"/>
            <a:ext cx="8828645" cy="1583141"/>
          </a:xfrm>
          <a:prstGeom prst="parallelogram">
            <a:avLst>
              <a:gd name="adj" fmla="val 85792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6 декабря 2023 года</a:t>
            </a:r>
            <a:r>
              <a:rPr lang="ru-RU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/>
            </a:r>
            <a:br>
              <a:rPr lang="ru-RU" sz="2800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ru-RU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основная дата написания </a:t>
            </a:r>
            <a:br>
              <a:rPr lang="ru-RU" sz="2800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ru-RU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итогового сочинения (изложения)</a:t>
            </a:r>
          </a:p>
        </p:txBody>
      </p:sp>
    </p:spTree>
    <p:extLst>
      <p:ext uri="{BB962C8B-B14F-4D97-AF65-F5344CB8AC3E}">
        <p14:creationId xmlns:p14="http://schemas.microsoft.com/office/powerpoint/2010/main" val="1634715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>
            <a:extLst>
              <a:ext uri="{FF2B5EF4-FFF2-40B4-BE49-F238E27FC236}">
                <a16:creationId xmlns="" xmlns:a16="http://schemas.microsoft.com/office/drawing/2014/main" id="{FDFC2E8B-3D0C-4569-A2AF-6E7F808EFD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42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 radius="59"/>
                    </a14:imgEffect>
                    <a14:imgEffect>
                      <a14:colorTemperature colorTemp="11500"/>
                    </a14:imgEffect>
                    <a14:imgEffect>
                      <a14:saturation sat="46000"/>
                    </a14:imgEffect>
                    <a14:imgEffect>
                      <a14:brightnessContrast bright="4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1442123"/>
            <a:ext cx="12193588" cy="5415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>
            <a:extLst>
              <a:ext uri="{FF2B5EF4-FFF2-40B4-BE49-F238E27FC236}">
                <a16:creationId xmlns="" xmlns:a16="http://schemas.microsoft.com/office/drawing/2014/main" id="{47A6CA93-2EFB-44E8-A08A-998A011FFF8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-1588" y="237523"/>
            <a:ext cx="11086993" cy="1034129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ГИА-9 для выпускников, прибывших </a:t>
            </a:r>
            <a:r>
              <a:rPr lang="ru-RU" sz="28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с новых </a:t>
            </a:r>
            <a:r>
              <a:rPr lang="ru-RU" sz="28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территорий</a:t>
            </a:r>
            <a:br>
              <a:rPr lang="ru-RU" sz="28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</a:br>
            <a:r>
              <a:rPr lang="ru-RU" sz="20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(приказ Минпросвещения России и Рособрнадзора </a:t>
            </a:r>
            <a:br>
              <a:rPr lang="ru-RU" sz="20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</a:br>
            <a:r>
              <a:rPr lang="ru-RU" sz="20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от 22 февраля 2023 года № 131/274)</a:t>
            </a:r>
            <a:endParaRPr lang="ru-RU" sz="2000" b="1" dirty="0">
              <a:solidFill>
                <a:srgbClr val="0070C0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Параллелограмм 7">
            <a:extLst>
              <a:ext uri="{FF2B5EF4-FFF2-40B4-BE49-F238E27FC236}">
                <a16:creationId xmlns="" xmlns:a16="http://schemas.microsoft.com/office/drawing/2014/main" id="{E87D6BAE-7269-4BD3-AA62-74C60F388B55}"/>
              </a:ext>
            </a:extLst>
          </p:cNvPr>
          <p:cNvSpPr/>
          <p:nvPr/>
        </p:nvSpPr>
        <p:spPr>
          <a:xfrm flipH="1">
            <a:off x="5745706" y="1551306"/>
            <a:ext cx="5557388" cy="5306694"/>
          </a:xfrm>
          <a:prstGeom prst="parallelogram">
            <a:avLst>
              <a:gd name="adj" fmla="val 8287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араллелограмм 8">
            <a:extLst>
              <a:ext uri="{FF2B5EF4-FFF2-40B4-BE49-F238E27FC236}">
                <a16:creationId xmlns="" xmlns:a16="http://schemas.microsoft.com/office/drawing/2014/main" id="{D41476E2-6DB2-4AFD-9EB8-0A039AD8D9FC}"/>
              </a:ext>
            </a:extLst>
          </p:cNvPr>
          <p:cNvSpPr/>
          <p:nvPr/>
        </p:nvSpPr>
        <p:spPr>
          <a:xfrm flipH="1">
            <a:off x="5609230" y="1442122"/>
            <a:ext cx="5041914" cy="5415877"/>
          </a:xfrm>
          <a:prstGeom prst="parallelogram">
            <a:avLst>
              <a:gd name="adj" fmla="val 91131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3060A953-CD22-4299-B7A9-426A2DC3DB2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5401" y="1551306"/>
            <a:ext cx="4062087" cy="4062087"/>
          </a:xfrm>
          <a:prstGeom prst="rect">
            <a:avLst/>
          </a:prstGeom>
          <a:effectLst>
            <a:outerShdw blurRad="266700" sx="102000" sy="102000" algn="ctr" rotWithShape="0">
              <a:prstClr val="black">
                <a:alpha val="76000"/>
              </a:prstClr>
            </a:outerShdw>
          </a:effectLst>
        </p:spPr>
      </p:pic>
      <p:sp>
        <p:nvSpPr>
          <p:cNvPr id="10" name="Параллелограмм 9">
            <a:extLst>
              <a:ext uri="{FF2B5EF4-FFF2-40B4-BE49-F238E27FC236}">
                <a16:creationId xmlns="" xmlns:a16="http://schemas.microsoft.com/office/drawing/2014/main" id="{92493874-5205-4513-B661-12FFE84033E1}"/>
              </a:ext>
            </a:extLst>
          </p:cNvPr>
          <p:cNvSpPr/>
          <p:nvPr/>
        </p:nvSpPr>
        <p:spPr>
          <a:xfrm flipV="1">
            <a:off x="-1351944" y="1442123"/>
            <a:ext cx="10317709" cy="1583141"/>
          </a:xfrm>
          <a:prstGeom prst="parallelogram">
            <a:avLst>
              <a:gd name="adj" fmla="val 8579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4CFB8539-4CF7-4784-8937-66DD8D0A3F58}"/>
              </a:ext>
            </a:extLst>
          </p:cNvPr>
          <p:cNvSpPr txBox="1"/>
          <p:nvPr/>
        </p:nvSpPr>
        <p:spPr>
          <a:xfrm>
            <a:off x="259924" y="1622043"/>
            <a:ext cx="7285046" cy="11989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</a:pPr>
            <a:r>
              <a:rPr lang="ru-RU" sz="1600" b="1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Выпускники 9 классов, прибывшие с новых территорий (ДНР, ЛНР, Запорожской и Херсонской областей) и принятые на обучение </a:t>
            </a:r>
            <a:br>
              <a:rPr lang="ru-RU" sz="1600" b="1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ОО Орловской области начиная с 2021-2022 учебного года проходят ГИА-9 в форме ГВЭ по русскому языку и математике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29EDF931-3615-4B48-A9B9-07CBC09D5E61}"/>
              </a:ext>
            </a:extLst>
          </p:cNvPr>
          <p:cNvSpPr txBox="1"/>
          <p:nvPr/>
        </p:nvSpPr>
        <p:spPr>
          <a:xfrm>
            <a:off x="112448" y="3181378"/>
            <a:ext cx="9148810" cy="371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ru-RU" sz="1600" b="1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Допуск до ГИА-9 – «</a:t>
            </a:r>
            <a:r>
              <a:rPr lang="ru-RU" sz="1600" b="1" dirty="0" smtClean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зачет» </a:t>
            </a:r>
            <a:r>
              <a:rPr lang="ru-RU" sz="1600" b="1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итоговому собеседованию </a:t>
            </a:r>
            <a:br>
              <a:rPr lang="ru-RU" sz="1600" b="1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русскому языку</a:t>
            </a:r>
          </a:p>
          <a:p>
            <a:pPr marL="171450" indent="-171450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ru-RU" sz="1200" b="1" dirty="0">
              <a:solidFill>
                <a:srgbClr val="002060"/>
              </a:solidFill>
              <a:effectLst/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Участники ГИА-9 с ОВЗ по желанию могут проходить ГИА-9 </a:t>
            </a:r>
            <a:r>
              <a:rPr lang="ru-RU" sz="1600" u="sng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форме </a:t>
            </a:r>
            <a:br>
              <a:rPr lang="ru-RU" sz="1600" u="sng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u="sng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промежуточной аттестации</a:t>
            </a:r>
            <a:r>
              <a:rPr lang="ru-RU" sz="160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600" dirty="0" smtClean="0">
              <a:solidFill>
                <a:srgbClr val="002060"/>
              </a:solidFill>
              <a:effectLst/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ru-RU" sz="1200" dirty="0">
              <a:solidFill>
                <a:srgbClr val="002060"/>
              </a:solidFill>
              <a:effectLst/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ru-RU" sz="1600" b="1" dirty="0" smtClean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Участникам </a:t>
            </a:r>
            <a:r>
              <a:rPr lang="ru-RU" sz="1600" b="1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ГИА-9, </a:t>
            </a:r>
            <a:r>
              <a:rPr lang="ru-RU" sz="1600" b="1" dirty="0" smtClean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проходившим </a:t>
            </a:r>
            <a:r>
              <a:rPr lang="ru-RU" sz="1600" b="1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ГИА-9 в форме ГВЭ, не </a:t>
            </a:r>
            <a:r>
              <a:rPr lang="ru-RU" sz="1600" b="1" dirty="0" smtClean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прошедшим </a:t>
            </a:r>
            <a:r>
              <a:rPr lang="ru-RU" sz="1600" b="1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ГИА-9 </a:t>
            </a:r>
            <a:r>
              <a:rPr lang="ru-RU" sz="1600" b="1" dirty="0" smtClean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dirty="0" smtClean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или получившим </a:t>
            </a:r>
            <a:r>
              <a:rPr lang="ru-RU" sz="1600" b="1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ГИА-9 неудовлетворительные результаты более чем </a:t>
            </a:r>
            <a:r>
              <a:rPr lang="ru-RU" sz="1600" b="1" dirty="0" smtClean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dirty="0" smtClean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1600" b="1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одному обязательному учебному предмету, либо </a:t>
            </a:r>
            <a:r>
              <a:rPr lang="ru-RU" sz="1600" b="1" dirty="0" smtClean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получившим </a:t>
            </a:r>
            <a:r>
              <a:rPr lang="ru-RU" sz="1600" b="1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повторно неудовлетворительный результат по одному из обязательных учебных предметов на ГИА-9 в резервные сроки, предоставляется право пройти ГИА-9 </a:t>
            </a:r>
            <a:r>
              <a:rPr lang="ru-RU" sz="1600" b="1" u="sng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форме промежуточной аттестации</a:t>
            </a:r>
          </a:p>
          <a:p>
            <a:endParaRPr lang="ru-RU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741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>
            <a:extLst>
              <a:ext uri="{FF2B5EF4-FFF2-40B4-BE49-F238E27FC236}">
                <a16:creationId xmlns="" xmlns:a16="http://schemas.microsoft.com/office/drawing/2014/main" id="{FDFC2E8B-3D0C-4569-A2AF-6E7F808EFD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42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 radius="59"/>
                    </a14:imgEffect>
                    <a14:imgEffect>
                      <a14:colorTemperature colorTemp="11500"/>
                    </a14:imgEffect>
                    <a14:imgEffect>
                      <a14:saturation sat="46000"/>
                    </a14:imgEffect>
                    <a14:imgEffect>
                      <a14:brightnessContrast bright="4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1211564"/>
            <a:ext cx="12193588" cy="5646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>
            <a:extLst>
              <a:ext uri="{FF2B5EF4-FFF2-40B4-BE49-F238E27FC236}">
                <a16:creationId xmlns="" xmlns:a16="http://schemas.microsoft.com/office/drawing/2014/main" id="{47A6CA93-2EFB-44E8-A08A-998A011FFF8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73748"/>
            <a:ext cx="11086993" cy="1034129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ГИА-11 для выпускников, прибывших </a:t>
            </a:r>
            <a:r>
              <a:rPr lang="ru-RU" sz="28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с новых территорий</a:t>
            </a:r>
            <a:br>
              <a:rPr lang="ru-RU" sz="2800" b="1" dirty="0">
                <a:solidFill>
                  <a:srgbClr val="0070C0"/>
                </a:solidFill>
                <a:latin typeface="Century Gothic" panose="020B0502020202020204" pitchFamily="34" charset="0"/>
              </a:rPr>
            </a:br>
            <a:r>
              <a:rPr lang="ru-RU" sz="20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(приказ Минпросвещения России и Рособрнадзора </a:t>
            </a:r>
            <a:br>
              <a:rPr lang="ru-RU" sz="2000" b="1" dirty="0">
                <a:solidFill>
                  <a:srgbClr val="0070C0"/>
                </a:solidFill>
                <a:latin typeface="Century Gothic" panose="020B0502020202020204" pitchFamily="34" charset="0"/>
              </a:rPr>
            </a:br>
            <a:r>
              <a:rPr lang="ru-RU" sz="20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от 22 февраля 2023 года № 131/274)</a:t>
            </a:r>
          </a:p>
        </p:txBody>
      </p:sp>
      <p:sp>
        <p:nvSpPr>
          <p:cNvPr id="8" name="Параллелограмм 7">
            <a:extLst>
              <a:ext uri="{FF2B5EF4-FFF2-40B4-BE49-F238E27FC236}">
                <a16:creationId xmlns="" xmlns:a16="http://schemas.microsoft.com/office/drawing/2014/main" id="{E87D6BAE-7269-4BD3-AA62-74C60F388B55}"/>
              </a:ext>
            </a:extLst>
          </p:cNvPr>
          <p:cNvSpPr/>
          <p:nvPr/>
        </p:nvSpPr>
        <p:spPr>
          <a:xfrm flipH="1">
            <a:off x="5445455" y="1211564"/>
            <a:ext cx="5857639" cy="5646436"/>
          </a:xfrm>
          <a:prstGeom prst="parallelogram">
            <a:avLst>
              <a:gd name="adj" fmla="val 8287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араллелограмм 8">
            <a:extLst>
              <a:ext uri="{FF2B5EF4-FFF2-40B4-BE49-F238E27FC236}">
                <a16:creationId xmlns="" xmlns:a16="http://schemas.microsoft.com/office/drawing/2014/main" id="{D41476E2-6DB2-4AFD-9EB8-0A039AD8D9FC}"/>
              </a:ext>
            </a:extLst>
          </p:cNvPr>
          <p:cNvSpPr/>
          <p:nvPr/>
        </p:nvSpPr>
        <p:spPr>
          <a:xfrm flipH="1">
            <a:off x="5445456" y="1211564"/>
            <a:ext cx="5205687" cy="5646436"/>
          </a:xfrm>
          <a:prstGeom prst="parallelogram">
            <a:avLst>
              <a:gd name="adj" fmla="val 91131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3060A953-CD22-4299-B7A9-426A2DC3DB2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5401" y="1419366"/>
            <a:ext cx="4084843" cy="4084843"/>
          </a:xfrm>
          <a:prstGeom prst="rect">
            <a:avLst/>
          </a:prstGeom>
          <a:effectLst>
            <a:outerShdw blurRad="266700" sx="102000" sy="102000" algn="ctr" rotWithShape="0">
              <a:prstClr val="black">
                <a:alpha val="76000"/>
              </a:prstClr>
            </a:outerShdw>
          </a:effectLst>
        </p:spPr>
      </p:pic>
      <p:sp>
        <p:nvSpPr>
          <p:cNvPr id="10" name="Параллелограмм 9">
            <a:extLst>
              <a:ext uri="{FF2B5EF4-FFF2-40B4-BE49-F238E27FC236}">
                <a16:creationId xmlns="" xmlns:a16="http://schemas.microsoft.com/office/drawing/2014/main" id="{92493874-5205-4513-B661-12FFE84033E1}"/>
              </a:ext>
            </a:extLst>
          </p:cNvPr>
          <p:cNvSpPr/>
          <p:nvPr/>
        </p:nvSpPr>
        <p:spPr>
          <a:xfrm flipV="1">
            <a:off x="-1389188" y="1211563"/>
            <a:ext cx="10317709" cy="1453577"/>
          </a:xfrm>
          <a:prstGeom prst="parallelogram">
            <a:avLst>
              <a:gd name="adj" fmla="val 85792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4CFB8539-4CF7-4784-8937-66DD8D0A3F58}"/>
              </a:ext>
            </a:extLst>
          </p:cNvPr>
          <p:cNvSpPr txBox="1"/>
          <p:nvPr/>
        </p:nvSpPr>
        <p:spPr>
          <a:xfrm>
            <a:off x="116478" y="1277649"/>
            <a:ext cx="7996972" cy="12249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</a:pPr>
            <a:r>
              <a:rPr lang="ru-RU" sz="1600" b="1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Выпускники 11 классов, прибывшие с новых территорий (ДНР, ЛНР, Запорожской и Херсонской областей) и принятые на обучение в ОО Орловской области начиная с 2021-2022 учебного года, проходят ГИА-11 по русскому языку и математике по своему выбору в форме ГВЭ или </a:t>
            </a:r>
            <a:r>
              <a:rPr lang="ru-RU" sz="1600" b="1" dirty="0" smtClean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ЕГЭ</a:t>
            </a:r>
            <a:endParaRPr lang="ru-RU" sz="1600" b="1" dirty="0">
              <a:solidFill>
                <a:schemeClr val="bg1"/>
              </a:solidFill>
              <a:effectLst/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29EDF931-3615-4B48-A9B9-07CBC09D5E61}"/>
              </a:ext>
            </a:extLst>
          </p:cNvPr>
          <p:cNvSpPr txBox="1"/>
          <p:nvPr/>
        </p:nvSpPr>
        <p:spPr>
          <a:xfrm>
            <a:off x="116478" y="3023089"/>
            <a:ext cx="9148810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ru-RU" sz="1600" b="1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Допуск к ГИА-11 – «</a:t>
            </a:r>
            <a:r>
              <a:rPr lang="ru-RU" sz="1600" b="1" dirty="0" smtClean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зачет» </a:t>
            </a:r>
            <a:r>
              <a:rPr lang="ru-RU" sz="1600" b="1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итоговому сочинению </a:t>
            </a:r>
            <a:br>
              <a:rPr lang="ru-RU" sz="1600" b="1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(изложению)</a:t>
            </a:r>
          </a:p>
          <a:p>
            <a:pPr marL="171450" indent="-171450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ru-RU" sz="1200" b="1" dirty="0">
              <a:solidFill>
                <a:srgbClr val="002060"/>
              </a:solidFill>
              <a:effectLst/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Участники ГИА-11 с ОВЗ по </a:t>
            </a:r>
            <a:r>
              <a:rPr lang="ru-RU" sz="1600" dirty="0" smtClean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желанию </a:t>
            </a:r>
            <a:r>
              <a:rPr lang="ru-RU" sz="160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могут проходить ГИА-11 </a:t>
            </a:r>
            <a:br>
              <a:rPr lang="ru-RU" sz="160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u="sng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форме промежуточной аттестации</a:t>
            </a:r>
          </a:p>
          <a:p>
            <a:pPr marL="171450" indent="-171450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ru-RU" sz="1200" b="1" dirty="0">
              <a:solidFill>
                <a:srgbClr val="002060"/>
              </a:solidFill>
              <a:effectLst/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Участникам </a:t>
            </a:r>
            <a:r>
              <a:rPr lang="ru-RU" sz="160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ГИА-11, </a:t>
            </a:r>
            <a:r>
              <a:rPr lang="ru-RU" sz="1600" dirty="0" smtClean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проходившим </a:t>
            </a:r>
            <a:r>
              <a:rPr lang="ru-RU" sz="160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ГИА-11 в форме ГВЭ или ЕГЭ, </a:t>
            </a:r>
            <a:r>
              <a:rPr lang="ru-RU" sz="1600" dirty="0" smtClean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прошедшим ГИА-11 </a:t>
            </a:r>
            <a:r>
              <a:rPr lang="ru-RU" sz="160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обязательным учебным предметам или </a:t>
            </a:r>
            <a:r>
              <a:rPr lang="ru-RU" sz="1600" dirty="0" smtClean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получившим </a:t>
            </a:r>
            <a:r>
              <a:rPr lang="ru-RU" sz="160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ГИА-11 неудовлетворительные результаты более чем по одному обязательному учебному предмету, либо </a:t>
            </a:r>
            <a:r>
              <a:rPr lang="ru-RU" sz="1600" dirty="0" smtClean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получившим </a:t>
            </a:r>
            <a:r>
              <a:rPr lang="ru-RU" sz="160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повторно </a:t>
            </a:r>
            <a:r>
              <a:rPr lang="ru-RU" sz="1600" dirty="0" smtClean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неудовлетворительный </a:t>
            </a:r>
            <a:r>
              <a:rPr lang="ru-RU" sz="160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 по одному </a:t>
            </a:r>
            <a:r>
              <a:rPr lang="ru-RU" sz="1600" dirty="0" smtClean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 </a:t>
            </a:r>
            <a:r>
              <a:rPr lang="ru-RU" sz="160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обязательных учебных предметов </a:t>
            </a:r>
            <a:r>
              <a:rPr lang="ru-RU" sz="1600" dirty="0" smtClean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60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ГИА-11 в резервные сроки, предоставляется право пройти ГИА-11 </a:t>
            </a:r>
            <a:r>
              <a:rPr lang="ru-RU" sz="1600" u="sng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форме промежуточной аттестации</a:t>
            </a:r>
          </a:p>
          <a:p>
            <a:endParaRPr lang="ru-RU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5825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Рисунок 13">
            <a:extLst>
              <a:ext uri="{FF2B5EF4-FFF2-40B4-BE49-F238E27FC236}">
                <a16:creationId xmlns="" xmlns:a16="http://schemas.microsoft.com/office/drawing/2014/main" id="{D71BB19A-3920-4B73-A2B6-631F3BA7D82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 radius="59"/>
                    </a14:imgEffect>
                    <a14:imgEffect>
                      <a14:colorTemperature colorTemp="11500"/>
                    </a14:imgEffect>
                    <a14:imgEffect>
                      <a14:saturation sat="46000"/>
                    </a14:imgEffect>
                    <a14:imgEffect>
                      <a14:brightnessContrast bright="4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2281" t="17502" r="14486"/>
          <a:stretch/>
        </p:blipFill>
        <p:spPr bwMode="auto">
          <a:xfrm rot="8100000">
            <a:off x="2036166" y="-1406698"/>
            <a:ext cx="10958195" cy="10722569"/>
          </a:xfrm>
          <a:custGeom>
            <a:avLst/>
            <a:gdLst>
              <a:gd name="connsiteX0" fmla="*/ 6498708 w 10958195"/>
              <a:gd name="connsiteY0" fmla="*/ 10722569 h 10722569"/>
              <a:gd name="connsiteX1" fmla="*/ 0 w 10958195"/>
              <a:gd name="connsiteY1" fmla="*/ 4223861 h 10722569"/>
              <a:gd name="connsiteX2" fmla="*/ 4223861 w 10958195"/>
              <a:gd name="connsiteY2" fmla="*/ 0 h 10722569"/>
              <a:gd name="connsiteX3" fmla="*/ 10958195 w 10958195"/>
              <a:gd name="connsiteY3" fmla="*/ 6734334 h 10722569"/>
              <a:gd name="connsiteX4" fmla="*/ 6969960 w 10958195"/>
              <a:gd name="connsiteY4" fmla="*/ 10722569 h 10722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958195" h="10722569">
                <a:moveTo>
                  <a:pt x="6498708" y="10722569"/>
                </a:moveTo>
                <a:lnTo>
                  <a:pt x="0" y="4223861"/>
                </a:lnTo>
                <a:lnTo>
                  <a:pt x="4223861" y="0"/>
                </a:lnTo>
                <a:lnTo>
                  <a:pt x="10958195" y="6734334"/>
                </a:lnTo>
                <a:lnTo>
                  <a:pt x="6969960" y="10722569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Параллелограмм 12">
            <a:extLst>
              <a:ext uri="{FF2B5EF4-FFF2-40B4-BE49-F238E27FC236}">
                <a16:creationId xmlns="" xmlns:a16="http://schemas.microsoft.com/office/drawing/2014/main" id="{B94836D2-8071-477B-94BB-6C392FFDC781}"/>
              </a:ext>
            </a:extLst>
          </p:cNvPr>
          <p:cNvSpPr/>
          <p:nvPr/>
        </p:nvSpPr>
        <p:spPr>
          <a:xfrm flipH="1">
            <a:off x="4942751" y="886408"/>
            <a:ext cx="5464366" cy="6858000"/>
          </a:xfrm>
          <a:prstGeom prst="parallelogram">
            <a:avLst>
              <a:gd name="adj" fmla="val 91131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: фигура 11">
            <a:extLst>
              <a:ext uri="{FF2B5EF4-FFF2-40B4-BE49-F238E27FC236}">
                <a16:creationId xmlns="" xmlns:a16="http://schemas.microsoft.com/office/drawing/2014/main" id="{5EFFD117-8B6D-409B-9280-5CD2F9B451E2}"/>
              </a:ext>
            </a:extLst>
          </p:cNvPr>
          <p:cNvSpPr/>
          <p:nvPr/>
        </p:nvSpPr>
        <p:spPr>
          <a:xfrm flipH="1">
            <a:off x="1" y="886408"/>
            <a:ext cx="8619003" cy="5971592"/>
          </a:xfrm>
          <a:custGeom>
            <a:avLst/>
            <a:gdLst>
              <a:gd name="connsiteX0" fmla="*/ 8619003 w 8619003"/>
              <a:gd name="connsiteY0" fmla="*/ 0 h 5971592"/>
              <a:gd name="connsiteX1" fmla="*/ 4286701 w 8619003"/>
              <a:gd name="connsiteY1" fmla="*/ 0 h 5971592"/>
              <a:gd name="connsiteX2" fmla="*/ 0 w 8619003"/>
              <a:gd name="connsiteY2" fmla="*/ 5971592 h 5971592"/>
              <a:gd name="connsiteX3" fmla="*/ 8619003 w 8619003"/>
              <a:gd name="connsiteY3" fmla="*/ 5971592 h 5971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19003" h="5971592">
                <a:moveTo>
                  <a:pt x="8619003" y="0"/>
                </a:moveTo>
                <a:lnTo>
                  <a:pt x="4286701" y="0"/>
                </a:lnTo>
                <a:lnTo>
                  <a:pt x="0" y="5971592"/>
                </a:lnTo>
                <a:lnTo>
                  <a:pt x="8619003" y="5971592"/>
                </a:lnTo>
                <a:close/>
              </a:path>
            </a:pathLst>
          </a:custGeom>
          <a:ln>
            <a:noFill/>
          </a:ln>
          <a:effectLst>
            <a:outerShdw blurRad="127000" dist="279400" dir="5400000" sx="99000" sy="99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ru-RU" sz="2800" dirty="0"/>
          </a:p>
        </p:txBody>
      </p:sp>
      <p:sp>
        <p:nvSpPr>
          <p:cNvPr id="4" name="Заголовок 3">
            <a:extLst>
              <a:ext uri="{FF2B5EF4-FFF2-40B4-BE49-F238E27FC236}">
                <a16:creationId xmlns="" xmlns:a16="http://schemas.microsoft.com/office/drawing/2014/main" id="{22D72D06-AE02-4F91-890C-29C119B79B6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-3126535" y="228082"/>
            <a:ext cx="11213431" cy="4801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Участники ГИА с ОВЗ</a:t>
            </a:r>
            <a:endParaRPr lang="ru-RU" sz="2800" b="1" dirty="0">
              <a:solidFill>
                <a:srgbClr val="0070C0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1C6A7EC-4A45-4D6B-99B6-09A838BC63AA}"/>
              </a:ext>
            </a:extLst>
          </p:cNvPr>
          <p:cNvSpPr txBox="1"/>
          <p:nvPr/>
        </p:nvSpPr>
        <p:spPr>
          <a:xfrm>
            <a:off x="109662" y="1166524"/>
            <a:ext cx="9233332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chemeClr val="bg1"/>
                </a:solidFill>
              </a:rPr>
              <a:t>При формировании </a:t>
            </a:r>
            <a:r>
              <a:rPr lang="ru-RU" sz="2000" dirty="0" smtClean="0">
                <a:solidFill>
                  <a:schemeClr val="bg1"/>
                </a:solidFill>
              </a:rPr>
              <a:t>пакета документов </a:t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>на участников ГИА-9 </a:t>
            </a:r>
            <a:r>
              <a:rPr lang="ru-RU" sz="2000" dirty="0">
                <a:solidFill>
                  <a:schemeClr val="bg1"/>
                </a:solidFill>
              </a:rPr>
              <a:t>и ГИА-11 </a:t>
            </a:r>
            <a:r>
              <a:rPr lang="ru-RU" sz="2000" dirty="0" smtClean="0">
                <a:solidFill>
                  <a:schemeClr val="bg1"/>
                </a:solidFill>
              </a:rPr>
              <a:t>с ОВЗ </a:t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>обратить внимание на наличие:</a:t>
            </a:r>
          </a:p>
          <a:p>
            <a:endParaRPr lang="ru-RU" sz="1000" dirty="0" smtClean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b="1" i="1" dirty="0">
                <a:solidFill>
                  <a:schemeClr val="bg1"/>
                </a:solidFill>
              </a:rPr>
              <a:t>слабовидящих участников ЕГЭ </a:t>
            </a:r>
            <a:r>
              <a:rPr lang="ru-RU" sz="2000" b="1" i="1" dirty="0" smtClean="0">
                <a:solidFill>
                  <a:schemeClr val="bg1"/>
                </a:solidFill>
              </a:rPr>
              <a:t/>
            </a:r>
            <a:br>
              <a:rPr lang="ru-RU" sz="2000" b="1" i="1" dirty="0" smtClean="0">
                <a:solidFill>
                  <a:schemeClr val="bg1"/>
                </a:solidFill>
              </a:rPr>
            </a:br>
            <a:r>
              <a:rPr lang="ru-RU" sz="2000" b="1" i="1" dirty="0" smtClean="0">
                <a:solidFill>
                  <a:schemeClr val="bg1"/>
                </a:solidFill>
              </a:rPr>
              <a:t>по информатике (предоставление </a:t>
            </a:r>
            <a:br>
              <a:rPr lang="ru-RU" sz="2000" b="1" i="1" dirty="0" smtClean="0">
                <a:solidFill>
                  <a:schemeClr val="bg1"/>
                </a:solidFill>
              </a:rPr>
            </a:br>
            <a:r>
              <a:rPr lang="ru-RU" sz="2000" b="1" i="1" dirty="0" smtClean="0">
                <a:solidFill>
                  <a:schemeClr val="bg1"/>
                </a:solidFill>
              </a:rPr>
              <a:t>версии </a:t>
            </a:r>
            <a:r>
              <a:rPr lang="ru-RU" sz="2000" b="1" i="1" dirty="0">
                <a:solidFill>
                  <a:schemeClr val="bg1"/>
                </a:solidFill>
              </a:rPr>
              <a:t>станции КЕГЭ </a:t>
            </a:r>
            <a:r>
              <a:rPr lang="ru-RU" sz="2000" b="1" i="1" dirty="0" smtClean="0">
                <a:solidFill>
                  <a:schemeClr val="bg1"/>
                </a:solidFill>
              </a:rPr>
              <a:t/>
            </a:r>
            <a:br>
              <a:rPr lang="ru-RU" sz="2000" b="1" i="1" dirty="0" smtClean="0">
                <a:solidFill>
                  <a:schemeClr val="bg1"/>
                </a:solidFill>
              </a:rPr>
            </a:br>
            <a:r>
              <a:rPr lang="ru-RU" sz="2000" b="1" i="1" dirty="0" smtClean="0">
                <a:solidFill>
                  <a:schemeClr val="bg1"/>
                </a:solidFill>
              </a:rPr>
              <a:t>(</a:t>
            </a:r>
            <a:r>
              <a:rPr lang="ru-RU" sz="2000" b="1" i="1" dirty="0">
                <a:solidFill>
                  <a:schemeClr val="bg1"/>
                </a:solidFill>
              </a:rPr>
              <a:t>расширенные </a:t>
            </a:r>
            <a:r>
              <a:rPr lang="ru-RU" sz="2000" b="1" i="1" dirty="0" smtClean="0">
                <a:solidFill>
                  <a:schemeClr val="bg1"/>
                </a:solidFill>
              </a:rPr>
              <a:t>настройки));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1000" b="1" i="1" dirty="0" smtClean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bg1"/>
                </a:solidFill>
              </a:rPr>
              <a:t>участников ГИА-9 и ГИА-11 с сахарным </a:t>
            </a:r>
            <a:r>
              <a:rPr lang="ru-RU" sz="2000" dirty="0" smtClean="0">
                <a:solidFill>
                  <a:schemeClr val="bg1"/>
                </a:solidFill>
              </a:rPr>
              <a:t>диабетом, </a:t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>которым необходимо использование мобильных </a:t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>телефонов </a:t>
            </a:r>
            <a:r>
              <a:rPr lang="ru-RU" sz="2000" dirty="0">
                <a:solidFill>
                  <a:schemeClr val="bg1"/>
                </a:solidFill>
              </a:rPr>
              <a:t>или иных электронных </a:t>
            </a:r>
            <a:r>
              <a:rPr lang="ru-RU" sz="2000" dirty="0" smtClean="0">
                <a:solidFill>
                  <a:schemeClr val="bg1"/>
                </a:solidFill>
              </a:rPr>
              <a:t>устройств </a:t>
            </a:r>
            <a:r>
              <a:rPr lang="ru-RU" sz="2000" dirty="0">
                <a:solidFill>
                  <a:schemeClr val="bg1"/>
                </a:solidFill>
              </a:rPr>
              <a:t>для </a:t>
            </a:r>
            <a:r>
              <a:rPr lang="ru-RU" sz="2000" dirty="0" smtClean="0">
                <a:solidFill>
                  <a:schemeClr val="bg1"/>
                </a:solidFill>
              </a:rPr>
              <a:t/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err="1" smtClean="0">
                <a:solidFill>
                  <a:schemeClr val="bg1"/>
                </a:solidFill>
              </a:rPr>
              <a:t>неинвазивного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ru-RU" sz="2000" dirty="0">
                <a:solidFill>
                  <a:schemeClr val="bg1"/>
                </a:solidFill>
              </a:rPr>
              <a:t>мониторинга уровня </a:t>
            </a:r>
            <a:r>
              <a:rPr lang="ru-RU" sz="2000" dirty="0" smtClean="0">
                <a:solidFill>
                  <a:schemeClr val="bg1"/>
                </a:solidFill>
              </a:rPr>
              <a:t>глюкозы </a:t>
            </a:r>
            <a:r>
              <a:rPr lang="ru-RU" sz="2000" dirty="0">
                <a:solidFill>
                  <a:schemeClr val="bg1"/>
                </a:solidFill>
              </a:rPr>
              <a:t>в крови </a:t>
            </a:r>
            <a:r>
              <a:rPr lang="ru-RU" sz="2000" dirty="0" smtClean="0">
                <a:solidFill>
                  <a:schemeClr val="bg1"/>
                </a:solidFill>
              </a:rPr>
              <a:t/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>в аудитории ППЭ или в медицинском кабинете ППЭ</a:t>
            </a:r>
            <a:endParaRPr lang="ru-RU" sz="2000" dirty="0">
              <a:solidFill>
                <a:schemeClr val="bg1"/>
              </a:solidFill>
            </a:endParaRPr>
          </a:p>
          <a:p>
            <a:endParaRPr lang="ru-RU" sz="2000" dirty="0" smtClean="0">
              <a:solidFill>
                <a:schemeClr val="bg1"/>
              </a:solidFill>
            </a:endParaRPr>
          </a:p>
          <a:p>
            <a:r>
              <a:rPr lang="ru-RU" sz="2000" dirty="0" smtClean="0">
                <a:solidFill>
                  <a:schemeClr val="bg1"/>
                </a:solidFill>
              </a:rPr>
              <a:t>Необходимость предоставления данных условий должна быть </a:t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>подтверждена документально </a:t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>(медицинская </a:t>
            </a:r>
            <a:r>
              <a:rPr lang="ru-RU" sz="2000" dirty="0">
                <a:solidFill>
                  <a:schemeClr val="bg1"/>
                </a:solidFill>
              </a:rPr>
              <a:t>справка/заключение ПМПК</a:t>
            </a:r>
            <a:r>
              <a:rPr lang="ru-RU" sz="2000" dirty="0" smtClean="0">
                <a:solidFill>
                  <a:schemeClr val="bg1"/>
                </a:solidFill>
              </a:rPr>
              <a:t>)</a:t>
            </a:r>
            <a:endParaRPr lang="ru-RU" sz="2000" dirty="0">
              <a:solidFill>
                <a:schemeClr val="bg1"/>
              </a:solidFill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B2A1CBCD-DAB8-4A7F-BA15-9D36005EB34C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4008" y="1408590"/>
            <a:ext cx="2956798" cy="2956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0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341</TotalTime>
  <Words>312</Words>
  <Application>Microsoft Office PowerPoint</Application>
  <PresentationFormat>Произвольный</PresentationFormat>
  <Paragraphs>70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Актуальная информация</vt:lpstr>
      <vt:lpstr>Подготовка к ГИА-2023</vt:lpstr>
      <vt:lpstr>Региональные тренировочные экзамены </vt:lpstr>
      <vt:lpstr>Актуальная информация</vt:lpstr>
      <vt:lpstr>ГИА-9 для выпускников, прибывших с новых территорий (приказ Минпросвещения России и Рособрнадзора  от 22 февраля 2023 года № 131/274)</vt:lpstr>
      <vt:lpstr>ГИА-11 для выпускников, прибывших с новых территорий (приказ Минпросвещения России и Рособрнадзора  от 22 февраля 2023 года № 131/274)</vt:lpstr>
      <vt:lpstr>Участники ГИА с ОВЗ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kolganovaas</dc:creator>
  <cp:lastModifiedBy>Светлана Тихоновская</cp:lastModifiedBy>
  <cp:revision>31</cp:revision>
  <dcterms:created xsi:type="dcterms:W3CDTF">2023-11-08T11:03:10Z</dcterms:created>
  <dcterms:modified xsi:type="dcterms:W3CDTF">2023-11-10T06:13:20Z</dcterms:modified>
</cp:coreProperties>
</file>