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72" r:id="rId8"/>
    <p:sldId id="273" r:id="rId9"/>
    <p:sldId id="270" r:id="rId10"/>
    <p:sldId id="267" r:id="rId11"/>
    <p:sldId id="271" r:id="rId12"/>
    <p:sldId id="268" r:id="rId13"/>
    <p:sldId id="262" r:id="rId14"/>
    <p:sldId id="263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9" d="100"/>
          <a:sy n="99" d="100"/>
        </p:scale>
        <p:origin x="-22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13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7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17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5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4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2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9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4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4A04-BAC9-4AEC-8A7D-B49704E7DFE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6ABECA-BCC1-461C-9D7E-A02000CE0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8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navigator-podgotovki/navigator-oge" TargetMode="External"/><Relationship Id="rId2" Type="http://schemas.openxmlformats.org/officeDocument/2006/relationships/hyperlink" Target="http://fipi.ru/navigator-podgotovkidgotov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A91C8E05-E377-4A00-8375-AF31A1A1AC82}"/>
              </a:ext>
            </a:extLst>
          </p:cNvPr>
          <p:cNvSpPr/>
          <p:nvPr/>
        </p:nvSpPr>
        <p:spPr>
          <a:xfrm rot="20664198">
            <a:off x="9276153" y="-226268"/>
            <a:ext cx="1269012" cy="7310537"/>
          </a:xfrm>
          <a:custGeom>
            <a:avLst/>
            <a:gdLst>
              <a:gd name="connsiteX0" fmla="*/ 293536 w 1269012"/>
              <a:gd name="connsiteY0" fmla="*/ 0 h 7310537"/>
              <a:gd name="connsiteX1" fmla="*/ 1269012 w 1269012"/>
              <a:gd name="connsiteY1" fmla="*/ 272297 h 7310537"/>
              <a:gd name="connsiteX2" fmla="*/ 975476 w 1269012"/>
              <a:gd name="connsiteY2" fmla="*/ 7310537 h 7310537"/>
              <a:gd name="connsiteX3" fmla="*/ 0 w 1269012"/>
              <a:gd name="connsiteY3" fmla="*/ 7038240 h 731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12" h="7310537">
                <a:moveTo>
                  <a:pt x="293536" y="0"/>
                </a:moveTo>
                <a:lnTo>
                  <a:pt x="1269012" y="272297"/>
                </a:lnTo>
                <a:lnTo>
                  <a:pt x="975476" y="7310537"/>
                </a:lnTo>
                <a:lnTo>
                  <a:pt x="0" y="703824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D9017EE-3F3B-4530-A626-A900BA117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22651" b="9803"/>
          <a:stretch/>
        </p:blipFill>
        <p:spPr>
          <a:xfrm>
            <a:off x="7543800" y="933452"/>
            <a:ext cx="4951290" cy="5200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D9BB39-0953-4C4C-BD68-8C7A7A8F3380}"/>
              </a:ext>
            </a:extLst>
          </p:cNvPr>
          <p:cNvSpPr txBox="1"/>
          <p:nvPr/>
        </p:nvSpPr>
        <p:spPr>
          <a:xfrm>
            <a:off x="1757917" y="187035"/>
            <a:ext cx="54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СОВЕТЫ</a:t>
            </a:r>
            <a:r>
              <a:rPr lang="ru-RU" sz="4000" b="1" dirty="0">
                <a:latin typeface="Century Gothic" panose="020B0502020202020204" pitchFamily="34" charset="0"/>
              </a:rPr>
              <a:t/>
            </a:r>
            <a:br>
              <a:rPr lang="ru-RU" sz="4000" b="1" dirty="0"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ОТ ЭКСПЕРТОВ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8F4ABDD-D7BD-43BA-9D35-E2E9016263C0}"/>
              </a:ext>
            </a:extLst>
          </p:cNvPr>
          <p:cNvCxnSpPr>
            <a:cxnSpLocks/>
          </p:cNvCxnSpPr>
          <p:nvPr/>
        </p:nvCxnSpPr>
        <p:spPr>
          <a:xfrm>
            <a:off x="1865801" y="1508529"/>
            <a:ext cx="36815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9E0DFFE-E51D-488B-A597-CF07CFED1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5" y="125508"/>
            <a:ext cx="1468086" cy="1468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2F722B-0A83-496E-ACED-8DE21DFE0F32}"/>
              </a:ext>
            </a:extLst>
          </p:cNvPr>
          <p:cNvSpPr txBox="1"/>
          <p:nvPr/>
        </p:nvSpPr>
        <p:spPr>
          <a:xfrm>
            <a:off x="1757917" y="1746933"/>
            <a:ext cx="5785883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 </a:t>
            </a:r>
            <a:r>
              <a:rPr lang="ru-RU" sz="20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выпускники 9 классов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7030A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Эксперты предлагают вашему вниманию советы по подготовке к экзамену</a:t>
            </a:r>
          </a:p>
          <a:p>
            <a:endParaRPr lang="ru-RU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615B6C-B8D9-4E02-9F80-95D980132F35}"/>
              </a:ext>
            </a:extLst>
          </p:cNvPr>
          <p:cNvSpPr txBox="1"/>
          <p:nvPr/>
        </p:nvSpPr>
        <p:spPr>
          <a:xfrm>
            <a:off x="1757917" y="4165674"/>
            <a:ext cx="542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НЕМЕЦКИЙ ЯЗЫК</a:t>
            </a:r>
            <a:endParaRPr lang="ru-RU" sz="4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34F89D2-FAAD-49CB-B791-5AE80E16F1B3}"/>
              </a:ext>
            </a:extLst>
          </p:cNvPr>
          <p:cNvCxnSpPr>
            <a:cxnSpLocks/>
          </p:cNvCxnSpPr>
          <p:nvPr/>
        </p:nvCxnSpPr>
        <p:spPr>
          <a:xfrm>
            <a:off x="1865801" y="3284336"/>
            <a:ext cx="36815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D62C4E0-9B0A-41B0-804D-337EDECD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1" b="41427"/>
          <a:stretch/>
        </p:blipFill>
        <p:spPr bwMode="auto">
          <a:xfrm>
            <a:off x="5547360" y="5104141"/>
            <a:ext cx="1257621" cy="17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B396F792-BCC4-4FF6-9A5C-291FED95F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2" t="22678" b="24266"/>
          <a:stretch/>
        </p:blipFill>
        <p:spPr bwMode="auto">
          <a:xfrm>
            <a:off x="8496300" y="0"/>
            <a:ext cx="684276" cy="10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C1EBAB56-FB2B-44BA-ABF5-A7C2D463D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2" b="24267"/>
          <a:stretch/>
        </p:blipFill>
        <p:spPr bwMode="auto">
          <a:xfrm>
            <a:off x="162152" y="1716112"/>
            <a:ext cx="804672" cy="4264958"/>
          </a:xfrm>
          <a:prstGeom prst="rect">
            <a:avLst/>
          </a:prstGeom>
          <a:noFill/>
        </p:spPr>
      </p:pic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173868F6-3CE3-490F-A0C8-3875763EF300}"/>
              </a:ext>
            </a:extLst>
          </p:cNvPr>
          <p:cNvSpPr/>
          <p:nvPr/>
        </p:nvSpPr>
        <p:spPr>
          <a:xfrm>
            <a:off x="0" y="5271297"/>
            <a:ext cx="4362450" cy="1586703"/>
          </a:xfrm>
          <a:custGeom>
            <a:avLst/>
            <a:gdLst>
              <a:gd name="connsiteX0" fmla="*/ 0 w 4362450"/>
              <a:gd name="connsiteY0" fmla="*/ 0 h 1586703"/>
              <a:gd name="connsiteX1" fmla="*/ 2978549 w 4362450"/>
              <a:gd name="connsiteY1" fmla="*/ 0 h 1586703"/>
              <a:gd name="connsiteX2" fmla="*/ 4362450 w 4362450"/>
              <a:gd name="connsiteY2" fmla="*/ 1383902 h 1586703"/>
              <a:gd name="connsiteX3" fmla="*/ 4362450 w 4362450"/>
              <a:gd name="connsiteY3" fmla="*/ 1586703 h 1586703"/>
              <a:gd name="connsiteX4" fmla="*/ 0 w 4362450"/>
              <a:gd name="connsiteY4" fmla="*/ 1586703 h 158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50" h="1586703">
                <a:moveTo>
                  <a:pt x="0" y="0"/>
                </a:moveTo>
                <a:lnTo>
                  <a:pt x="2978549" y="0"/>
                </a:lnTo>
                <a:lnTo>
                  <a:pt x="4362450" y="1383902"/>
                </a:lnTo>
                <a:lnTo>
                  <a:pt x="4362450" y="1586703"/>
                </a:lnTo>
                <a:lnTo>
                  <a:pt x="0" y="158670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C6B1D6DF-6DB5-497A-8EFB-1172132574FF}"/>
              </a:ext>
            </a:extLst>
          </p:cNvPr>
          <p:cNvSpPr/>
          <p:nvPr/>
        </p:nvSpPr>
        <p:spPr>
          <a:xfrm>
            <a:off x="1" y="5504967"/>
            <a:ext cx="4197947" cy="1353033"/>
          </a:xfrm>
          <a:custGeom>
            <a:avLst/>
            <a:gdLst>
              <a:gd name="connsiteX0" fmla="*/ 0 w 4197947"/>
              <a:gd name="connsiteY0" fmla="*/ 0 h 1353033"/>
              <a:gd name="connsiteX1" fmla="*/ 2844915 w 4197947"/>
              <a:gd name="connsiteY1" fmla="*/ 0 h 1353033"/>
              <a:gd name="connsiteX2" fmla="*/ 4197947 w 4197947"/>
              <a:gd name="connsiteY2" fmla="*/ 1353033 h 1353033"/>
              <a:gd name="connsiteX3" fmla="*/ 0 w 4197947"/>
              <a:gd name="connsiteY3" fmla="*/ 1353033 h 135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7947" h="1353033">
                <a:moveTo>
                  <a:pt x="0" y="0"/>
                </a:moveTo>
                <a:lnTo>
                  <a:pt x="2844915" y="0"/>
                </a:lnTo>
                <a:lnTo>
                  <a:pt x="4197947" y="1353033"/>
                </a:lnTo>
                <a:lnTo>
                  <a:pt x="0" y="1353033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9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706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Не допускать следующих ошибок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11" y="1270535"/>
            <a:ext cx="8412766" cy="44243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При выполнении  задания 1 устной части</a:t>
            </a:r>
          </a:p>
          <a:p>
            <a:r>
              <a:rPr lang="ru-RU" dirty="0">
                <a:solidFill>
                  <a:srgbClr val="7030A0"/>
                </a:solidFill>
              </a:rPr>
              <a:t>Неправильное чтение буквосочетаний </a:t>
            </a:r>
            <a:r>
              <a:rPr lang="ru-RU" dirty="0" err="1">
                <a:solidFill>
                  <a:srgbClr val="7030A0"/>
                </a:solidFill>
              </a:rPr>
              <a:t>ie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eu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st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sp</a:t>
            </a:r>
            <a:r>
              <a:rPr lang="ru-RU" dirty="0">
                <a:solidFill>
                  <a:srgbClr val="7030A0"/>
                </a:solidFill>
              </a:rPr>
              <a:t>, числительных, сложных слов.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Отсутствие интонации перечисления в предложениях с </a:t>
            </a:r>
            <a:r>
              <a:rPr lang="ru-RU" dirty="0">
                <a:solidFill>
                  <a:srgbClr val="7030A0"/>
                </a:solidFill>
              </a:rPr>
              <a:t>однородными членами </a:t>
            </a:r>
            <a:r>
              <a:rPr lang="ru-RU" dirty="0" smtClean="0">
                <a:solidFill>
                  <a:srgbClr val="7030A0"/>
                </a:solidFill>
              </a:rPr>
              <a:t>предложения.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Произношение с ударением артикля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других служебных слов.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Неправильное использование сильного </a:t>
            </a:r>
            <a:r>
              <a:rPr lang="ru-RU" dirty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rgbClr val="7030A0"/>
                </a:solidFill>
              </a:rPr>
              <a:t>слабого ударения в </a:t>
            </a:r>
            <a:r>
              <a:rPr lang="ru-RU" dirty="0">
                <a:solidFill>
                  <a:srgbClr val="7030A0"/>
                </a:solidFill>
              </a:rPr>
              <a:t>сложных словах. 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9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</a:t>
            </a:r>
            <a:r>
              <a:rPr lang="ru-RU" dirty="0">
                <a:solidFill>
                  <a:srgbClr val="7030A0"/>
                </a:solidFill>
              </a:rPr>
              <a:t>заданий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3" y="1183906"/>
            <a:ext cx="8412766" cy="5216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7030A0"/>
                </a:solidFill>
              </a:rPr>
              <a:t>При выполнении задания 3 устной части во время экзамена</a:t>
            </a:r>
          </a:p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Логично высказываться по предложенной теме, следуя предложенному плану, и не перескакивать беспорядочно с </a:t>
            </a:r>
            <a:r>
              <a:rPr lang="ru-RU" dirty="0">
                <a:solidFill>
                  <a:srgbClr val="7030A0"/>
                </a:solidFill>
              </a:rPr>
              <a:t>пункта на </a:t>
            </a:r>
            <a:r>
              <a:rPr lang="ru-RU" dirty="0" smtClean="0">
                <a:solidFill>
                  <a:srgbClr val="7030A0"/>
                </a:solidFill>
              </a:rPr>
              <a:t>пункт.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Обращать </a:t>
            </a:r>
            <a:r>
              <a:rPr lang="ru-RU" dirty="0">
                <a:solidFill>
                  <a:srgbClr val="7030A0"/>
                </a:solidFill>
              </a:rPr>
              <a:t>внимание </a:t>
            </a:r>
            <a:r>
              <a:rPr lang="ru-RU" dirty="0" smtClean="0">
                <a:solidFill>
                  <a:srgbClr val="7030A0"/>
                </a:solidFill>
              </a:rPr>
              <a:t>на ограничитель времени и </a:t>
            </a:r>
            <a:r>
              <a:rPr lang="ru-RU" dirty="0">
                <a:solidFill>
                  <a:srgbClr val="7030A0"/>
                </a:solidFill>
              </a:rPr>
              <a:t>объем монолога </a:t>
            </a:r>
            <a:r>
              <a:rPr lang="ru-RU" dirty="0" smtClean="0">
                <a:solidFill>
                  <a:srgbClr val="7030A0"/>
                </a:solidFill>
              </a:rPr>
              <a:t>(количество </a:t>
            </a:r>
            <a:r>
              <a:rPr lang="ru-RU" dirty="0">
                <a:solidFill>
                  <a:srgbClr val="7030A0"/>
                </a:solidFill>
              </a:rPr>
              <a:t>фраз).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Использовать как можно больше средств </a:t>
            </a:r>
            <a:r>
              <a:rPr lang="ru-RU" dirty="0">
                <a:solidFill>
                  <a:srgbClr val="7030A0"/>
                </a:solidFill>
              </a:rPr>
              <a:t>логической связи и </a:t>
            </a:r>
            <a:r>
              <a:rPr lang="ru-RU" dirty="0" smtClean="0">
                <a:solidFill>
                  <a:srgbClr val="7030A0"/>
                </a:solidFill>
              </a:rPr>
              <a:t>речевых клише.</a:t>
            </a:r>
          </a:p>
          <a:p>
            <a:r>
              <a:rPr lang="ru-RU" dirty="0">
                <a:solidFill>
                  <a:srgbClr val="7030A0"/>
                </a:solidFill>
              </a:rPr>
              <a:t>Избегать избыточной информации.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706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   Не допускать следующих ошибок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11" y="1270535"/>
            <a:ext cx="8412766" cy="44243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При выполнении  задания 3 устной части</a:t>
            </a:r>
          </a:p>
          <a:p>
            <a:r>
              <a:rPr lang="ru-RU" dirty="0">
                <a:solidFill>
                  <a:srgbClr val="7030A0"/>
                </a:solidFill>
              </a:rPr>
              <a:t>Неправильное </a:t>
            </a:r>
            <a:r>
              <a:rPr lang="ru-RU" dirty="0" smtClean="0">
                <a:solidFill>
                  <a:srgbClr val="7030A0"/>
                </a:solidFill>
              </a:rPr>
              <a:t>композиционно</a:t>
            </a:r>
            <a:r>
              <a:rPr lang="ru-RU" dirty="0">
                <a:solidFill>
                  <a:srgbClr val="7030A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 построение высказывания  (отсутствие либо вступления, либо заключения).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Неполное раскрытие всех пунктов, указанных </a:t>
            </a:r>
            <a:r>
              <a:rPr lang="ru-RU" dirty="0">
                <a:solidFill>
                  <a:srgbClr val="7030A0"/>
                </a:solidFill>
              </a:rPr>
              <a:t>в задании. Под полным и развернутым ответом понимается ответ в нескольких </a:t>
            </a:r>
            <a:r>
              <a:rPr lang="ru-RU" dirty="0" smtClean="0">
                <a:solidFill>
                  <a:srgbClr val="7030A0"/>
                </a:solidFill>
              </a:rPr>
              <a:t>предложениях </a:t>
            </a:r>
            <a:r>
              <a:rPr lang="ru-RU" dirty="0">
                <a:solidFill>
                  <a:srgbClr val="7030A0"/>
                </a:solidFill>
              </a:rPr>
              <a:t>на каждый пункт </a:t>
            </a:r>
            <a:r>
              <a:rPr lang="ru-RU" dirty="0" smtClean="0">
                <a:solidFill>
                  <a:srgbClr val="7030A0"/>
                </a:solidFill>
              </a:rPr>
              <a:t>плана.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Отсутствие развернутой аргументации </a:t>
            </a:r>
            <a:r>
              <a:rPr lang="ru-RU" dirty="0">
                <a:solidFill>
                  <a:srgbClr val="7030A0"/>
                </a:solidFill>
              </a:rPr>
              <a:t>на вопрос “</a:t>
            </a:r>
            <a:r>
              <a:rPr lang="ru-RU" dirty="0" err="1">
                <a:solidFill>
                  <a:srgbClr val="7030A0"/>
                </a:solidFill>
              </a:rPr>
              <a:t>Warum</a:t>
            </a:r>
            <a:r>
              <a:rPr lang="ru-RU" dirty="0">
                <a:solidFill>
                  <a:srgbClr val="7030A0"/>
                </a:solidFill>
              </a:rPr>
              <a:t>?” в одном из аспектов </a:t>
            </a:r>
            <a:r>
              <a:rPr lang="ru-RU" dirty="0" smtClean="0">
                <a:solidFill>
                  <a:srgbClr val="7030A0"/>
                </a:solidFill>
              </a:rPr>
              <a:t>задания.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Учебные материалы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для </a:t>
            </a:r>
            <a:r>
              <a:rPr lang="ru-RU" dirty="0">
                <a:solidFill>
                  <a:srgbClr val="7030A0"/>
                </a:solidFill>
              </a:rPr>
              <a:t>подготовки к </a:t>
            </a:r>
            <a:r>
              <a:rPr lang="ru-RU" dirty="0" smtClean="0">
                <a:solidFill>
                  <a:srgbClr val="7030A0"/>
                </a:solidFill>
              </a:rPr>
              <a:t>ОГЭ 2024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33" y="1532112"/>
            <a:ext cx="2932405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76" y="1618834"/>
            <a:ext cx="2897204" cy="38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41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Учебные материалы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для подготовки к ОГЭ 2024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" y="1582454"/>
            <a:ext cx="2912402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5773" y="2950838"/>
            <a:ext cx="5489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Пособие для учеников средних школ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при </a:t>
            </a:r>
            <a:r>
              <a:rPr lang="ru-RU" dirty="0">
                <a:solidFill>
                  <a:srgbClr val="7030A0"/>
                </a:solidFill>
              </a:rPr>
              <a:t>подготовке к сдаче ОГЭ по немецкому языку. Примерные темы писем и говорения</a:t>
            </a:r>
          </a:p>
        </p:txBody>
      </p:sp>
    </p:spTree>
    <p:extLst>
      <p:ext uri="{BB962C8B-B14F-4D97-AF65-F5344CB8AC3E}">
        <p14:creationId xmlns:p14="http://schemas.microsoft.com/office/powerpoint/2010/main" val="81487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Использование </a:t>
            </a:r>
            <a:r>
              <a:rPr lang="ru-RU" dirty="0">
                <a:solidFill>
                  <a:srgbClr val="7030A0"/>
                </a:solidFill>
              </a:rPr>
              <a:t>Интернет ресурсов для подготовки к ОГЭ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6" y="1977709"/>
            <a:ext cx="8412766" cy="5193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  <a:hlinkClick r:id="rId2"/>
              </a:rPr>
              <a:t>НАВИГАТОР САМОСТОЯТЕЛЬНОЙ ПОДГОТОВКИ К ОГЭ</a:t>
            </a:r>
            <a:endParaRPr lang="en-US" sz="1600" b="1" dirty="0" smtClean="0">
              <a:solidFill>
                <a:srgbClr val="7030A0"/>
              </a:solidFill>
              <a:hlinkClick r:id="rId2"/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7030A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7030A0"/>
                </a:solidFill>
                <a:hlinkClick r:id="rId3"/>
              </a:rPr>
              <a:t>http://fipi.ru/</a:t>
            </a:r>
            <a:r>
              <a:rPr lang="en-US" sz="1600" dirty="0" smtClean="0">
                <a:solidFill>
                  <a:srgbClr val="7030A0"/>
                </a:solidFill>
                <a:hlinkClick r:id="rId3"/>
              </a:rPr>
              <a:t>navigator-</a:t>
            </a:r>
            <a:r>
              <a:rPr lang="en-US" sz="1600" dirty="0" err="1" smtClean="0">
                <a:solidFill>
                  <a:srgbClr val="7030A0"/>
                </a:solidFill>
                <a:hlinkClick r:id="rId3"/>
              </a:rPr>
              <a:t>podgotovki</a:t>
            </a:r>
            <a:r>
              <a:rPr lang="ru-RU" sz="1600" dirty="0" smtClean="0">
                <a:solidFill>
                  <a:srgbClr val="7030A0"/>
                </a:solidFill>
                <a:hlinkClick r:id="rId3"/>
              </a:rPr>
              <a:t>/</a:t>
            </a:r>
            <a:r>
              <a:rPr lang="en-US" sz="1600" dirty="0" smtClean="0">
                <a:solidFill>
                  <a:srgbClr val="7030A0"/>
                </a:solidFill>
                <a:hlinkClick r:id="rId3"/>
              </a:rPr>
              <a:t>navigator-</a:t>
            </a:r>
            <a:r>
              <a:rPr lang="en-US" sz="1600" dirty="0" err="1" smtClean="0">
                <a:solidFill>
                  <a:srgbClr val="7030A0"/>
                </a:solidFill>
                <a:hlinkClick r:id="rId3"/>
              </a:rPr>
              <a:t>oge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D9BB39-0953-4C4C-BD68-8C7A7A8F3380}"/>
              </a:ext>
            </a:extLst>
          </p:cNvPr>
          <p:cNvSpPr txBox="1"/>
          <p:nvPr/>
        </p:nvSpPr>
        <p:spPr>
          <a:xfrm>
            <a:off x="1337663" y="2151095"/>
            <a:ext cx="8419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ЖЕЛАЕМ</a:t>
            </a:r>
            <a:r>
              <a:rPr lang="ru-RU" sz="4000" b="1" dirty="0">
                <a:latin typeface="Century Gothic" panose="020B0502020202020204" pitchFamily="34" charset="0"/>
              </a:rPr>
              <a:t/>
            </a:r>
            <a:br>
              <a:rPr lang="ru-RU" sz="4000" b="1" dirty="0"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ВАМ УСПЕХОВ НА ЭКЗАМЕНАХ!</a:t>
            </a:r>
            <a:br>
              <a:rPr lang="ru-RU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sz="4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8F4ABDD-D7BD-43BA-9D35-E2E9016263C0}"/>
              </a:ext>
            </a:extLst>
          </p:cNvPr>
          <p:cNvCxnSpPr>
            <a:cxnSpLocks/>
          </p:cNvCxnSpPr>
          <p:nvPr/>
        </p:nvCxnSpPr>
        <p:spPr>
          <a:xfrm>
            <a:off x="1600809" y="3661179"/>
            <a:ext cx="794324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D62C4E0-9B0A-41B0-804D-337EDECD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1" b="41427"/>
          <a:stretch/>
        </p:blipFill>
        <p:spPr bwMode="auto">
          <a:xfrm>
            <a:off x="5547360" y="5104141"/>
            <a:ext cx="1257621" cy="17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B396F792-BCC4-4FF6-9A5C-291FED95F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2" t="22678" b="24266"/>
          <a:stretch/>
        </p:blipFill>
        <p:spPr bwMode="auto">
          <a:xfrm>
            <a:off x="8496300" y="0"/>
            <a:ext cx="684276" cy="10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C1EBAB56-FB2B-44BA-ABF5-A7C2D463D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2" b="24267"/>
          <a:stretch/>
        </p:blipFill>
        <p:spPr bwMode="auto">
          <a:xfrm>
            <a:off x="162152" y="1716112"/>
            <a:ext cx="804672" cy="4264958"/>
          </a:xfrm>
          <a:prstGeom prst="rect">
            <a:avLst/>
          </a:prstGeom>
          <a:noFill/>
        </p:spPr>
      </p:pic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173868F6-3CE3-490F-A0C8-3875763EF300}"/>
              </a:ext>
            </a:extLst>
          </p:cNvPr>
          <p:cNvSpPr/>
          <p:nvPr/>
        </p:nvSpPr>
        <p:spPr>
          <a:xfrm>
            <a:off x="0" y="5271297"/>
            <a:ext cx="4362450" cy="1586703"/>
          </a:xfrm>
          <a:custGeom>
            <a:avLst/>
            <a:gdLst>
              <a:gd name="connsiteX0" fmla="*/ 0 w 4362450"/>
              <a:gd name="connsiteY0" fmla="*/ 0 h 1586703"/>
              <a:gd name="connsiteX1" fmla="*/ 2978549 w 4362450"/>
              <a:gd name="connsiteY1" fmla="*/ 0 h 1586703"/>
              <a:gd name="connsiteX2" fmla="*/ 4362450 w 4362450"/>
              <a:gd name="connsiteY2" fmla="*/ 1383902 h 1586703"/>
              <a:gd name="connsiteX3" fmla="*/ 4362450 w 4362450"/>
              <a:gd name="connsiteY3" fmla="*/ 1586703 h 1586703"/>
              <a:gd name="connsiteX4" fmla="*/ 0 w 4362450"/>
              <a:gd name="connsiteY4" fmla="*/ 1586703 h 158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50" h="1586703">
                <a:moveTo>
                  <a:pt x="0" y="0"/>
                </a:moveTo>
                <a:lnTo>
                  <a:pt x="2978549" y="0"/>
                </a:lnTo>
                <a:lnTo>
                  <a:pt x="4362450" y="1383902"/>
                </a:lnTo>
                <a:lnTo>
                  <a:pt x="4362450" y="1586703"/>
                </a:lnTo>
                <a:lnTo>
                  <a:pt x="0" y="158670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C6B1D6DF-6DB5-497A-8EFB-1172132574FF}"/>
              </a:ext>
            </a:extLst>
          </p:cNvPr>
          <p:cNvSpPr/>
          <p:nvPr/>
        </p:nvSpPr>
        <p:spPr>
          <a:xfrm>
            <a:off x="1" y="5504967"/>
            <a:ext cx="4197947" cy="1353033"/>
          </a:xfrm>
          <a:custGeom>
            <a:avLst/>
            <a:gdLst>
              <a:gd name="connsiteX0" fmla="*/ 0 w 4197947"/>
              <a:gd name="connsiteY0" fmla="*/ 0 h 1353033"/>
              <a:gd name="connsiteX1" fmla="*/ 2844915 w 4197947"/>
              <a:gd name="connsiteY1" fmla="*/ 0 h 1353033"/>
              <a:gd name="connsiteX2" fmla="*/ 4197947 w 4197947"/>
              <a:gd name="connsiteY2" fmla="*/ 1353033 h 1353033"/>
              <a:gd name="connsiteX3" fmla="*/ 0 w 4197947"/>
              <a:gd name="connsiteY3" fmla="*/ 1353033 h 135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7947" h="1353033">
                <a:moveTo>
                  <a:pt x="0" y="0"/>
                </a:moveTo>
                <a:lnTo>
                  <a:pt x="2844915" y="0"/>
                </a:lnTo>
                <a:lnTo>
                  <a:pt x="4197947" y="1353033"/>
                </a:lnTo>
                <a:lnTo>
                  <a:pt x="0" y="1353033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BACC85A-4441-4195-B11A-8CAB2E1E2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5" y="125508"/>
            <a:ext cx="1468086" cy="1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5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Слагаемые </a:t>
            </a:r>
            <a:r>
              <a:rPr lang="ru-RU" dirty="0">
                <a:solidFill>
                  <a:srgbClr val="7030A0"/>
                </a:solidFill>
              </a:rPr>
              <a:t>успеха при сдаче </a:t>
            </a:r>
            <a:r>
              <a:rPr lang="ru-RU" dirty="0" smtClean="0">
                <a:solidFill>
                  <a:srgbClr val="7030A0"/>
                </a:solidFill>
              </a:rPr>
              <a:t>ОГЭ </a:t>
            </a:r>
            <a:r>
              <a:rPr lang="ru-RU" dirty="0">
                <a:solidFill>
                  <a:srgbClr val="7030A0"/>
                </a:solidFill>
              </a:rPr>
              <a:t>по немецкому языку: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6" y="1727452"/>
            <a:ext cx="8412766" cy="46829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Ознакомьтесь </a:t>
            </a:r>
            <a:r>
              <a:rPr lang="ru-RU" dirty="0">
                <a:solidFill>
                  <a:srgbClr val="7030A0"/>
                </a:solidFill>
              </a:rPr>
              <a:t>с официальными документами, </a:t>
            </a:r>
            <a:r>
              <a:rPr lang="ru-RU" dirty="0" smtClean="0">
                <a:solidFill>
                  <a:srgbClr val="7030A0"/>
                </a:solidFill>
              </a:rPr>
              <a:t>отражающими содержание и порядок </a:t>
            </a:r>
            <a:r>
              <a:rPr lang="ru-RU" dirty="0">
                <a:solidFill>
                  <a:srgbClr val="7030A0"/>
                </a:solidFill>
              </a:rPr>
              <a:t>проведения ОГЭ </a:t>
            </a:r>
            <a:r>
              <a:rPr lang="ru-RU" dirty="0" smtClean="0">
                <a:solidFill>
                  <a:srgbClr val="7030A0"/>
                </a:solidFill>
              </a:rPr>
              <a:t>(демонстрационный вариант и </a:t>
            </a:r>
            <a:r>
              <a:rPr lang="ru-RU" dirty="0">
                <a:solidFill>
                  <a:srgbClr val="7030A0"/>
                </a:solidFill>
              </a:rPr>
              <a:t>спецификация </a:t>
            </a:r>
            <a:r>
              <a:rPr lang="ru-RU" dirty="0" smtClean="0">
                <a:solidFill>
                  <a:srgbClr val="7030A0"/>
                </a:solidFill>
              </a:rPr>
              <a:t>контрольных </a:t>
            </a:r>
            <a:r>
              <a:rPr lang="ru-RU" dirty="0">
                <a:solidFill>
                  <a:srgbClr val="7030A0"/>
                </a:solidFill>
              </a:rPr>
              <a:t>измерительных материалов, </a:t>
            </a:r>
            <a:r>
              <a:rPr lang="ru-RU" dirty="0" smtClean="0">
                <a:solidFill>
                  <a:srgbClr val="7030A0"/>
                </a:solidFill>
              </a:rPr>
              <a:t>кодификатор ОГЭ).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Проанализируйте требования, предъявляемые </a:t>
            </a:r>
            <a:r>
              <a:rPr lang="ru-RU" dirty="0">
                <a:solidFill>
                  <a:srgbClr val="7030A0"/>
                </a:solidFill>
              </a:rPr>
              <a:t>к выполнению КИМ </a:t>
            </a:r>
            <a:r>
              <a:rPr lang="ru-RU" dirty="0" smtClean="0">
                <a:solidFill>
                  <a:srgbClr val="7030A0"/>
                </a:solidFill>
              </a:rPr>
              <a:t>ОГЭ, и оцените адекватно свой уровень подготовки с учётом этих </a:t>
            </a:r>
            <a:r>
              <a:rPr lang="ru-RU" dirty="0">
                <a:solidFill>
                  <a:srgbClr val="7030A0"/>
                </a:solidFill>
              </a:rPr>
              <a:t>требований. </a:t>
            </a:r>
            <a:r>
              <a:rPr lang="ru-RU" dirty="0" smtClean="0">
                <a:solidFill>
                  <a:srgbClr val="7030A0"/>
                </a:solidFill>
              </a:rPr>
              <a:t>С помощью </a:t>
            </a:r>
            <a:r>
              <a:rPr lang="ru-RU" dirty="0">
                <a:solidFill>
                  <a:srgbClr val="7030A0"/>
                </a:solidFill>
              </a:rPr>
              <a:t>кодификатора </a:t>
            </a:r>
            <a:r>
              <a:rPr lang="ru-RU" dirty="0" smtClean="0">
                <a:solidFill>
                  <a:srgbClr val="7030A0"/>
                </a:solidFill>
              </a:rPr>
              <a:t>выясните</a:t>
            </a:r>
            <a:r>
              <a:rPr lang="ru-RU" dirty="0">
                <a:solidFill>
                  <a:srgbClr val="7030A0"/>
                </a:solidFill>
              </a:rPr>
              <a:t>,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- какие </a:t>
            </a:r>
            <a:r>
              <a:rPr lang="ru-RU" dirty="0">
                <a:solidFill>
                  <a:srgbClr val="7030A0"/>
                </a:solidFill>
              </a:rPr>
              <a:t>разделы </a:t>
            </a:r>
            <a:r>
              <a:rPr lang="ru-RU" dirty="0" smtClean="0">
                <a:solidFill>
                  <a:srgbClr val="7030A0"/>
                </a:solidFill>
              </a:rPr>
              <a:t>вы </a:t>
            </a:r>
            <a:r>
              <a:rPr lang="ru-RU" dirty="0">
                <a:solidFill>
                  <a:srgbClr val="7030A0"/>
                </a:solidFill>
              </a:rPr>
              <a:t>знаете хуже всего;                                                      - какие вопросы вызывают у вас наибольшие </a:t>
            </a:r>
            <a:r>
              <a:rPr lang="ru-RU" dirty="0" smtClean="0">
                <a:solidFill>
                  <a:srgbClr val="7030A0"/>
                </a:solidFill>
              </a:rPr>
              <a:t>затруднения.</a:t>
            </a:r>
          </a:p>
          <a:p>
            <a:r>
              <a:rPr lang="ru-RU" dirty="0">
                <a:solidFill>
                  <a:srgbClr val="7030A0"/>
                </a:solidFill>
              </a:rPr>
              <a:t>Заблаговременно, </a:t>
            </a:r>
            <a:r>
              <a:rPr lang="ru-RU" dirty="0" smtClean="0">
                <a:solidFill>
                  <a:srgbClr val="7030A0"/>
                </a:solidFill>
              </a:rPr>
              <a:t>целенаправленно и систематически                             - повышайте уровень владения языком (расширяйте словарный запас,    совершенствуйте грамматические </a:t>
            </a:r>
            <a:r>
              <a:rPr lang="ru-RU" dirty="0">
                <a:solidFill>
                  <a:srgbClr val="7030A0"/>
                </a:solidFill>
              </a:rPr>
              <a:t>навыки</a:t>
            </a:r>
            <a:r>
              <a:rPr lang="ru-RU" dirty="0" smtClean="0">
                <a:solidFill>
                  <a:srgbClr val="7030A0"/>
                </a:solidFill>
              </a:rPr>
              <a:t>),                                               - выполняйте варианты КИМов из </a:t>
            </a:r>
            <a:r>
              <a:rPr lang="ru-RU" dirty="0">
                <a:solidFill>
                  <a:srgbClr val="7030A0"/>
                </a:solidFill>
              </a:rPr>
              <a:t>банка </a:t>
            </a:r>
            <a:r>
              <a:rPr lang="ru-RU" dirty="0" smtClean="0">
                <a:solidFill>
                  <a:srgbClr val="7030A0"/>
                </a:solidFill>
              </a:rPr>
              <a:t>заданий ФИПИ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Слагаемые </a:t>
            </a:r>
            <a:r>
              <a:rPr lang="ru-RU" dirty="0">
                <a:solidFill>
                  <a:srgbClr val="7030A0"/>
                </a:solidFill>
              </a:rPr>
              <a:t>успеха при сдаче </a:t>
            </a:r>
            <a:r>
              <a:rPr lang="ru-RU" dirty="0" smtClean="0">
                <a:solidFill>
                  <a:srgbClr val="7030A0"/>
                </a:solidFill>
              </a:rPr>
              <a:t>ОГЭ- </a:t>
            </a:r>
            <a:r>
              <a:rPr lang="ru-RU" dirty="0">
                <a:solidFill>
                  <a:srgbClr val="7030A0"/>
                </a:solidFill>
              </a:rPr>
              <a:t>по немецкому языку: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86" y="1698577"/>
            <a:ext cx="8412766" cy="38807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Рационально планируйте время на подготовку к ОГЭ. </a:t>
            </a:r>
            <a:r>
              <a:rPr lang="ru-RU" dirty="0">
                <a:solidFill>
                  <a:srgbClr val="7030A0"/>
                </a:solidFill>
              </a:rPr>
              <a:t>Например, составьте график работы, разбейте учебный материал на небольшие порции, распределите их по </a:t>
            </a:r>
            <a:r>
              <a:rPr lang="ru-RU" dirty="0" smtClean="0">
                <a:solidFill>
                  <a:srgbClr val="7030A0"/>
                </a:solidFill>
              </a:rPr>
              <a:t>дням.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Хронометрируйте </a:t>
            </a:r>
            <a:r>
              <a:rPr lang="ru-RU" dirty="0">
                <a:solidFill>
                  <a:srgbClr val="7030A0"/>
                </a:solidFill>
              </a:rPr>
              <a:t>выполнение большинства </a:t>
            </a:r>
            <a:r>
              <a:rPr lang="ru-RU" dirty="0" smtClean="0">
                <a:solidFill>
                  <a:srgbClr val="7030A0"/>
                </a:solidFill>
              </a:rPr>
              <a:t>заданий на этапе тренировки.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Не </a:t>
            </a:r>
            <a:r>
              <a:rPr lang="ru-RU" dirty="0">
                <a:solidFill>
                  <a:srgbClr val="7030A0"/>
                </a:solidFill>
              </a:rPr>
              <a:t>только </a:t>
            </a:r>
            <a:r>
              <a:rPr lang="ru-RU" dirty="0" smtClean="0">
                <a:solidFill>
                  <a:srgbClr val="7030A0"/>
                </a:solidFill>
              </a:rPr>
              <a:t>повторяйте </a:t>
            </a:r>
            <a:r>
              <a:rPr lang="ru-RU" dirty="0">
                <a:solidFill>
                  <a:srgbClr val="7030A0"/>
                </a:solidFill>
              </a:rPr>
              <a:t>учебный материал, </a:t>
            </a:r>
            <a:r>
              <a:rPr lang="ru-RU" dirty="0" smtClean="0">
                <a:solidFill>
                  <a:srgbClr val="7030A0"/>
                </a:solidFill>
              </a:rPr>
              <a:t>устраняйте пробелы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знаниях,  работайте с материалами из банка заданий ФИПИ, </a:t>
            </a:r>
            <a:r>
              <a:rPr lang="ru-RU" dirty="0">
                <a:solidFill>
                  <a:srgbClr val="7030A0"/>
                </a:solidFill>
              </a:rPr>
              <a:t>но и </a:t>
            </a:r>
            <a:r>
              <a:rPr lang="ru-RU" dirty="0" smtClean="0">
                <a:solidFill>
                  <a:srgbClr val="7030A0"/>
                </a:solidFill>
              </a:rPr>
              <a:t>постоянно проводите рефлексию своей деятельности, анализируйте допущенные ошибки.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Сохраняйте оптимистический </a:t>
            </a:r>
            <a:r>
              <a:rPr lang="ru-RU" dirty="0">
                <a:solidFill>
                  <a:srgbClr val="7030A0"/>
                </a:solidFill>
              </a:rPr>
              <a:t>настрой на решение поставленной перед собой задачи. </a:t>
            </a:r>
            <a:r>
              <a:rPr lang="ru-RU" dirty="0" smtClean="0">
                <a:solidFill>
                  <a:srgbClr val="7030A0"/>
                </a:solidFill>
              </a:rPr>
              <a:t>Хороший </a:t>
            </a:r>
            <a:r>
              <a:rPr lang="ru-RU" dirty="0">
                <a:solidFill>
                  <a:srgbClr val="7030A0"/>
                </a:solidFill>
              </a:rPr>
              <a:t>результат ОГЭ по немецкому языку – это реально достижимая цель.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заданий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84" y="1289784"/>
            <a:ext cx="8412766" cy="4620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err="1" smtClean="0">
                <a:solidFill>
                  <a:srgbClr val="7030A0"/>
                </a:solidFill>
              </a:rPr>
              <a:t>Аудирование</a:t>
            </a:r>
            <a:endParaRPr lang="ru-RU" b="1" u="sng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Внимательно прочитать задание до прослушивания.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Рационально </a:t>
            </a:r>
            <a:r>
              <a:rPr lang="ru-RU" dirty="0">
                <a:solidFill>
                  <a:srgbClr val="7030A0"/>
                </a:solidFill>
              </a:rPr>
              <a:t>использовать для </a:t>
            </a:r>
            <a:r>
              <a:rPr lang="ru-RU" dirty="0" smtClean="0">
                <a:solidFill>
                  <a:srgbClr val="7030A0"/>
                </a:solidFill>
              </a:rPr>
              <a:t>ответа </a:t>
            </a:r>
            <a:r>
              <a:rPr lang="ru-RU" dirty="0">
                <a:solidFill>
                  <a:srgbClr val="7030A0"/>
                </a:solidFill>
              </a:rPr>
              <a:t>как время звучания аудиозаписи, </a:t>
            </a:r>
            <a:r>
              <a:rPr lang="ru-RU" dirty="0" smtClean="0">
                <a:solidFill>
                  <a:srgbClr val="7030A0"/>
                </a:solidFill>
              </a:rPr>
              <a:t>так и </a:t>
            </a:r>
            <a:r>
              <a:rPr lang="ru-RU" dirty="0">
                <a:solidFill>
                  <a:srgbClr val="7030A0"/>
                </a:solidFill>
              </a:rPr>
              <a:t>паузы между прослушиваниями </a:t>
            </a:r>
            <a:r>
              <a:rPr lang="ru-RU" dirty="0" err="1">
                <a:solidFill>
                  <a:srgbClr val="7030A0"/>
                </a:solidFill>
              </a:rPr>
              <a:t>аудиотекстов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Игнорировать второстепенную информацию и незнакомые слова.</a:t>
            </a:r>
          </a:p>
          <a:p>
            <a:r>
              <a:rPr lang="ru-RU" dirty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лушать </a:t>
            </a:r>
            <a:r>
              <a:rPr lang="ru-RU" dirty="0">
                <a:solidFill>
                  <a:srgbClr val="7030A0"/>
                </a:solidFill>
              </a:rPr>
              <a:t>аутентичные записи с разными голосами (</a:t>
            </a:r>
            <a:r>
              <a:rPr lang="ru-RU" dirty="0" smtClean="0">
                <a:solidFill>
                  <a:srgbClr val="7030A0"/>
                </a:solidFill>
              </a:rPr>
              <a:t>мужскими, женскими, детскими).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лушать </a:t>
            </a:r>
            <a:r>
              <a:rPr lang="ru-RU" dirty="0">
                <a:solidFill>
                  <a:srgbClr val="7030A0"/>
                </a:solidFill>
              </a:rPr>
              <a:t>тексты разных жанров (бытовые диалоги, репортажи, </a:t>
            </a:r>
            <a:r>
              <a:rPr lang="ru-RU" dirty="0" smtClean="0">
                <a:solidFill>
                  <a:srgbClr val="7030A0"/>
                </a:solidFill>
              </a:rPr>
              <a:t>интервью).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Кратко письменно фиксировать </a:t>
            </a:r>
            <a:r>
              <a:rPr lang="ru-RU" dirty="0">
                <a:solidFill>
                  <a:srgbClr val="7030A0"/>
                </a:solidFill>
              </a:rPr>
              <a:t>основные положения </a:t>
            </a:r>
            <a:r>
              <a:rPr lang="ru-RU" dirty="0" smtClean="0">
                <a:solidFill>
                  <a:srgbClr val="7030A0"/>
                </a:solidFill>
              </a:rPr>
              <a:t>сообщения.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заданий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3" y="770022"/>
            <a:ext cx="8412766" cy="5101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Чтение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Выделять </a:t>
            </a:r>
            <a:r>
              <a:rPr lang="ru-RU" dirty="0">
                <a:solidFill>
                  <a:srgbClr val="7030A0"/>
                </a:solidFill>
              </a:rPr>
              <a:t>запрашиваемую информацию и игнорировать второстепенную.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Обращать </a:t>
            </a:r>
            <a:r>
              <a:rPr lang="ru-RU" dirty="0">
                <a:solidFill>
                  <a:srgbClr val="7030A0"/>
                </a:solidFill>
              </a:rPr>
              <a:t>внимание </a:t>
            </a:r>
            <a:r>
              <a:rPr lang="ru-RU" dirty="0" smtClean="0">
                <a:solidFill>
                  <a:srgbClr val="7030A0"/>
                </a:solidFill>
              </a:rPr>
              <a:t>не </a:t>
            </a:r>
            <a:r>
              <a:rPr lang="ru-RU" dirty="0">
                <a:solidFill>
                  <a:srgbClr val="7030A0"/>
                </a:solidFill>
              </a:rPr>
              <a:t>столько на слова, сколько на </a:t>
            </a:r>
            <a:r>
              <a:rPr lang="ru-RU" dirty="0" smtClean="0">
                <a:solidFill>
                  <a:srgbClr val="7030A0"/>
                </a:solidFill>
              </a:rPr>
              <a:t>контекст. </a:t>
            </a:r>
            <a:r>
              <a:rPr lang="ru-RU" dirty="0">
                <a:solidFill>
                  <a:srgbClr val="7030A0"/>
                </a:solidFill>
              </a:rPr>
              <a:t>Пытаться </a:t>
            </a:r>
            <a:r>
              <a:rPr lang="ru-RU" dirty="0" smtClean="0">
                <a:solidFill>
                  <a:srgbClr val="7030A0"/>
                </a:solidFill>
              </a:rPr>
              <a:t>извлекать смысл незнакомого слова по контексту или морфологической структуре.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Выделять </a:t>
            </a:r>
            <a:r>
              <a:rPr lang="ru-RU" dirty="0">
                <a:solidFill>
                  <a:srgbClr val="7030A0"/>
                </a:solidFill>
              </a:rPr>
              <a:t>ключевые слова и фразы в текстах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Обращать </a:t>
            </a:r>
            <a:r>
              <a:rPr lang="ru-RU" dirty="0">
                <a:solidFill>
                  <a:srgbClr val="7030A0"/>
                </a:solidFill>
              </a:rPr>
              <a:t>особое внимание на </a:t>
            </a:r>
            <a:r>
              <a:rPr lang="ru-RU" dirty="0" smtClean="0">
                <a:solidFill>
                  <a:srgbClr val="7030A0"/>
                </a:solidFill>
              </a:rPr>
              <a:t>предложения с </a:t>
            </a:r>
            <a:r>
              <a:rPr lang="ru-RU" dirty="0">
                <a:solidFill>
                  <a:srgbClr val="7030A0"/>
                </a:solidFill>
              </a:rPr>
              <a:t>отрицанием как в утверждениях/вопросах, так и в самих </a:t>
            </a:r>
            <a:r>
              <a:rPr lang="ru-RU" dirty="0" smtClean="0">
                <a:solidFill>
                  <a:srgbClr val="7030A0"/>
                </a:solidFill>
              </a:rPr>
              <a:t>высказываниях/текстах.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Опираясь на задания, пытаться </a:t>
            </a:r>
            <a:r>
              <a:rPr lang="ru-RU" dirty="0">
                <a:solidFill>
                  <a:srgbClr val="7030A0"/>
                </a:solidFill>
              </a:rPr>
              <a:t>предугадать, о чем будет идти речь </a:t>
            </a:r>
            <a:r>
              <a:rPr lang="ru-RU" dirty="0" smtClean="0">
                <a:solidFill>
                  <a:srgbClr val="7030A0"/>
                </a:solidFill>
              </a:rPr>
              <a:t>в тексте.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Чётко определять разницу </a:t>
            </a:r>
            <a:r>
              <a:rPr lang="ru-RU" dirty="0">
                <a:solidFill>
                  <a:srgbClr val="7030A0"/>
                </a:solidFill>
              </a:rPr>
              <a:t>между </a:t>
            </a:r>
            <a:r>
              <a:rPr lang="ru-RU" dirty="0" smtClean="0">
                <a:solidFill>
                  <a:srgbClr val="7030A0"/>
                </a:solidFill>
              </a:rPr>
              <a:t>утверждениями </a:t>
            </a:r>
            <a:r>
              <a:rPr lang="ru-RU" dirty="0" err="1" smtClean="0">
                <a:solidFill>
                  <a:srgbClr val="7030A0"/>
                </a:solidFill>
              </a:rPr>
              <a:t>falsch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, которые не соответствуют тексту, и утверждениям </a:t>
            </a:r>
            <a:r>
              <a:rPr lang="ru-RU" dirty="0" err="1">
                <a:solidFill>
                  <a:srgbClr val="7030A0"/>
                </a:solidFill>
              </a:rPr>
              <a:t>steht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nicht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im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Text</a:t>
            </a:r>
            <a:r>
              <a:rPr lang="ru-RU" dirty="0">
                <a:solidFill>
                  <a:srgbClr val="7030A0"/>
                </a:solidFill>
              </a:rPr>
              <a:t>, о которых в тексте не сказано (то есть на основании текста нельзя дать ни положительного, ни отрицательного ответа).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</a:t>
            </a:r>
            <a:r>
              <a:rPr lang="ru-RU" dirty="0">
                <a:solidFill>
                  <a:srgbClr val="7030A0"/>
                </a:solidFill>
              </a:rPr>
              <a:t>заданий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3" y="1183906"/>
            <a:ext cx="8412766" cy="52168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7030A0"/>
                </a:solidFill>
              </a:rPr>
              <a:t>Алгоритм работы с заданием с развёрнутым ответом </a:t>
            </a:r>
          </a:p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7030A0"/>
                </a:solidFill>
              </a:rPr>
              <a:t>на этапе тренировки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Знакомство с </a:t>
            </a:r>
            <a:r>
              <a:rPr lang="ru-RU" dirty="0">
                <a:solidFill>
                  <a:srgbClr val="7030A0"/>
                </a:solidFill>
              </a:rPr>
              <a:t>требованиями к выполнению заданий открытого </a:t>
            </a:r>
            <a:r>
              <a:rPr lang="ru-RU" dirty="0" smtClean="0">
                <a:solidFill>
                  <a:srgbClr val="7030A0"/>
                </a:solidFill>
              </a:rPr>
              <a:t>типа.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Внимательно </a:t>
            </a:r>
            <a:r>
              <a:rPr lang="ru-RU" dirty="0">
                <a:solidFill>
                  <a:srgbClr val="7030A0"/>
                </a:solidFill>
              </a:rPr>
              <a:t>читать инструкции по </a:t>
            </a:r>
            <a:r>
              <a:rPr lang="ru-RU" dirty="0" smtClean="0">
                <a:solidFill>
                  <a:srgbClr val="7030A0"/>
                </a:solidFill>
              </a:rPr>
              <a:t>выполнению заданий </a:t>
            </a:r>
            <a:r>
              <a:rPr lang="ru-RU" dirty="0">
                <a:solidFill>
                  <a:srgbClr val="7030A0"/>
                </a:solidFill>
              </a:rPr>
              <a:t>и извлекать из них максимум информации.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Разбор заданий.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азбор </a:t>
            </a:r>
            <a:r>
              <a:rPr lang="ru-RU" dirty="0">
                <a:solidFill>
                  <a:srgbClr val="7030A0"/>
                </a:solidFill>
              </a:rPr>
              <a:t>стратегий выполнения </a:t>
            </a:r>
            <a:r>
              <a:rPr lang="ru-RU" dirty="0" smtClean="0">
                <a:solidFill>
                  <a:srgbClr val="7030A0"/>
                </a:solidFill>
              </a:rPr>
              <a:t>заданий.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Строгое </a:t>
            </a:r>
            <a:r>
              <a:rPr lang="ru-RU" dirty="0">
                <a:solidFill>
                  <a:srgbClr val="7030A0"/>
                </a:solidFill>
              </a:rPr>
              <a:t>следование заданному плану </a:t>
            </a:r>
            <a:r>
              <a:rPr lang="ru-RU" dirty="0" smtClean="0">
                <a:solidFill>
                  <a:srgbClr val="7030A0"/>
                </a:solidFill>
              </a:rPr>
              <a:t>задания.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ыполнение </a:t>
            </a:r>
            <a:r>
              <a:rPr lang="ru-RU" dirty="0">
                <a:solidFill>
                  <a:srgbClr val="7030A0"/>
                </a:solidFill>
              </a:rPr>
              <a:t>тренировочных заданий </a:t>
            </a:r>
            <a:r>
              <a:rPr lang="ru-RU" dirty="0" smtClean="0">
                <a:solidFill>
                  <a:srgbClr val="7030A0"/>
                </a:solidFill>
              </a:rPr>
              <a:t>пошагово.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азбор </a:t>
            </a:r>
            <a:r>
              <a:rPr lang="ru-RU" dirty="0">
                <a:solidFill>
                  <a:srgbClr val="7030A0"/>
                </a:solidFill>
              </a:rPr>
              <a:t>типичных </a:t>
            </a:r>
            <a:r>
              <a:rPr lang="ru-RU" dirty="0" smtClean="0">
                <a:solidFill>
                  <a:srgbClr val="7030A0"/>
                </a:solidFill>
              </a:rPr>
              <a:t>ошибок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ыполнение </a:t>
            </a:r>
            <a:r>
              <a:rPr lang="ru-RU" dirty="0">
                <a:solidFill>
                  <a:srgbClr val="7030A0"/>
                </a:solidFill>
              </a:rPr>
              <a:t>коммуникативного задания </a:t>
            </a:r>
            <a:r>
              <a:rPr lang="ru-RU" dirty="0" smtClean="0">
                <a:solidFill>
                  <a:srgbClr val="7030A0"/>
                </a:solidFill>
              </a:rPr>
              <a:t>полностью.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С</a:t>
            </a:r>
            <a:r>
              <a:rPr lang="ru-RU" dirty="0" err="1" smtClean="0">
                <a:solidFill>
                  <a:srgbClr val="7030A0"/>
                </a:solidFill>
              </a:rPr>
              <a:t>амокоррекция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или </a:t>
            </a:r>
            <a:r>
              <a:rPr lang="ru-RU" dirty="0" err="1">
                <a:solidFill>
                  <a:srgbClr val="7030A0"/>
                </a:solidFill>
              </a:rPr>
              <a:t>взаимокоррекция</a:t>
            </a:r>
            <a:r>
              <a:rPr lang="ru-RU" dirty="0">
                <a:solidFill>
                  <a:srgbClr val="7030A0"/>
                </a:solidFill>
              </a:rPr>
              <a:t> выполненного </a:t>
            </a:r>
            <a:r>
              <a:rPr lang="ru-RU" dirty="0" smtClean="0">
                <a:solidFill>
                  <a:srgbClr val="7030A0"/>
                </a:solidFill>
              </a:rPr>
              <a:t>задания с использованием критериев оценивания данного задания.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</a:t>
            </a:r>
            <a:r>
              <a:rPr lang="ru-RU" dirty="0">
                <a:solidFill>
                  <a:srgbClr val="7030A0"/>
                </a:solidFill>
              </a:rPr>
              <a:t>заданий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82" y="1174281"/>
            <a:ext cx="8412766" cy="5216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Структура личного письма  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Начало письма                                                                                                                   - обращение </a:t>
            </a:r>
            <a:r>
              <a:rPr lang="ru-RU" dirty="0">
                <a:solidFill>
                  <a:srgbClr val="7030A0"/>
                </a:solidFill>
              </a:rPr>
              <a:t>(слева, на отдельной строке</a:t>
            </a:r>
            <a:r>
              <a:rPr lang="ru-RU" dirty="0" smtClean="0">
                <a:solidFill>
                  <a:srgbClr val="7030A0"/>
                </a:solidFill>
              </a:rPr>
              <a:t>);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- благодарность </a:t>
            </a:r>
            <a:r>
              <a:rPr lang="ru-RU" dirty="0">
                <a:solidFill>
                  <a:srgbClr val="7030A0"/>
                </a:solidFill>
              </a:rPr>
              <a:t>за полученное </a:t>
            </a:r>
            <a:r>
              <a:rPr lang="ru-RU" dirty="0" smtClean="0">
                <a:solidFill>
                  <a:srgbClr val="7030A0"/>
                </a:solidFill>
              </a:rPr>
              <a:t>письмо.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Основная часть. Ответы </a:t>
            </a:r>
            <a:r>
              <a:rPr lang="ru-RU" dirty="0">
                <a:solidFill>
                  <a:srgbClr val="7030A0"/>
                </a:solidFill>
              </a:rPr>
              <a:t>на вопросы </a:t>
            </a:r>
            <a:r>
              <a:rPr lang="ru-RU" dirty="0" smtClean="0">
                <a:solidFill>
                  <a:srgbClr val="7030A0"/>
                </a:solidFill>
              </a:rPr>
              <a:t>зарубежного друга.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Предпоследняя фраза. </a:t>
            </a:r>
            <a:r>
              <a:rPr lang="ru-RU" dirty="0">
                <a:solidFill>
                  <a:srgbClr val="7030A0"/>
                </a:solidFill>
              </a:rPr>
              <a:t>Упоминание о дальнейших </a:t>
            </a:r>
            <a:r>
              <a:rPr lang="ru-RU" dirty="0" smtClean="0">
                <a:solidFill>
                  <a:srgbClr val="7030A0"/>
                </a:solidFill>
              </a:rPr>
              <a:t>контактах.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Завершающая фраза</a:t>
            </a:r>
            <a:r>
              <a:rPr lang="ru-RU" dirty="0">
                <a:solidFill>
                  <a:srgbClr val="7030A0"/>
                </a:solidFill>
              </a:rPr>
              <a:t> (правильная форма в соответствии с неформальным стилем</a:t>
            </a:r>
            <a:r>
              <a:rPr lang="ru-RU" dirty="0" smtClean="0">
                <a:solidFill>
                  <a:srgbClr val="7030A0"/>
                </a:solidFill>
              </a:rPr>
              <a:t>).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Подпись (только имя).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995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Стратегии выполнения </a:t>
            </a:r>
            <a:r>
              <a:rPr lang="ru-RU" dirty="0">
                <a:solidFill>
                  <a:srgbClr val="7030A0"/>
                </a:solidFill>
              </a:rPr>
              <a:t>заданий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59" y="770020"/>
            <a:ext cx="8412766" cy="54479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u="sng" dirty="0">
                <a:solidFill>
                  <a:srgbClr val="7030A0"/>
                </a:solidFill>
              </a:rPr>
              <a:t>Варианты написания обращения</a:t>
            </a:r>
            <a:endParaRPr lang="ru-RU" sz="7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  </a:t>
            </a:r>
            <a:r>
              <a:rPr lang="de-DE" sz="7200" dirty="0" smtClean="0">
                <a:solidFill>
                  <a:srgbClr val="7030A0"/>
                </a:solidFill>
              </a:rPr>
              <a:t>Liebe </a:t>
            </a:r>
            <a:r>
              <a:rPr lang="de-DE" sz="7200" dirty="0">
                <a:solidFill>
                  <a:srgbClr val="7030A0"/>
                </a:solidFill>
              </a:rPr>
              <a:t>Katrin, / Lieber Max,</a:t>
            </a:r>
            <a:br>
              <a:rPr lang="de-DE" sz="7200" dirty="0">
                <a:solidFill>
                  <a:srgbClr val="7030A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  </a:t>
            </a:r>
            <a:r>
              <a:rPr lang="de-DE" sz="7200" dirty="0" smtClean="0">
                <a:solidFill>
                  <a:srgbClr val="7030A0"/>
                </a:solidFill>
              </a:rPr>
              <a:t>Liebe </a:t>
            </a:r>
            <a:r>
              <a:rPr lang="de-DE" sz="7200" dirty="0">
                <a:solidFill>
                  <a:srgbClr val="7030A0"/>
                </a:solidFill>
              </a:rPr>
              <a:t>Katrin! / Lieber Max!</a:t>
            </a:r>
            <a:br>
              <a:rPr lang="de-DE" sz="7200" dirty="0">
                <a:solidFill>
                  <a:srgbClr val="7030A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  </a:t>
            </a:r>
            <a:r>
              <a:rPr lang="de-DE" sz="7200" dirty="0" smtClean="0">
                <a:solidFill>
                  <a:srgbClr val="7030A0"/>
                </a:solidFill>
              </a:rPr>
              <a:t>Hallo </a:t>
            </a:r>
            <a:r>
              <a:rPr lang="de-DE" sz="7200" dirty="0">
                <a:solidFill>
                  <a:srgbClr val="7030A0"/>
                </a:solidFill>
              </a:rPr>
              <a:t>Anna, / Hallo Anna!</a:t>
            </a:r>
          </a:p>
          <a:p>
            <a:pPr marL="0" indent="0" algn="ctr">
              <a:buNone/>
            </a:pPr>
            <a:r>
              <a:rPr lang="ru-RU" sz="7200" b="1" u="sng" dirty="0" smtClean="0">
                <a:solidFill>
                  <a:srgbClr val="7030A0"/>
                </a:solidFill>
              </a:rPr>
              <a:t>Выражение благодарности </a:t>
            </a:r>
            <a:r>
              <a:rPr lang="ru-RU" sz="7200" b="1" u="sng" dirty="0">
                <a:solidFill>
                  <a:srgbClr val="7030A0"/>
                </a:solidFill>
              </a:rPr>
              <a:t>за полученное </a:t>
            </a:r>
            <a:r>
              <a:rPr lang="ru-RU" sz="7200" b="1" u="sng" dirty="0" smtClean="0">
                <a:solidFill>
                  <a:srgbClr val="7030A0"/>
                </a:solidFill>
              </a:rPr>
              <a:t>письмо</a:t>
            </a:r>
          </a:p>
          <a:p>
            <a:pPr marL="0" indent="0">
              <a:buNone/>
            </a:pPr>
            <a:r>
              <a:rPr lang="de-DE" sz="7200" dirty="0">
                <a:solidFill>
                  <a:srgbClr val="7030A0"/>
                </a:solidFill>
              </a:rPr>
              <a:t>Vielen Dank für deinen Brief… Herzlichen Dank für deinen Brief ... Ich bedanke mich recht herzlich für deinen Brief… Ich war sehr froh wieder über dich zu hören</a:t>
            </a:r>
            <a:endParaRPr lang="ru-RU" sz="7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7200" b="1" u="sng" dirty="0" smtClean="0">
                <a:solidFill>
                  <a:srgbClr val="7030A0"/>
                </a:solidFill>
              </a:rPr>
              <a:t>В </a:t>
            </a:r>
            <a:r>
              <a:rPr lang="ru-RU" sz="7200" b="1" u="sng" dirty="0">
                <a:solidFill>
                  <a:srgbClr val="7030A0"/>
                </a:solidFill>
              </a:rPr>
              <a:t>основной части </a:t>
            </a:r>
            <a:r>
              <a:rPr lang="ru-RU" sz="7200" b="1" u="sng" dirty="0" smtClean="0">
                <a:solidFill>
                  <a:srgbClr val="7030A0"/>
                </a:solidFill>
              </a:rPr>
              <a:t>письма употребляем средства логической связи</a:t>
            </a:r>
          </a:p>
          <a:p>
            <a:pPr marL="0" indent="0">
              <a:buNone/>
            </a:pPr>
            <a:r>
              <a:rPr lang="de-DE" sz="7200" dirty="0">
                <a:solidFill>
                  <a:srgbClr val="7030A0"/>
                </a:solidFill>
              </a:rPr>
              <a:t>Du hast mich gefragt … Ich kann sagen, dass </a:t>
            </a:r>
            <a:r>
              <a:rPr lang="de-DE" sz="7200" dirty="0" smtClean="0">
                <a:solidFill>
                  <a:srgbClr val="7030A0"/>
                </a:solidFill>
              </a:rPr>
              <a:t>… </a:t>
            </a:r>
            <a:r>
              <a:rPr lang="de-DE" sz="7200" dirty="0" err="1">
                <a:solidFill>
                  <a:srgbClr val="7030A0"/>
                </a:solidFill>
              </a:rPr>
              <a:t>или</a:t>
            </a:r>
            <a:r>
              <a:rPr lang="de-DE" sz="7200" dirty="0">
                <a:solidFill>
                  <a:srgbClr val="7030A0"/>
                </a:solidFill>
              </a:rPr>
              <a:t> </a:t>
            </a:r>
            <a:r>
              <a:rPr lang="de-DE" sz="7200" dirty="0" smtClean="0">
                <a:solidFill>
                  <a:srgbClr val="7030A0"/>
                </a:solidFill>
              </a:rPr>
              <a:t>Ich </a:t>
            </a:r>
            <a:r>
              <a:rPr lang="de-DE" sz="7200" dirty="0">
                <a:solidFill>
                  <a:srgbClr val="7030A0"/>
                </a:solidFill>
              </a:rPr>
              <a:t>bin froh, dich mitzuteilen, dass </a:t>
            </a:r>
            <a:r>
              <a:rPr lang="de-DE" sz="7200" dirty="0" smtClean="0">
                <a:solidFill>
                  <a:srgbClr val="7030A0"/>
                </a:solidFill>
              </a:rPr>
              <a:t>… </a:t>
            </a:r>
            <a:endParaRPr lang="ru-RU" sz="7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7200" dirty="0" smtClean="0">
                <a:solidFill>
                  <a:srgbClr val="7030A0"/>
                </a:solidFill>
              </a:rPr>
              <a:t>also</a:t>
            </a:r>
            <a:r>
              <a:rPr lang="de-DE" sz="7200" dirty="0">
                <a:solidFill>
                  <a:srgbClr val="7030A0"/>
                </a:solidFill>
              </a:rPr>
              <a:t>, deshalb, darum,  in erster Linie, vor allem, erstens (zweitens, drittens), meiner Meinung nach, was mich anbetrifft, was mich angeht, zum Beispiel</a:t>
            </a:r>
            <a:r>
              <a:rPr lang="de-DE" sz="7200" dirty="0" smtClean="0">
                <a:solidFill>
                  <a:srgbClr val="7030A0"/>
                </a:solidFill>
              </a:rPr>
              <a:t>.</a:t>
            </a:r>
            <a:endParaRPr lang="ru-RU" sz="7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7200" b="1" u="sng" dirty="0">
                <a:solidFill>
                  <a:srgbClr val="7030A0"/>
                </a:solidFill>
              </a:rPr>
              <a:t>Упоминание о дальнейших </a:t>
            </a:r>
            <a:r>
              <a:rPr lang="ru-RU" sz="7200" b="1" u="sng" dirty="0" smtClean="0">
                <a:solidFill>
                  <a:srgbClr val="7030A0"/>
                </a:solidFill>
              </a:rPr>
              <a:t>контактах</a:t>
            </a:r>
          </a:p>
          <a:p>
            <a:pPr marL="0" indent="0">
              <a:buNone/>
            </a:pPr>
            <a:r>
              <a:rPr lang="de-DE" sz="7200" dirty="0">
                <a:solidFill>
                  <a:srgbClr val="7030A0"/>
                </a:solidFill>
              </a:rPr>
              <a:t>Schreib mal wieder. </a:t>
            </a:r>
            <a:r>
              <a:rPr lang="de-DE" sz="7200" dirty="0" err="1">
                <a:solidFill>
                  <a:srgbClr val="7030A0"/>
                </a:solidFill>
              </a:rPr>
              <a:t>Laß</a:t>
            </a:r>
            <a:r>
              <a:rPr lang="de-DE" sz="7200" dirty="0">
                <a:solidFill>
                  <a:srgbClr val="7030A0"/>
                </a:solidFill>
              </a:rPr>
              <a:t> mich nicht so lange auf eine Antwort warten. </a:t>
            </a:r>
          </a:p>
          <a:p>
            <a:pPr marL="0" indent="0" algn="ctr">
              <a:buNone/>
            </a:pPr>
            <a:r>
              <a:rPr lang="ru-RU" sz="7200" b="1" u="sng" dirty="0" smtClean="0">
                <a:solidFill>
                  <a:srgbClr val="7030A0"/>
                </a:solidFill>
              </a:rPr>
              <a:t>Варианты завершающей фразы</a:t>
            </a:r>
            <a:endParaRPr lang="ru-RU" sz="72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7200" dirty="0" smtClean="0">
                <a:solidFill>
                  <a:srgbClr val="7030A0"/>
                </a:solidFill>
              </a:rPr>
              <a:t>Mit </a:t>
            </a:r>
            <a:r>
              <a:rPr lang="de-DE" sz="7200" dirty="0">
                <a:solidFill>
                  <a:srgbClr val="7030A0"/>
                </a:solidFill>
              </a:rPr>
              <a:t>besten Grüßen</a:t>
            </a:r>
            <a:r>
              <a:rPr lang="de-DE" sz="7200" dirty="0" smtClean="0">
                <a:solidFill>
                  <a:srgbClr val="7030A0"/>
                </a:solidFill>
              </a:rPr>
              <a:t>…</a:t>
            </a:r>
            <a:r>
              <a:rPr lang="ru-RU" sz="7200" dirty="0">
                <a:solidFill>
                  <a:srgbClr val="7030A0"/>
                </a:solidFill>
              </a:rPr>
              <a:t> </a:t>
            </a:r>
            <a:r>
              <a:rPr lang="ru-RU" sz="7200" dirty="0" smtClean="0">
                <a:solidFill>
                  <a:srgbClr val="7030A0"/>
                </a:solidFill>
              </a:rPr>
              <a:t>     </a:t>
            </a:r>
            <a:r>
              <a:rPr lang="de-DE" sz="7200" dirty="0" smtClean="0">
                <a:solidFill>
                  <a:srgbClr val="7030A0"/>
                </a:solidFill>
              </a:rPr>
              <a:t>Beste </a:t>
            </a:r>
            <a:r>
              <a:rPr lang="de-DE" sz="7200" dirty="0">
                <a:solidFill>
                  <a:srgbClr val="7030A0"/>
                </a:solidFill>
              </a:rPr>
              <a:t>Grüße aus </a:t>
            </a:r>
            <a:r>
              <a:rPr lang="de-DE" sz="7200" dirty="0" smtClean="0">
                <a:solidFill>
                  <a:srgbClr val="7030A0"/>
                </a:solidFill>
              </a:rPr>
              <a:t>Orjol…</a:t>
            </a:r>
            <a:r>
              <a:rPr lang="ru-RU" sz="7200" dirty="0" smtClean="0">
                <a:solidFill>
                  <a:srgbClr val="7030A0"/>
                </a:solidFill>
              </a:rPr>
              <a:t>      </a:t>
            </a:r>
            <a:r>
              <a:rPr lang="de-DE" sz="7200" dirty="0" smtClean="0">
                <a:solidFill>
                  <a:srgbClr val="7030A0"/>
                </a:solidFill>
              </a:rPr>
              <a:t>Herzliche Grüße…</a:t>
            </a:r>
            <a:r>
              <a:rPr lang="ru-RU" sz="7200" dirty="0" smtClean="0">
                <a:solidFill>
                  <a:srgbClr val="7030A0"/>
                </a:solidFill>
              </a:rPr>
              <a:t>      </a:t>
            </a:r>
            <a:r>
              <a:rPr lang="de-DE" sz="7200" dirty="0" smtClean="0">
                <a:solidFill>
                  <a:srgbClr val="7030A0"/>
                </a:solidFill>
              </a:rPr>
              <a:t>Viele </a:t>
            </a:r>
            <a:r>
              <a:rPr lang="de-DE" sz="7200" dirty="0">
                <a:solidFill>
                  <a:srgbClr val="7030A0"/>
                </a:solidFill>
              </a:rPr>
              <a:t>liebe </a:t>
            </a:r>
            <a:r>
              <a:rPr lang="ru-RU" sz="7200" dirty="0" smtClean="0">
                <a:solidFill>
                  <a:srgbClr val="7030A0"/>
                </a:solidFill>
              </a:rPr>
              <a:t>    </a:t>
            </a:r>
            <a:r>
              <a:rPr lang="de-DE" sz="7200" dirty="0" smtClean="0">
                <a:solidFill>
                  <a:srgbClr val="7030A0"/>
                </a:solidFill>
              </a:rPr>
              <a:t>Grüße…</a:t>
            </a:r>
            <a:r>
              <a:rPr lang="ru-RU" sz="7200" dirty="0" smtClean="0">
                <a:solidFill>
                  <a:srgbClr val="7030A0"/>
                </a:solidFill>
              </a:rPr>
              <a:t>      </a:t>
            </a:r>
            <a:r>
              <a:rPr lang="de-DE" sz="7200" dirty="0" smtClean="0">
                <a:solidFill>
                  <a:srgbClr val="7030A0"/>
                </a:solidFill>
              </a:rPr>
              <a:t>Viele </a:t>
            </a:r>
            <a:r>
              <a:rPr lang="de-DE" sz="7200" dirty="0">
                <a:solidFill>
                  <a:srgbClr val="7030A0"/>
                </a:solidFill>
              </a:rPr>
              <a:t>herzliche Grüße…</a:t>
            </a:r>
            <a:r>
              <a:rPr lang="ru-RU" sz="7200" dirty="0">
                <a:solidFill>
                  <a:srgbClr val="7030A0"/>
                </a:solidFill>
              </a:rPr>
              <a:t>      </a:t>
            </a:r>
            <a:r>
              <a:rPr lang="de-DE" sz="7200" dirty="0">
                <a:solidFill>
                  <a:srgbClr val="7030A0"/>
                </a:solidFill>
              </a:rPr>
              <a:t>Alles Liebe…</a:t>
            </a:r>
            <a:endParaRPr lang="ru-RU" sz="7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sz="7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 </a:t>
            </a:r>
            <a:endParaRPr lang="de-DE" sz="7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sz="21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de-DE" sz="21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8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571BB-4394-4153-AF14-30D21626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09" y="111838"/>
            <a:ext cx="8412765" cy="706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Не допускать следующих ошибок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48B9AC-DF1C-48CE-9E55-5171D84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11" y="1270535"/>
            <a:ext cx="8412766" cy="44243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При выполнении  задания 35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Небрежная постановка пунктуационных </a:t>
            </a:r>
            <a:r>
              <a:rPr lang="ru-RU" dirty="0">
                <a:solidFill>
                  <a:srgbClr val="7030A0"/>
                </a:solidFill>
              </a:rPr>
              <a:t>знаков </a:t>
            </a:r>
            <a:r>
              <a:rPr lang="ru-RU" dirty="0" smtClean="0">
                <a:solidFill>
                  <a:srgbClr val="7030A0"/>
                </a:solidFill>
              </a:rPr>
              <a:t>(отсутствие точки, вопросительного или восклицательного знака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конце предложений, запятой при перечислении).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Неразборчивое или непонятное написание слова либо какой-то буквы.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Постановка запятой </a:t>
            </a:r>
            <a:r>
              <a:rPr lang="ru-RU" dirty="0">
                <a:solidFill>
                  <a:srgbClr val="7030A0"/>
                </a:solidFill>
              </a:rPr>
              <a:t>или </a:t>
            </a:r>
            <a:r>
              <a:rPr lang="ru-RU" dirty="0" smtClean="0">
                <a:solidFill>
                  <a:srgbClr val="7030A0"/>
                </a:solidFill>
              </a:rPr>
              <a:t>точки после завершающей </a:t>
            </a:r>
            <a:r>
              <a:rPr lang="ru-RU" dirty="0">
                <a:solidFill>
                  <a:srgbClr val="7030A0"/>
                </a:solidFill>
              </a:rPr>
              <a:t>фразы и </a:t>
            </a:r>
            <a:r>
              <a:rPr lang="ru-RU" dirty="0" smtClean="0">
                <a:solidFill>
                  <a:srgbClr val="7030A0"/>
                </a:solidFill>
              </a:rPr>
              <a:t>точки после подписи в электронном письме.</a:t>
            </a:r>
          </a:p>
          <a:p>
            <a:r>
              <a:rPr lang="ru-RU" dirty="0">
                <a:solidFill>
                  <a:srgbClr val="7030A0"/>
                </a:solidFill>
              </a:rPr>
              <a:t>Если слово написано правильно, а затем зачеркнуто и дан </a:t>
            </a:r>
            <a:r>
              <a:rPr lang="ru-RU" dirty="0" smtClean="0">
                <a:solidFill>
                  <a:srgbClr val="7030A0"/>
                </a:solidFill>
              </a:rPr>
              <a:t>неправильный вариант</a:t>
            </a:r>
            <a:r>
              <a:rPr lang="ru-RU" dirty="0">
                <a:solidFill>
                  <a:srgbClr val="7030A0"/>
                </a:solidFill>
              </a:rPr>
              <a:t>, засчитывается </a:t>
            </a:r>
            <a:r>
              <a:rPr lang="ru-RU" dirty="0" smtClean="0">
                <a:solidFill>
                  <a:srgbClr val="7030A0"/>
                </a:solidFill>
              </a:rPr>
              <a:t>последний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незачеркнутый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вариант.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864EBB-CFDA-472C-9735-EF00B818C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994" cy="9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05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7030A0"/>
      </a:dk2>
      <a:lt2>
        <a:srgbClr val="E5DEDB"/>
      </a:lt2>
      <a:accent1>
        <a:srgbClr val="FFCA08"/>
      </a:accent1>
      <a:accent2>
        <a:srgbClr val="F8931D"/>
      </a:accent2>
      <a:accent3>
        <a:srgbClr val="AB73D5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837</Words>
  <Application>Microsoft Office PowerPoint</Application>
  <PresentationFormat>Произвольный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 Слагаемые успеха при сдаче ОГЭ по немецкому языку:</vt:lpstr>
      <vt:lpstr> Слагаемые успеха при сдаче ОГЭ- по немецкому языку:</vt:lpstr>
      <vt:lpstr>Стратегии выполнения заданий   </vt:lpstr>
      <vt:lpstr>Стратегии выполнения заданий   </vt:lpstr>
      <vt:lpstr>Стратегии выполнения заданий  </vt:lpstr>
      <vt:lpstr>Стратегии выполнения заданий  </vt:lpstr>
      <vt:lpstr>Стратегии выполнения заданий  </vt:lpstr>
      <vt:lpstr> Не допускать следующих ошибок  </vt:lpstr>
      <vt:lpstr>    Не допускать следующих ошибок  </vt:lpstr>
      <vt:lpstr>Стратегии выполнения заданий  </vt:lpstr>
      <vt:lpstr>    Не допускать следующих ошибок  </vt:lpstr>
      <vt:lpstr>Учебные материалы  для подготовки к ОГЭ 2024</vt:lpstr>
      <vt:lpstr>Учебные материалы  для подготовки к ОГЭ 2024</vt:lpstr>
      <vt:lpstr>Использование Интернет ресурсов для подготовки к ОГЭ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Виктория Серёжечкина</cp:lastModifiedBy>
  <cp:revision>66</cp:revision>
  <dcterms:created xsi:type="dcterms:W3CDTF">2023-10-12T11:10:49Z</dcterms:created>
  <dcterms:modified xsi:type="dcterms:W3CDTF">2023-11-14T08:26:51Z</dcterms:modified>
</cp:coreProperties>
</file>