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7" r:id="rId2"/>
    <p:sldId id="705" r:id="rId3"/>
    <p:sldId id="706" r:id="rId4"/>
    <p:sldId id="675" r:id="rId5"/>
    <p:sldId id="698" r:id="rId6"/>
    <p:sldId id="699" r:id="rId7"/>
    <p:sldId id="677" r:id="rId8"/>
    <p:sldId id="676" r:id="rId9"/>
    <p:sldId id="682" r:id="rId10"/>
    <p:sldId id="678" r:id="rId11"/>
    <p:sldId id="679" r:id="rId12"/>
    <p:sldId id="680" r:id="rId13"/>
    <p:sldId id="684" r:id="rId14"/>
    <p:sldId id="707" r:id="rId15"/>
    <p:sldId id="691" r:id="rId16"/>
    <p:sldId id="688" r:id="rId17"/>
    <p:sldId id="689" r:id="rId18"/>
    <p:sldId id="686" r:id="rId19"/>
    <p:sldId id="690" r:id="rId20"/>
    <p:sldId id="692" r:id="rId21"/>
    <p:sldId id="693" r:id="rId22"/>
    <p:sldId id="694" r:id="rId23"/>
    <p:sldId id="695" r:id="rId24"/>
    <p:sldId id="696" r:id="rId25"/>
    <p:sldId id="697" r:id="rId26"/>
    <p:sldId id="681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C0A0"/>
    <a:srgbClr val="2E3192"/>
    <a:srgbClr val="181B5C"/>
    <a:srgbClr val="0E6655"/>
    <a:srgbClr val="16A68B"/>
    <a:srgbClr val="16A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9855" autoAdjust="0"/>
  </p:normalViewPr>
  <p:slideViewPr>
    <p:cSldViewPr>
      <p:cViewPr>
        <p:scale>
          <a:sx n="99" d="100"/>
          <a:sy n="99" d="100"/>
        </p:scale>
        <p:origin x="-102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C4F0E-9573-402E-8D78-44DCF41E58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2DDF76-A7B2-4494-9F01-5D9C5A461F63}">
      <dgm:prSet phldrT="[Текст]" custT="1"/>
      <dgm:spPr>
        <a:solidFill>
          <a:srgbClr val="0E6655"/>
        </a:soli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 образования Орловской области</a:t>
          </a:r>
        </a:p>
      </dgm:t>
    </dgm:pt>
    <dgm:pt modelId="{ADF0B99D-4BE2-4515-B596-B1A8D8138101}" type="parTrans" cxnId="{A46ADF16-1349-4AB9-8210-F7F4F50D3B4D}">
      <dgm:prSet/>
      <dgm:spPr/>
      <dgm:t>
        <a:bodyPr/>
        <a:lstStyle/>
        <a:p>
          <a:endParaRPr lang="ru-RU"/>
        </a:p>
      </dgm:t>
    </dgm:pt>
    <dgm:pt modelId="{12AEAC04-01D2-4A67-88E8-AD68CA890C6D}" type="sibTrans" cxnId="{A46ADF16-1349-4AB9-8210-F7F4F50D3B4D}">
      <dgm:prSet/>
      <dgm:spPr/>
      <dgm:t>
        <a:bodyPr/>
        <a:lstStyle/>
        <a:p>
          <a:endParaRPr lang="ru-RU"/>
        </a:p>
      </dgm:t>
    </dgm:pt>
    <dgm:pt modelId="{678FA9A6-F7F5-4B1E-B018-D3A48238DE6D}">
      <dgm:prSet phldrT="[Текст]" custT="1"/>
      <dgm:spPr/>
      <dgm:t>
        <a:bodyPr/>
        <a:lstStyle/>
        <a:p>
          <a:r>
            <a:rPr lang="ru-RU" sz="20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Решение об аккредитации не позднее чем за 2 рабочих дня</a:t>
          </a:r>
        </a:p>
      </dgm:t>
    </dgm:pt>
    <dgm:pt modelId="{9E768B03-340A-4B44-9BC3-333E4F539276}" type="parTrans" cxnId="{45B3A163-DA2C-4EBC-98A2-95A4349E02AB}">
      <dgm:prSet/>
      <dgm:spPr/>
      <dgm:t>
        <a:bodyPr/>
        <a:lstStyle/>
        <a:p>
          <a:endParaRPr lang="ru-RU"/>
        </a:p>
      </dgm:t>
    </dgm:pt>
    <dgm:pt modelId="{5E7520D2-A5B0-48ED-A839-74C8C27D7D9A}" type="sibTrans" cxnId="{45B3A163-DA2C-4EBC-98A2-95A4349E02AB}">
      <dgm:prSet/>
      <dgm:spPr/>
      <dgm:t>
        <a:bodyPr/>
        <a:lstStyle/>
        <a:p>
          <a:endParaRPr lang="ru-RU"/>
        </a:p>
      </dgm:t>
    </dgm:pt>
    <dgm:pt modelId="{7B4F6F86-DFED-4A09-86D6-C4F790089F59}">
      <dgm:prSet phldrT="[Текст]" custT="1"/>
      <dgm:spPr>
        <a:solidFill>
          <a:srgbClr val="0E6655"/>
        </a:soli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ОРЦОКО</a:t>
          </a:r>
        </a:p>
      </dgm:t>
    </dgm:pt>
    <dgm:pt modelId="{427FABFE-44E7-48AB-AD68-8F55FEF0FDD3}" type="parTrans" cxnId="{98CD61B7-BBF8-431E-A169-8C244C8E49E8}">
      <dgm:prSet/>
      <dgm:spPr/>
      <dgm:t>
        <a:bodyPr/>
        <a:lstStyle/>
        <a:p>
          <a:endParaRPr lang="ru-RU"/>
        </a:p>
      </dgm:t>
    </dgm:pt>
    <dgm:pt modelId="{28395A6A-D6F2-4A61-B648-6077891D80AC}" type="sibTrans" cxnId="{98CD61B7-BBF8-431E-A169-8C244C8E49E8}">
      <dgm:prSet/>
      <dgm:spPr/>
      <dgm:t>
        <a:bodyPr/>
        <a:lstStyle/>
        <a:p>
          <a:endParaRPr lang="ru-RU"/>
        </a:p>
      </dgm:t>
    </dgm:pt>
    <dgm:pt modelId="{DBC33E67-65A0-4159-96E3-1B890A3BD293}">
      <dgm:prSet phldrT="[Текст]" custT="1"/>
      <dgm:spPr/>
      <dgm:t>
        <a:bodyPr/>
        <a:lstStyle/>
        <a:p>
          <a:r>
            <a:rPr lang="ru-RU" sz="20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Организация  и проведение обучения лиц, желающих быть аккредитованными в качестве общественных наблюдателей </a:t>
          </a:r>
          <a:endParaRPr lang="ru-RU" sz="2000" dirty="0"/>
        </a:p>
      </dgm:t>
    </dgm:pt>
    <dgm:pt modelId="{D036FE78-1AAB-485C-B194-3A4160E2330B}" type="parTrans" cxnId="{FF56DD2B-809D-407C-B56E-99F7854A4D89}">
      <dgm:prSet/>
      <dgm:spPr/>
      <dgm:t>
        <a:bodyPr/>
        <a:lstStyle/>
        <a:p>
          <a:endParaRPr lang="ru-RU"/>
        </a:p>
      </dgm:t>
    </dgm:pt>
    <dgm:pt modelId="{CD1AF185-5EC8-4C73-9AD3-320526AC530F}" type="sibTrans" cxnId="{FF56DD2B-809D-407C-B56E-99F7854A4D89}">
      <dgm:prSet/>
      <dgm:spPr/>
      <dgm:t>
        <a:bodyPr/>
        <a:lstStyle/>
        <a:p>
          <a:endParaRPr lang="ru-RU"/>
        </a:p>
      </dgm:t>
    </dgm:pt>
    <dgm:pt modelId="{A7A799E2-FAB5-4BCC-A575-8CB0DBCF35C2}">
      <dgm:prSet phldrT="[Текст]" custT="1"/>
      <dgm:spPr/>
      <dgm:t>
        <a:bodyPr/>
        <a:lstStyle/>
        <a:p>
          <a:r>
            <a:rPr lang="ru-RU" sz="20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Удостоверение общественного наблюдателя </a:t>
          </a:r>
        </a:p>
      </dgm:t>
    </dgm:pt>
    <dgm:pt modelId="{D661A1BE-B823-41F1-8F10-381E8DD1284F}" type="parTrans" cxnId="{B708D444-BC6D-439B-9CB6-D302031F90A9}">
      <dgm:prSet/>
      <dgm:spPr/>
      <dgm:t>
        <a:bodyPr/>
        <a:lstStyle/>
        <a:p>
          <a:endParaRPr lang="ru-RU"/>
        </a:p>
      </dgm:t>
    </dgm:pt>
    <dgm:pt modelId="{BD6D1FAF-0993-4019-8977-7FDE21B102C9}" type="sibTrans" cxnId="{B708D444-BC6D-439B-9CB6-D302031F90A9}">
      <dgm:prSet/>
      <dgm:spPr/>
      <dgm:t>
        <a:bodyPr/>
        <a:lstStyle/>
        <a:p>
          <a:endParaRPr lang="ru-RU"/>
        </a:p>
      </dgm:t>
    </dgm:pt>
    <dgm:pt modelId="{8F22516D-CEA5-48C8-ADE4-04689D96DC7E}">
      <dgm:prSet custT="1"/>
      <dgm:spPr/>
      <dgm:t>
        <a:bodyPr/>
        <a:lstStyle/>
        <a:p>
          <a:r>
            <a:rPr lang="ru-RU" sz="20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График осуществления наблюдения</a:t>
          </a:r>
          <a:endParaRPr lang="ru-RU" sz="2000" b="1" i="1" dirty="0">
            <a:solidFill>
              <a:srgbClr val="2E3192"/>
            </a:solidFill>
            <a:latin typeface="Century Gothic"/>
          </a:endParaRPr>
        </a:p>
      </dgm:t>
    </dgm:pt>
    <dgm:pt modelId="{E269A67C-247B-4E40-A924-2097D3CE56B5}" type="parTrans" cxnId="{45E7A475-E935-4FEE-9E19-551E3C261184}">
      <dgm:prSet/>
      <dgm:spPr/>
      <dgm:t>
        <a:bodyPr/>
        <a:lstStyle/>
        <a:p>
          <a:endParaRPr lang="ru-RU"/>
        </a:p>
      </dgm:t>
    </dgm:pt>
    <dgm:pt modelId="{BF90969C-3477-4AE3-9A4C-1FE527C351E7}" type="sibTrans" cxnId="{45E7A475-E935-4FEE-9E19-551E3C261184}">
      <dgm:prSet/>
      <dgm:spPr/>
      <dgm:t>
        <a:bodyPr/>
        <a:lstStyle/>
        <a:p>
          <a:endParaRPr lang="ru-RU"/>
        </a:p>
      </dgm:t>
    </dgm:pt>
    <dgm:pt modelId="{483B7403-E53F-4F13-ABE2-6559FE0D0837}">
      <dgm:prSet phldrT="[Текст]" custT="1"/>
      <dgm:spPr/>
      <dgm:t>
        <a:bodyPr/>
        <a:lstStyle/>
        <a:p>
          <a:r>
            <a:rPr lang="ru-RU" sz="20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Выдача аккредитационных удостоверений общественных наблюдателей</a:t>
          </a:r>
          <a:endParaRPr lang="ru-RU" sz="2000" dirty="0"/>
        </a:p>
      </dgm:t>
    </dgm:pt>
    <dgm:pt modelId="{4540733D-1E5D-4C29-B06B-38F2FA6B39E1}" type="parTrans" cxnId="{DF46B563-5968-42A6-B180-63902E823053}">
      <dgm:prSet/>
      <dgm:spPr/>
      <dgm:t>
        <a:bodyPr/>
        <a:lstStyle/>
        <a:p>
          <a:endParaRPr lang="ru-RU"/>
        </a:p>
      </dgm:t>
    </dgm:pt>
    <dgm:pt modelId="{69206DE5-97B1-4F74-8D47-C7C426AF1671}" type="sibTrans" cxnId="{DF46B563-5968-42A6-B180-63902E823053}">
      <dgm:prSet/>
      <dgm:spPr/>
      <dgm:t>
        <a:bodyPr/>
        <a:lstStyle/>
        <a:p>
          <a:endParaRPr lang="ru-RU"/>
        </a:p>
      </dgm:t>
    </dgm:pt>
    <dgm:pt modelId="{6F72D917-B039-4C31-9A23-A62FCDDEE44D}" type="pres">
      <dgm:prSet presAssocID="{A7CC4F0E-9573-402E-8D78-44DCF41E58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271B98-6D91-4A14-9E2F-9AEE5B4FB390}" type="pres">
      <dgm:prSet presAssocID="{7B2DDF76-A7B2-4494-9F01-5D9C5A461F63}" presName="parentText" presStyleLbl="node1" presStyleIdx="0" presStyleCnt="2" custScaleY="110000" custLinFactNeighborY="-63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51D57-FA54-492A-BAD0-0FB335AC8F73}" type="pres">
      <dgm:prSet presAssocID="{7B2DDF76-A7B2-4494-9F01-5D9C5A461F6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8A4DD-3E3B-4FC1-9236-0FCC6C0C5017}" type="pres">
      <dgm:prSet presAssocID="{7B4F6F86-DFED-4A09-86D6-C4F790089F5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8DCDE-A7BA-48B9-BAB3-58C557E8FD32}" type="pres">
      <dgm:prSet presAssocID="{7B4F6F86-DFED-4A09-86D6-C4F790089F5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044A48-A45C-46DD-A2BC-67C9698A5FED}" type="presOf" srcId="{A7CC4F0E-9573-402E-8D78-44DCF41E5817}" destId="{6F72D917-B039-4C31-9A23-A62FCDDEE44D}" srcOrd="0" destOrd="0" presId="urn:microsoft.com/office/officeart/2005/8/layout/vList2"/>
    <dgm:cxn modelId="{5994F843-74A9-4EFC-862D-07FE31CB7197}" type="presOf" srcId="{483B7403-E53F-4F13-ABE2-6559FE0D0837}" destId="{87B8DCDE-A7BA-48B9-BAB3-58C557E8FD32}" srcOrd="0" destOrd="1" presId="urn:microsoft.com/office/officeart/2005/8/layout/vList2"/>
    <dgm:cxn modelId="{56C2CB9D-C412-4871-B07D-8C08C09DA89A}" type="presOf" srcId="{678FA9A6-F7F5-4B1E-B018-D3A48238DE6D}" destId="{16C51D57-FA54-492A-BAD0-0FB335AC8F73}" srcOrd="0" destOrd="0" presId="urn:microsoft.com/office/officeart/2005/8/layout/vList2"/>
    <dgm:cxn modelId="{FF56DD2B-809D-407C-B56E-99F7854A4D89}" srcId="{7B4F6F86-DFED-4A09-86D6-C4F790089F59}" destId="{DBC33E67-65A0-4159-96E3-1B890A3BD293}" srcOrd="0" destOrd="0" parTransId="{D036FE78-1AAB-485C-B194-3A4160E2330B}" sibTransId="{CD1AF185-5EC8-4C73-9AD3-320526AC530F}"/>
    <dgm:cxn modelId="{B708D444-BC6D-439B-9CB6-D302031F90A9}" srcId="{7B2DDF76-A7B2-4494-9F01-5D9C5A461F63}" destId="{A7A799E2-FAB5-4BCC-A575-8CB0DBCF35C2}" srcOrd="1" destOrd="0" parTransId="{D661A1BE-B823-41F1-8F10-381E8DD1284F}" sibTransId="{BD6D1FAF-0993-4019-8977-7FDE21B102C9}"/>
    <dgm:cxn modelId="{53A9955B-34AF-472A-AF4C-FE7938D3D8D4}" type="presOf" srcId="{DBC33E67-65A0-4159-96E3-1B890A3BD293}" destId="{87B8DCDE-A7BA-48B9-BAB3-58C557E8FD32}" srcOrd="0" destOrd="0" presId="urn:microsoft.com/office/officeart/2005/8/layout/vList2"/>
    <dgm:cxn modelId="{A46ADF16-1349-4AB9-8210-F7F4F50D3B4D}" srcId="{A7CC4F0E-9573-402E-8D78-44DCF41E5817}" destId="{7B2DDF76-A7B2-4494-9F01-5D9C5A461F63}" srcOrd="0" destOrd="0" parTransId="{ADF0B99D-4BE2-4515-B596-B1A8D8138101}" sibTransId="{12AEAC04-01D2-4A67-88E8-AD68CA890C6D}"/>
    <dgm:cxn modelId="{98CD61B7-BBF8-431E-A169-8C244C8E49E8}" srcId="{A7CC4F0E-9573-402E-8D78-44DCF41E5817}" destId="{7B4F6F86-DFED-4A09-86D6-C4F790089F59}" srcOrd="1" destOrd="0" parTransId="{427FABFE-44E7-48AB-AD68-8F55FEF0FDD3}" sibTransId="{28395A6A-D6F2-4A61-B648-6077891D80AC}"/>
    <dgm:cxn modelId="{DE05D768-4E1A-444C-9174-6EB04AB14044}" type="presOf" srcId="{7B4F6F86-DFED-4A09-86D6-C4F790089F59}" destId="{E4F8A4DD-3E3B-4FC1-9236-0FCC6C0C5017}" srcOrd="0" destOrd="0" presId="urn:microsoft.com/office/officeart/2005/8/layout/vList2"/>
    <dgm:cxn modelId="{45B3A163-DA2C-4EBC-98A2-95A4349E02AB}" srcId="{7B2DDF76-A7B2-4494-9F01-5D9C5A461F63}" destId="{678FA9A6-F7F5-4B1E-B018-D3A48238DE6D}" srcOrd="0" destOrd="0" parTransId="{9E768B03-340A-4B44-9BC3-333E4F539276}" sibTransId="{5E7520D2-A5B0-48ED-A839-74C8C27D7D9A}"/>
    <dgm:cxn modelId="{26F544DE-924B-4C31-B313-B32081EDA177}" type="presOf" srcId="{7B2DDF76-A7B2-4494-9F01-5D9C5A461F63}" destId="{D2271B98-6D91-4A14-9E2F-9AEE5B4FB390}" srcOrd="0" destOrd="0" presId="urn:microsoft.com/office/officeart/2005/8/layout/vList2"/>
    <dgm:cxn modelId="{45E7A475-E935-4FEE-9E19-551E3C261184}" srcId="{7B2DDF76-A7B2-4494-9F01-5D9C5A461F63}" destId="{8F22516D-CEA5-48C8-ADE4-04689D96DC7E}" srcOrd="2" destOrd="0" parTransId="{E269A67C-247B-4E40-A924-2097D3CE56B5}" sibTransId="{BF90969C-3477-4AE3-9A4C-1FE527C351E7}"/>
    <dgm:cxn modelId="{02A73965-9CA1-4D5F-9708-9F8486648997}" type="presOf" srcId="{A7A799E2-FAB5-4BCC-A575-8CB0DBCF35C2}" destId="{16C51D57-FA54-492A-BAD0-0FB335AC8F73}" srcOrd="0" destOrd="1" presId="urn:microsoft.com/office/officeart/2005/8/layout/vList2"/>
    <dgm:cxn modelId="{562F30F8-C3AB-426A-B73F-146525481323}" type="presOf" srcId="{8F22516D-CEA5-48C8-ADE4-04689D96DC7E}" destId="{16C51D57-FA54-492A-BAD0-0FB335AC8F73}" srcOrd="0" destOrd="2" presId="urn:microsoft.com/office/officeart/2005/8/layout/vList2"/>
    <dgm:cxn modelId="{DF46B563-5968-42A6-B180-63902E823053}" srcId="{7B4F6F86-DFED-4A09-86D6-C4F790089F59}" destId="{483B7403-E53F-4F13-ABE2-6559FE0D0837}" srcOrd="1" destOrd="0" parTransId="{4540733D-1E5D-4C29-B06B-38F2FA6B39E1}" sibTransId="{69206DE5-97B1-4F74-8D47-C7C426AF1671}"/>
    <dgm:cxn modelId="{78EC346B-F8F5-426A-9E28-E01E3380A695}" type="presParOf" srcId="{6F72D917-B039-4C31-9A23-A62FCDDEE44D}" destId="{D2271B98-6D91-4A14-9E2F-9AEE5B4FB390}" srcOrd="0" destOrd="0" presId="urn:microsoft.com/office/officeart/2005/8/layout/vList2"/>
    <dgm:cxn modelId="{FAD37B14-928A-4257-98D3-1B0094FB883C}" type="presParOf" srcId="{6F72D917-B039-4C31-9A23-A62FCDDEE44D}" destId="{16C51D57-FA54-492A-BAD0-0FB335AC8F73}" srcOrd="1" destOrd="0" presId="urn:microsoft.com/office/officeart/2005/8/layout/vList2"/>
    <dgm:cxn modelId="{D15A1A59-DBA1-4217-BA79-9245109E499A}" type="presParOf" srcId="{6F72D917-B039-4C31-9A23-A62FCDDEE44D}" destId="{E4F8A4DD-3E3B-4FC1-9236-0FCC6C0C5017}" srcOrd="2" destOrd="0" presId="urn:microsoft.com/office/officeart/2005/8/layout/vList2"/>
    <dgm:cxn modelId="{9B838D37-FDAD-4C7A-8179-383DA74462E5}" type="presParOf" srcId="{6F72D917-B039-4C31-9A23-A62FCDDEE44D}" destId="{87B8DCDE-A7BA-48B9-BAB3-58C557E8FD3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71B98-6D91-4A14-9E2F-9AEE5B4FB390}">
      <dsp:nvSpPr>
        <dsp:cNvPr id="0" name=""/>
        <dsp:cNvSpPr/>
      </dsp:nvSpPr>
      <dsp:spPr>
        <a:xfrm>
          <a:off x="0" y="0"/>
          <a:ext cx="7200800" cy="1256112"/>
        </a:xfrm>
        <a:prstGeom prst="roundRect">
          <a:avLst/>
        </a:prstGeom>
        <a:solidFill>
          <a:srgbClr val="0E665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 образования Орловской области</a:t>
          </a:r>
        </a:p>
      </dsp:txBody>
      <dsp:txXfrm>
        <a:off x="61318" y="61318"/>
        <a:ext cx="7078164" cy="1133476"/>
      </dsp:txXfrm>
    </dsp:sp>
    <dsp:sp modelId="{16C51D57-FA54-492A-BAD0-0FB335AC8F73}">
      <dsp:nvSpPr>
        <dsp:cNvPr id="0" name=""/>
        <dsp:cNvSpPr/>
      </dsp:nvSpPr>
      <dsp:spPr>
        <a:xfrm>
          <a:off x="0" y="1264377"/>
          <a:ext cx="7200800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Решение об аккредитации не позднее чем за 2 рабочих дня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Удостоверение общественного наблюдателя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График осуществления наблюдения</a:t>
          </a:r>
          <a:endParaRPr lang="ru-RU" sz="2000" b="1" i="1" kern="1200" dirty="0">
            <a:solidFill>
              <a:srgbClr val="2E3192"/>
            </a:solidFill>
            <a:latin typeface="Century Gothic"/>
          </a:endParaRPr>
        </a:p>
      </dsp:txBody>
      <dsp:txXfrm>
        <a:off x="0" y="1264377"/>
        <a:ext cx="7200800" cy="1010160"/>
      </dsp:txXfrm>
    </dsp:sp>
    <dsp:sp modelId="{E4F8A4DD-3E3B-4FC1-9236-0FCC6C0C5017}">
      <dsp:nvSpPr>
        <dsp:cNvPr id="0" name=""/>
        <dsp:cNvSpPr/>
      </dsp:nvSpPr>
      <dsp:spPr>
        <a:xfrm>
          <a:off x="0" y="2274537"/>
          <a:ext cx="7200800" cy="1141920"/>
        </a:xfrm>
        <a:prstGeom prst="roundRect">
          <a:avLst/>
        </a:prstGeom>
        <a:solidFill>
          <a:srgbClr val="0E665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ОРЦОКО</a:t>
          </a:r>
        </a:p>
      </dsp:txBody>
      <dsp:txXfrm>
        <a:off x="55744" y="2330281"/>
        <a:ext cx="7089312" cy="1030432"/>
      </dsp:txXfrm>
    </dsp:sp>
    <dsp:sp modelId="{87B8DCDE-A7BA-48B9-BAB3-58C557E8FD32}">
      <dsp:nvSpPr>
        <dsp:cNvPr id="0" name=""/>
        <dsp:cNvSpPr/>
      </dsp:nvSpPr>
      <dsp:spPr>
        <a:xfrm>
          <a:off x="0" y="3416457"/>
          <a:ext cx="7200800" cy="1199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2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Организация  и проведение обучения лиц, желающих быть аккредитованными в качестве общественных наблюдателей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rPr>
            <a:t>Выдача аккредитационных удостоверений общественных наблюдателей</a:t>
          </a:r>
          <a:endParaRPr lang="ru-RU" sz="2000" kern="1200" dirty="0"/>
        </a:p>
      </dsp:txBody>
      <dsp:txXfrm>
        <a:off x="0" y="3416457"/>
        <a:ext cx="7200800" cy="1199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406A7D-70AC-43A6-ADE9-1FF6245843BC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B7FA4B-81A5-4171-ACA8-169F797DA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81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="" xmlns:a16="http://schemas.microsoft.com/office/drawing/2014/main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="" xmlns:a16="http://schemas.microsoft.com/office/drawing/2014/main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="" xmlns:a16="http://schemas.microsoft.com/office/drawing/2014/main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="" xmlns:a16="http://schemas.microsoft.com/office/drawing/2014/main" id="{80DBFA51-AF4A-458D-A464-9A34567841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="" xmlns:a16="http://schemas.microsoft.com/office/drawing/2014/main" id="{F2D98F2B-88E9-4E14-8843-E0ACC333B5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2532" name="Номер слайда 3">
            <a:extLst>
              <a:ext uri="{FF2B5EF4-FFF2-40B4-BE49-F238E27FC236}">
                <a16:creationId xmlns="" xmlns:a16="http://schemas.microsoft.com/office/drawing/2014/main" id="{A61B0F37-D090-409B-AF37-C04D0B488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65255-6821-45A8-97A7-D7013CC5662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7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="" xmlns:a16="http://schemas.microsoft.com/office/drawing/2014/main" id="{80DBFA51-AF4A-458D-A464-9A34567841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="" xmlns:a16="http://schemas.microsoft.com/office/drawing/2014/main" id="{F2D98F2B-88E9-4E14-8843-E0ACC333B5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="" xmlns:a16="http://schemas.microsoft.com/office/drawing/2014/main" id="{A61B0F37-D090-409B-AF37-C04D0B488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65255-6821-45A8-97A7-D7013CC5662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1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="" xmlns:a16="http://schemas.microsoft.com/office/drawing/2014/main" id="{80DBFA51-AF4A-458D-A464-9A34567841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="" xmlns:a16="http://schemas.microsoft.com/office/drawing/2014/main" id="{F2D98F2B-88E9-4E14-8843-E0ACC333B5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="" xmlns:a16="http://schemas.microsoft.com/office/drawing/2014/main" id="{A61B0F37-D090-409B-AF37-C04D0B488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65255-6821-45A8-97A7-D7013CC5662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14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="" xmlns:a16="http://schemas.microsoft.com/office/drawing/2014/main" id="{80DBFA51-AF4A-458D-A464-9A34567841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="" xmlns:a16="http://schemas.microsoft.com/office/drawing/2014/main" id="{F2D98F2B-88E9-4E14-8843-E0ACC333B5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="" xmlns:a16="http://schemas.microsoft.com/office/drawing/2014/main" id="{A61B0F37-D090-409B-AF37-C04D0B488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65255-6821-45A8-97A7-D7013CC5662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0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=""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=""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=""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="" xmlns:a16="http://schemas.microsoft.com/office/drawing/2014/main" id="{80DBFA51-AF4A-458D-A464-9A34567841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="" xmlns:a16="http://schemas.microsoft.com/office/drawing/2014/main" id="{F2D98F2B-88E9-4E14-8843-E0ACC333B5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="" xmlns:a16="http://schemas.microsoft.com/office/drawing/2014/main" id="{A61B0F37-D090-409B-AF37-C04D0B488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65255-6821-45A8-97A7-D7013CC5662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F06C-2A01-488A-A745-9603C50E840B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55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58D9-F466-4257-895B-4AB3ADC7F922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7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EF2A-CCE0-4A89-8C8B-7BB705514AD7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27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7D26-D675-4C7C-83F0-F3F09982A04D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37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49A7-73AF-4034-B7A2-4E5D0A41D156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42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5B62-8E6F-4D13-B93B-292689440282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4015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FFEF-F442-4536-99A4-A6153172884D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97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D1D1-0CF6-4A9C-A384-645A1C1FB5D6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1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451B-9617-4EDE-B869-12FC0297A607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8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2BE8-6276-4611-8975-AF6FEEA1F68C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4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6A8F-CD9C-46F9-BBCB-2CBEE345B4A9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2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AEAD-39FB-437C-AA76-D3ECF6C2F695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4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273D-F8CF-4815-9C35-B1771BCD2DFE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2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DBDC-7CE0-4292-B008-8032F35AEC32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0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1D00-0657-4BDE-860D-0DFC738A557E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2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EC55-D0A5-418D-ADFA-2BF885C9C52D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6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5772-E645-417B-BA22-221AE37B6D0C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6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3">
                <a:lumMod val="40000"/>
                <a:lumOff val="60000"/>
              </a:schemeClr>
            </a:gs>
            <a:gs pos="74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92E626-02AF-46EE-AE4F-8F3C6F223EF0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48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F45465-E66A-4176-923B-69B4DB4F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4653136"/>
            <a:ext cx="4104456" cy="1130300"/>
          </a:xfrm>
        </p:spPr>
        <p:txBody>
          <a:bodyPr>
            <a:normAutofit/>
          </a:bodyPr>
          <a:lstStyle/>
          <a:p>
            <a:pPr algn="r"/>
            <a:r>
              <a:rPr lang="ru-RU" sz="16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Юрьевна Сережечкина,</a:t>
            </a:r>
            <a:r>
              <a:rPr lang="ru-RU" sz="16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дополнительного </a:t>
            </a:r>
            <a:r>
              <a:rPr lang="en-US" sz="16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F5FD0F-D289-482D-8448-A63C3CAFE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8" y="1371601"/>
            <a:ext cx="8235306" cy="2711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общественного наблюдения </a:t>
            </a:r>
            <a:br>
              <a:rPr lang="ru-RU" sz="2400" b="1" i="1" dirty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lang="ru-RU" sz="2400" b="1" i="1" dirty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государственной итоговой </a:t>
            </a:r>
            <a:r>
              <a:rPr lang="ru-RU" sz="2400" b="1" i="1" dirty="0" smtClean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        на </a:t>
            </a:r>
            <a:r>
              <a:rPr lang="ru-RU" sz="2400" b="1" i="1" dirty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Орловской области </a:t>
            </a:r>
            <a:br>
              <a:rPr lang="ru-RU" sz="2400" b="1" i="1" dirty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 smtClean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i="1" dirty="0">
                <a:ln w="0"/>
                <a:solidFill>
                  <a:srgbClr val="181B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400" dirty="0">
              <a:solidFill>
                <a:srgbClr val="181B5C"/>
              </a:solidFill>
            </a:endParaRPr>
          </a:p>
        </p:txBody>
      </p:sp>
      <p:pic>
        <p:nvPicPr>
          <p:cNvPr id="4" name="Picture 2" descr="C:\Users\user\Desktop\logo.png">
            <a:extLst>
              <a:ext uri="{FF2B5EF4-FFF2-40B4-BE49-F238E27FC236}">
                <a16:creationId xmlns="" xmlns:a16="http://schemas.microsoft.com/office/drawing/2014/main" id="{4E93E857-EAA0-488C-AAEC-150DF8CF6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634" y="129629"/>
            <a:ext cx="143986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8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6">
            <a:extLst>
              <a:ext uri="{FF2B5EF4-FFF2-40B4-BE49-F238E27FC236}">
                <a16:creationId xmlns="" xmlns:a16="http://schemas.microsoft.com/office/drawing/2014/main" id="{582CA664-0F73-4741-A0B0-EA9063E57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7383"/>
            <a:ext cx="7047310" cy="41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8F270C9-FEB7-4468-9299-A0862BAE995B}"/>
              </a:ext>
            </a:extLst>
          </p:cNvPr>
          <p:cNvSpPr/>
          <p:nvPr/>
        </p:nvSpPr>
        <p:spPr>
          <a:xfrm>
            <a:off x="395536" y="332656"/>
            <a:ext cx="7799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ru-RU" sz="2400" b="1" i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 общественного  наблюдения</a:t>
            </a:r>
          </a:p>
        </p:txBody>
      </p:sp>
      <p:sp>
        <p:nvSpPr>
          <p:cNvPr id="8" name="Скругленный прямоугольник 8">
            <a:extLst>
              <a:ext uri="{FF2B5EF4-FFF2-40B4-BE49-F238E27FC236}">
                <a16:creationId xmlns="" xmlns:a16="http://schemas.microsoft.com/office/drawing/2014/main" id="{2A1B4919-207C-416C-B04E-6AB1D9053445}"/>
              </a:ext>
            </a:extLst>
          </p:cNvPr>
          <p:cNvSpPr/>
          <p:nvPr/>
        </p:nvSpPr>
        <p:spPr>
          <a:xfrm>
            <a:off x="118706" y="1117560"/>
            <a:ext cx="1810606" cy="10156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35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ППЭ-18 МАШ </a:t>
            </a:r>
          </a:p>
          <a:p>
            <a:pPr algn="ctr" defTabSz="342900">
              <a:defRPr/>
            </a:pPr>
            <a:r>
              <a:rPr lang="ru-RU" sz="135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 общественного наблюдения»</a:t>
            </a:r>
            <a:endParaRPr lang="ru-RU" sz="1350" b="1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9">
            <a:extLst>
              <a:ext uri="{FF2B5EF4-FFF2-40B4-BE49-F238E27FC236}">
                <a16:creationId xmlns="" xmlns:a16="http://schemas.microsoft.com/office/drawing/2014/main" id="{F2C73BFA-CEE7-459A-9A65-D1D0EEF7DA87}"/>
              </a:ext>
            </a:extLst>
          </p:cNvPr>
          <p:cNvSpPr/>
          <p:nvPr/>
        </p:nvSpPr>
        <p:spPr>
          <a:xfrm>
            <a:off x="1936855" y="1380206"/>
            <a:ext cx="1759496" cy="97780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3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РЦОИ-18 «Акт общественного наблюдателя в РЦОИ»</a:t>
            </a: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9">
            <a:extLst>
              <a:ext uri="{FF2B5EF4-FFF2-40B4-BE49-F238E27FC236}">
                <a16:creationId xmlns="" xmlns:a16="http://schemas.microsoft.com/office/drawing/2014/main" id="{6E5FB1B7-D82B-4892-AFEE-599255F5B651}"/>
              </a:ext>
            </a:extLst>
          </p:cNvPr>
          <p:cNvSpPr/>
          <p:nvPr/>
        </p:nvSpPr>
        <p:spPr>
          <a:xfrm>
            <a:off x="3719627" y="1740267"/>
            <a:ext cx="1759496" cy="103009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35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ППЗ-18 «Акт общественного наблюдателя в пункте проверки заданий»</a:t>
            </a:r>
            <a:endParaRPr lang="ru-RU" sz="1350" b="1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9">
            <a:extLst>
              <a:ext uri="{FF2B5EF4-FFF2-40B4-BE49-F238E27FC236}">
                <a16:creationId xmlns="" xmlns:a16="http://schemas.microsoft.com/office/drawing/2014/main" id="{09831A2D-2B7A-4B01-839B-A27AE6AA6924}"/>
              </a:ext>
            </a:extLst>
          </p:cNvPr>
          <p:cNvSpPr/>
          <p:nvPr/>
        </p:nvSpPr>
        <p:spPr>
          <a:xfrm>
            <a:off x="5487132" y="2089480"/>
            <a:ext cx="1818458" cy="1030094"/>
          </a:xfrm>
          <a:prstGeom prst="roundRect">
            <a:avLst/>
          </a:prstGeom>
          <a:solidFill>
            <a:srgbClr val="0E665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35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КК-18 «Акт общественного наблюдателя в конфликтной комиссии»</a:t>
            </a:r>
            <a:endParaRPr lang="ru-RU" sz="135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/>
          <a:srcRect l="52426" t="10835" r="18897" b="20195"/>
          <a:stretch/>
        </p:blipFill>
        <p:spPr bwMode="auto">
          <a:xfrm>
            <a:off x="1907704" y="2620623"/>
            <a:ext cx="1692986" cy="2320545"/>
          </a:xfrm>
          <a:prstGeom prst="rect">
            <a:avLst/>
          </a:prstGeom>
          <a:ln>
            <a:solidFill>
              <a:srgbClr val="16A68B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/>
          <a:srcRect l="52439" t="12383" r="18374" b="15142"/>
          <a:stretch/>
        </p:blipFill>
        <p:spPr bwMode="auto">
          <a:xfrm>
            <a:off x="3707904" y="3052670"/>
            <a:ext cx="1694090" cy="2320546"/>
          </a:xfrm>
          <a:prstGeom prst="rect">
            <a:avLst/>
          </a:prstGeom>
          <a:ln>
            <a:solidFill>
              <a:srgbClr val="16A68B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6"/>
          <a:srcRect l="52613" t="11456" r="17073" b="21645"/>
          <a:stretch/>
        </p:blipFill>
        <p:spPr bwMode="auto">
          <a:xfrm>
            <a:off x="5508105" y="3412711"/>
            <a:ext cx="1728192" cy="2320545"/>
          </a:xfrm>
          <a:prstGeom prst="rect">
            <a:avLst/>
          </a:prstGeom>
          <a:ln>
            <a:solidFill>
              <a:srgbClr val="16A68B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Скругленный прямоугольник 9">
            <a:extLst>
              <a:ext uri="{FF2B5EF4-FFF2-40B4-BE49-F238E27FC236}">
                <a16:creationId xmlns="" xmlns:a16="http://schemas.microsoft.com/office/drawing/2014/main" id="{2E9C9152-9989-4637-8CD3-4D55CFA528F2}"/>
              </a:ext>
            </a:extLst>
          </p:cNvPr>
          <p:cNvSpPr/>
          <p:nvPr/>
        </p:nvSpPr>
        <p:spPr>
          <a:xfrm>
            <a:off x="7281592" y="2350553"/>
            <a:ext cx="1827008" cy="131626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11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общественного </a:t>
            </a:r>
            <a:r>
              <a:rPr lang="ru-RU" sz="1100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наблюдателя, осуществляющего </a:t>
            </a:r>
            <a:r>
              <a:rPr lang="ru-RU" sz="11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проведением процедур оценки качества образования</a:t>
            </a:r>
            <a:endParaRPr lang="ru-RU" sz="1100" b="1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AF13D38-2372-49C0-9C4A-AA21CAEFC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511" y="3792826"/>
            <a:ext cx="1771549" cy="2336513"/>
          </a:xfrm>
          <a:prstGeom prst="rect">
            <a:avLst/>
          </a:prstGeom>
          <a:ln>
            <a:solidFill>
              <a:srgbClr val="16A68B"/>
            </a:solidFill>
          </a:ln>
        </p:spPr>
      </p:pic>
      <p:pic>
        <p:nvPicPr>
          <p:cNvPr id="10" name="Picture 2" descr="C:\Простой.Ру\Ф-21-17 Актуализация материалов 12.04_21.04.17\18маш\Sbornik_form_gia11_excel_Страница_1.jpg">
            <a:extLst>
              <a:ext uri="{FF2B5EF4-FFF2-40B4-BE49-F238E27FC236}">
                <a16:creationId xmlns="" xmlns:a16="http://schemas.microsoft.com/office/drawing/2014/main" id="{DF62B7A8-7EB0-4A9C-AC66-EEFEC00F6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4585" r="4091" b="13162"/>
          <a:stretch>
            <a:fillRect/>
          </a:stretch>
        </p:blipFill>
        <p:spPr bwMode="auto">
          <a:xfrm>
            <a:off x="110683" y="2404599"/>
            <a:ext cx="1732186" cy="2320545"/>
          </a:xfrm>
          <a:prstGeom prst="rect">
            <a:avLst/>
          </a:prstGeom>
          <a:noFill/>
          <a:ln w="9525">
            <a:solidFill>
              <a:srgbClr val="16A6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9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95536" y="3180529"/>
            <a:ext cx="6643734" cy="1015972"/>
          </a:xfrm>
          <a:prstGeom prst="rect">
            <a:avLst/>
          </a:prstGeom>
          <a:solidFill>
            <a:srgbClr val="0E665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81000" anchor="ctr">
            <a:noAutofit/>
          </a:bodyPr>
          <a:lstStyle/>
          <a:p>
            <a:pPr algn="ctr" defTabSz="342900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ППЭ не менее 50% времени, </a:t>
            </a:r>
            <a:b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единым расписанием проведения ГИА</a:t>
            </a:r>
            <a:b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соответствующему учебному предмету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10476" y="4444327"/>
            <a:ext cx="6643734" cy="912008"/>
          </a:xfrm>
          <a:prstGeom prst="rect">
            <a:avLst/>
          </a:prstGeom>
          <a:solidFill>
            <a:srgbClr val="1AC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Удостоверяет факт своего присутствия в ППЭ  подписью </a:t>
            </a:r>
            <a:b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форме ППЭ-007 </a:t>
            </a:r>
          </a:p>
          <a:p>
            <a:pPr algn="ctr" defTabSz="342900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«Список работников ППЭ и общественных наблюдателей»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FD3F8714-86C9-42A1-9A49-C31CD9E5BD70}"/>
              </a:ext>
            </a:extLst>
          </p:cNvPr>
          <p:cNvSpPr txBox="1">
            <a:spLocks/>
          </p:cNvSpPr>
          <p:nvPr/>
        </p:nvSpPr>
        <p:spPr>
          <a:xfrm>
            <a:off x="395536" y="968427"/>
            <a:ext cx="6643734" cy="1066476"/>
          </a:xfrm>
          <a:prstGeom prst="rect">
            <a:avLst/>
          </a:prstGeom>
          <a:solidFill>
            <a:srgbClr val="0E665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81000" anchor="ctr">
            <a:noAutofit/>
          </a:bodyPr>
          <a:lstStyle/>
          <a:p>
            <a:pPr algn="ctr" defTabSz="342900">
              <a:defRPr/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при наличии  документа, удостоверяющего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личность,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удостоверения общественного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наблюдателя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списках распределения в данный ППЭ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B1F648FE-284B-4426-8E12-3DC96CDC375D}"/>
              </a:ext>
            </a:extLst>
          </p:cNvPr>
          <p:cNvSpPr txBox="1">
            <a:spLocks/>
          </p:cNvSpPr>
          <p:nvPr/>
        </p:nvSpPr>
        <p:spPr>
          <a:xfrm>
            <a:off x="395536" y="5604161"/>
            <a:ext cx="6643734" cy="846804"/>
          </a:xfrm>
          <a:prstGeom prst="rect">
            <a:avLst/>
          </a:prstGeom>
          <a:solidFill>
            <a:srgbClr val="0E6655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ППЭ при проведении ГИА может находиться только один общественный наблюдатель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5713" y="231031"/>
            <a:ext cx="7088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ru-RU" altLang="ru-RU" sz="2400" b="1" i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общественного наблюдателя в ППЭ</a:t>
            </a:r>
            <a:endParaRPr lang="ru-RU" sz="2400" i="1" dirty="0">
              <a:solidFill>
                <a:srgbClr val="2E3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7AB3D8C-6245-48C8-B0A9-3E1F43EAFA00}"/>
              </a:ext>
            </a:extLst>
          </p:cNvPr>
          <p:cNvSpPr txBox="1">
            <a:spLocks/>
          </p:cNvSpPr>
          <p:nvPr/>
        </p:nvSpPr>
        <p:spPr>
          <a:xfrm>
            <a:off x="2123728" y="2244665"/>
            <a:ext cx="6643734" cy="632122"/>
          </a:xfrm>
          <a:prstGeom prst="rect">
            <a:avLst/>
          </a:prstGeom>
          <a:solidFill>
            <a:srgbClr val="1AC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Оставляет свои личные вещи  в месте хранения личных вещей, </a:t>
            </a:r>
            <a: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телефон - в Штабе ППЭ </a:t>
            </a:r>
          </a:p>
        </p:txBody>
      </p:sp>
    </p:spTree>
    <p:extLst>
      <p:ext uri="{BB962C8B-B14F-4D97-AF65-F5344CB8AC3E}">
        <p14:creationId xmlns:p14="http://schemas.microsoft.com/office/powerpoint/2010/main" val="40146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F6B1C0-C5C0-4E5D-A5F5-F8E93AFB2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01" y="339861"/>
            <a:ext cx="8265604" cy="626096"/>
          </a:xfrm>
        </p:spPr>
        <p:txBody>
          <a:bodyPr>
            <a:noAutofit/>
          </a:bodyPr>
          <a:lstStyle/>
          <a:p>
            <a:pPr algn="ctr"/>
            <a:r>
              <a:rPr lang="ru-RU" sz="2400" b="1" i="1" cap="none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Общественному  наблюдателю  запрещается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DE4DA0-114A-4975-B9D5-AA1C66FFF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1793815"/>
            <a:ext cx="7626096" cy="3730970"/>
          </a:xfrm>
        </p:spPr>
        <p:txBody>
          <a:bodyPr anchor="t">
            <a:noAutofit/>
          </a:bodyPr>
          <a:lstStyle/>
          <a:p>
            <a:pPr algn="just"/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средствами связи за пределами Штаба ППЭ</a:t>
            </a:r>
          </a:p>
          <a:p>
            <a:pPr algn="just"/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 Штабе ППЭ средства связи </a:t>
            </a:r>
            <a:r>
              <a:rPr lang="ru-RU" sz="1800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не по служебной </a:t>
            </a:r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</a:p>
          <a:p>
            <a:pPr algn="just"/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содействие участникам,  в том числе передавать им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</a:t>
            </a:r>
          </a:p>
          <a:p>
            <a:pPr algn="just"/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Вмешиваться в работу руководителя, организаторов ППЭ, членов ГЭК, иных работников ППЭ</a:t>
            </a:r>
          </a:p>
          <a:p>
            <a:pPr algn="just"/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выхода из мест осуществления наблюдения повторный допуск не </a:t>
            </a:r>
            <a:r>
              <a:rPr lang="ru-RU" sz="1800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</a:t>
            </a:r>
          </a:p>
          <a:p>
            <a:pPr marL="0" lvl="0" indent="0" algn="ctr">
              <a:buClr>
                <a:prstClr val="white"/>
              </a:buClr>
              <a:buNone/>
            </a:pPr>
            <a:r>
              <a:rPr lang="ru-RU" sz="2400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невозможности явиться на ППЭ сообщить </a:t>
            </a:r>
            <a:br>
              <a:rPr lang="ru-RU" sz="2400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4619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2 дней до экзамена</a:t>
            </a:r>
          </a:p>
          <a:p>
            <a:pPr algn="just"/>
            <a:endParaRPr lang="ru-RU" sz="1800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4" name="Рисунок 3" descr="Векторная графика Мобильный телефон запрещены: картинки, рисунки | Скачать  векторы Мобильный телефон запрещены на Depositphotos">
            <a:extLst>
              <a:ext uri="{FF2B5EF4-FFF2-40B4-BE49-F238E27FC236}">
                <a16:creationId xmlns="" xmlns:a16="http://schemas.microsoft.com/office/drawing/2014/main" id="{6F8C5314-BC14-4F45-B312-F41D7D2A28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2720"/>
            <a:ext cx="1752925" cy="1584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2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C7B0E8-AEB0-451D-9067-71600A8D8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16" y="116632"/>
            <a:ext cx="7192336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cap="none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ППЭ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A733BF-F042-44C3-B8C3-1F62690CA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636912"/>
            <a:ext cx="6400800" cy="3615267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D43C09E-57F1-495D-AE23-1F934202B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70088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="" xmlns:a16="http://schemas.microsoft.com/office/drawing/2014/main" id="{CA35E904-FCF0-4D10-B160-650B6516D14A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="" xmlns:a16="http://schemas.microsoft.com/office/drawing/2014/main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="" xmlns:a16="http://schemas.microsoft.com/office/drawing/2014/main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="" xmlns:a16="http://schemas.microsoft.com/office/drawing/2014/main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98" name="object 3">
            <a:extLst>
              <a:ext uri="{FF2B5EF4-FFF2-40B4-BE49-F238E27FC236}">
                <a16:creationId xmlns="" xmlns:a16="http://schemas.microsoft.com/office/drawing/2014/main" id="{66304851-09EC-4EBA-A4C1-332B411A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088" y="4154488"/>
            <a:ext cx="922337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=""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=""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=""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=""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="" xmlns:a16="http://schemas.microsoft.com/office/drawing/2014/main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146819" y="11151"/>
            <a:ext cx="85296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входа участников экзамена в ППЭ</a:t>
            </a:r>
          </a:p>
        </p:txBody>
      </p:sp>
      <p:sp>
        <p:nvSpPr>
          <p:cNvPr id="46090" name="TextBox 1">
            <a:extLst>
              <a:ext uri="{FF2B5EF4-FFF2-40B4-BE49-F238E27FC236}">
                <a16:creationId xmlns="" xmlns:a16="http://schemas.microsoft.com/office/drawing/2014/main" id="{E94397B0-23EB-48AD-BA31-ECEA1A1B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6237288"/>
            <a:ext cx="1727200" cy="307777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2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="" xmlns:a16="http://schemas.microsoft.com/office/drawing/2014/main" id="{069B9509-EB6F-460F-AF32-D71A6A43558F}"/>
              </a:ext>
            </a:extLst>
          </p:cNvPr>
          <p:cNvCxnSpPr/>
          <p:nvPr/>
        </p:nvCxnSpPr>
        <p:spPr>
          <a:xfrm>
            <a:off x="6011639" y="2708920"/>
            <a:ext cx="936625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2" name="TextBox 35">
            <a:extLst>
              <a:ext uri="{FF2B5EF4-FFF2-40B4-BE49-F238E27FC236}">
                <a16:creationId xmlns="" xmlns:a16="http://schemas.microsoft.com/office/drawing/2014/main" id="{7921056D-2E74-470C-BF28-7C76F4B2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237288"/>
            <a:ext cx="1730375" cy="307777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3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B28AE2B6-B16B-437D-981E-CAF9926185EE}"/>
              </a:ext>
            </a:extLst>
          </p:cNvPr>
          <p:cNvCxnSpPr/>
          <p:nvPr/>
        </p:nvCxnSpPr>
        <p:spPr>
          <a:xfrm>
            <a:off x="7566025" y="3141663"/>
            <a:ext cx="0" cy="10795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D9E1ECDC-2FD6-41DB-9412-FD6256495259}"/>
              </a:ext>
            </a:extLst>
          </p:cNvPr>
          <p:cNvCxnSpPr/>
          <p:nvPr/>
        </p:nvCxnSpPr>
        <p:spPr>
          <a:xfrm flipH="1">
            <a:off x="5580063" y="5373216"/>
            <a:ext cx="1077912" cy="4064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60C82CBF-8543-456D-8294-D098F2424E96}"/>
              </a:ext>
            </a:extLst>
          </p:cNvPr>
          <p:cNvCxnSpPr/>
          <p:nvPr/>
        </p:nvCxnSpPr>
        <p:spPr>
          <a:xfrm flipV="1">
            <a:off x="7092950" y="4857712"/>
            <a:ext cx="0" cy="22701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45">
            <a:extLst>
              <a:ext uri="{FF2B5EF4-FFF2-40B4-BE49-F238E27FC236}">
                <a16:creationId xmlns="" xmlns:a16="http://schemas.microsoft.com/office/drawing/2014/main" id="{6920C308-4D63-4D72-AE39-BC5CA328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37288"/>
            <a:ext cx="1728787" cy="307777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1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B5CBD8A5-E861-43B6-9E24-489D60DD2716}"/>
              </a:ext>
            </a:extLst>
          </p:cNvPr>
          <p:cNvCxnSpPr/>
          <p:nvPr/>
        </p:nvCxnSpPr>
        <p:spPr>
          <a:xfrm flipH="1">
            <a:off x="2411413" y="5805264"/>
            <a:ext cx="1271587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269875" y="980728"/>
            <a:ext cx="2573338" cy="55880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9:00 часов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7E87D33A-EF66-4493-BC78-6024D0501F6D}"/>
              </a:ext>
            </a:extLst>
          </p:cNvPr>
          <p:cNvSpPr/>
          <p:nvPr/>
        </p:nvSpPr>
        <p:spPr>
          <a:xfrm>
            <a:off x="4554538" y="980728"/>
            <a:ext cx="4338637" cy="55880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 осуществляет контроль </a:t>
            </a:r>
            <a:b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организацией входа участников в ППЭ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2C0E1955-8469-4818-B442-13BCB353AC96}"/>
              </a:ext>
            </a:extLst>
          </p:cNvPr>
          <p:cNvSpPr/>
          <p:nvPr/>
        </p:nvSpPr>
        <p:spPr>
          <a:xfrm>
            <a:off x="5362460" y="3522663"/>
            <a:ext cx="1646237" cy="146050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</a:t>
            </a:r>
            <a:b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аудиториям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3519488" y="3533775"/>
            <a:ext cx="1773237" cy="144145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b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списках распределения </a:t>
            </a:r>
            <a:b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ППЭ.</a:t>
            </a:r>
          </a:p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Паспортный контроль </a:t>
            </a:r>
          </a:p>
        </p:txBody>
      </p:sp>
      <p:sp>
        <p:nvSpPr>
          <p:cNvPr id="46103" name="object 3">
            <a:extLst>
              <a:ext uri="{FF2B5EF4-FFF2-40B4-BE49-F238E27FC236}">
                <a16:creationId xmlns="" xmlns:a16="http://schemas.microsoft.com/office/drawing/2014/main" id="{B2F9D2A5-DFE3-4180-BD77-22958789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4975225"/>
            <a:ext cx="922338" cy="1220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104" name="object 3">
            <a:extLst>
              <a:ext uri="{FF2B5EF4-FFF2-40B4-BE49-F238E27FC236}">
                <a16:creationId xmlns="" xmlns:a16="http://schemas.microsoft.com/office/drawing/2014/main" id="{7FCA16B5-074E-4008-B932-F63FD1E0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650" y="1776413"/>
            <a:ext cx="922338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396874E1-CC32-4C24-95FC-012B72578031}"/>
              </a:ext>
            </a:extLst>
          </p:cNvPr>
          <p:cNvSpPr/>
          <p:nvPr/>
        </p:nvSpPr>
        <p:spPr>
          <a:xfrm rot="16200000">
            <a:off x="6496188" y="3464633"/>
            <a:ext cx="4174401" cy="650875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30"/>
              </a:spcBef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  направляют  участников </a:t>
            </a:r>
            <a:b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</a:p>
        </p:txBody>
      </p:sp>
      <p:sp>
        <p:nvSpPr>
          <p:cNvPr id="46106" name="object 3">
            <a:extLst>
              <a:ext uri="{FF2B5EF4-FFF2-40B4-BE49-F238E27FC236}">
                <a16:creationId xmlns="" xmlns:a16="http://schemas.microsoft.com/office/drawing/2014/main" id="{8BD7E03D-2603-4AF0-9429-8C4506BA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984750"/>
            <a:ext cx="922337" cy="1181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="" xmlns:a16="http://schemas.microsoft.com/office/drawing/2014/main" id="{067EF2E3-AB43-41EB-ABF8-3F7299034A30}"/>
              </a:ext>
            </a:extLst>
          </p:cNvPr>
          <p:cNvCxnSpPr/>
          <p:nvPr/>
        </p:nvCxnSpPr>
        <p:spPr>
          <a:xfrm>
            <a:off x="7567613" y="5466233"/>
            <a:ext cx="215900" cy="62706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283471" y="3413737"/>
            <a:ext cx="2573338" cy="7889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личных вещей участников ЕГЭ </a:t>
            </a:r>
            <a:b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работников ППЭ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="" xmlns:a16="http://schemas.microsoft.com/office/drawing/2014/main" id="{391E730D-3181-486C-AB19-38BABA7FDE58}"/>
              </a:ext>
            </a:extLst>
          </p:cNvPr>
          <p:cNvSpPr/>
          <p:nvPr/>
        </p:nvSpPr>
        <p:spPr>
          <a:xfrm>
            <a:off x="2987824" y="1196975"/>
            <a:ext cx="485775" cy="19446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Х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Д</a:t>
            </a:r>
          </a:p>
          <a:p>
            <a:pPr algn="ctr">
              <a:defRPr/>
            </a:pPr>
            <a:endParaRPr lang="ru-RU" sz="7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</a:p>
          <a:p>
            <a:pPr algn="ctr">
              <a:defRPr/>
            </a:pPr>
            <a:endParaRPr lang="ru-RU" sz="7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П</a:t>
            </a:r>
          </a:p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Э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DE19BE98-417E-487A-8808-0D04F190C4ED}"/>
              </a:ext>
            </a:extLst>
          </p:cNvPr>
          <p:cNvSpPr/>
          <p:nvPr/>
        </p:nvSpPr>
        <p:spPr>
          <a:xfrm rot="16200000">
            <a:off x="2362994" y="3866395"/>
            <a:ext cx="1711325" cy="47783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регистрации</a:t>
            </a:r>
          </a:p>
        </p:txBody>
      </p:sp>
      <p:sp>
        <p:nvSpPr>
          <p:cNvPr id="48" name="Прямоугольник: скругленные углы 20">
            <a:extLst>
              <a:ext uri="{FF2B5EF4-FFF2-40B4-BE49-F238E27FC236}">
                <a16:creationId xmlns="" xmlns:a16="http://schemas.microsoft.com/office/drawing/2014/main" id="{EABC0273-4E6C-4376-B295-A4A3FCFA561D}"/>
              </a:ext>
            </a:extLst>
          </p:cNvPr>
          <p:cNvSpPr/>
          <p:nvPr/>
        </p:nvSpPr>
        <p:spPr>
          <a:xfrm>
            <a:off x="165100" y="5049838"/>
            <a:ext cx="6940550" cy="46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6112" name="object 11">
            <a:extLst>
              <a:ext uri="{FF2B5EF4-FFF2-40B4-BE49-F238E27FC236}">
                <a16:creationId xmlns="" xmlns:a16="http://schemas.microsoft.com/office/drawing/2014/main" id="{6B849DF9-C939-42B7-8168-F629FB117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455" y="1412776"/>
            <a:ext cx="2076508" cy="212099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3A65F8-497D-49C9-9992-FF3C0690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8039992" cy="84016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cap="none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 ГИА  не  допускаются  в  ППЭ  в  случаях:</a:t>
            </a:r>
            <a:endParaRPr lang="ru-RU" sz="2400" b="1" i="1" cap="none" dirty="0">
              <a:solidFill>
                <a:srgbClr val="2E319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8804CBA-F636-4148-A801-11A54D2D2195}"/>
              </a:ext>
            </a:extLst>
          </p:cNvPr>
          <p:cNvSpPr/>
          <p:nvPr/>
        </p:nvSpPr>
        <p:spPr>
          <a:xfrm>
            <a:off x="501650" y="1196752"/>
            <a:ext cx="8328025" cy="947713"/>
          </a:xfrm>
          <a:prstGeom prst="rect">
            <a:avLst/>
          </a:prstGeom>
          <a:solidFill>
            <a:srgbClr val="0E6655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Отсутствия участника ГИА в списках распределения </a:t>
            </a:r>
            <a:b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данный ППЭ на данный экзамен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8519507-1FBA-4479-8C06-4D45A829D5B0}"/>
              </a:ext>
            </a:extLst>
          </p:cNvPr>
          <p:cNvSpPr/>
          <p:nvPr/>
        </p:nvSpPr>
        <p:spPr>
          <a:xfrm>
            <a:off x="501650" y="2420888"/>
            <a:ext cx="8328025" cy="648072"/>
          </a:xfrm>
          <a:prstGeom prst="rect">
            <a:avLst/>
          </a:prstGeom>
          <a:solidFill>
            <a:srgbClr val="0E6655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r>
              <a:rPr lang="ru-RU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 от сдачи запрещённых средств, в том числе средств связи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6DB43DD-5993-40FF-88EA-A9BC565F0FAA}"/>
              </a:ext>
            </a:extLst>
          </p:cNvPr>
          <p:cNvSpPr/>
          <p:nvPr/>
        </p:nvSpPr>
        <p:spPr>
          <a:xfrm>
            <a:off x="501650" y="3284984"/>
            <a:ext cx="8328025" cy="840160"/>
          </a:xfrm>
          <a:prstGeom prst="rect">
            <a:avLst/>
          </a:prstGeom>
          <a:solidFill>
            <a:srgbClr val="0E6655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r>
              <a:rPr lang="ru-RU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у выпускника прошлых лет </a:t>
            </a:r>
            <a:r>
              <a:rPr lang="ru-RU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документа, </a:t>
            </a:r>
            <a:r>
              <a:rPr lang="ru-RU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удостоверяющего личность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9A047C0-9907-4DEB-B338-E7EB15E10B0B}"/>
              </a:ext>
            </a:extLst>
          </p:cNvPr>
          <p:cNvSpPr/>
          <p:nvPr/>
        </p:nvSpPr>
        <p:spPr>
          <a:xfrm>
            <a:off x="467544" y="5301208"/>
            <a:ext cx="8362131" cy="1147216"/>
          </a:xfrm>
          <a:prstGeom prst="rect">
            <a:avLst/>
          </a:prstGeom>
          <a:solidFill>
            <a:srgbClr val="0E6655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r>
              <a:rPr lang="ru-RU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недопуска  или опоздания участника в ППЭ  руководителем ППЭ </a:t>
            </a:r>
            <a:br>
              <a:rPr lang="ru-RU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членом ГЭК составляется акт  в свободной форме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38F9B8F8-3DB3-482E-91E2-090E18B897B2}"/>
              </a:ext>
            </a:extLst>
          </p:cNvPr>
          <p:cNvSpPr/>
          <p:nvPr/>
        </p:nvSpPr>
        <p:spPr>
          <a:xfrm>
            <a:off x="479699" y="4293096"/>
            <a:ext cx="8328025" cy="840160"/>
          </a:xfrm>
          <a:prstGeom prst="rect">
            <a:avLst/>
          </a:prstGeom>
          <a:solidFill>
            <a:srgbClr val="0E6655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/>
            <a:r>
              <a:rPr lang="ru-RU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Опоздание не является причиной недопуска участника ГИА в </a:t>
            </a:r>
            <a:r>
              <a:rPr lang="ru-RU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5F5911-A80C-4499-AF8F-8121B8B6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1"/>
            <a:ext cx="8280920" cy="86409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i="1" cap="none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 и воспитания на ЕГЭ</a:t>
            </a:r>
            <a:endParaRPr lang="ru-RU" sz="2400" b="1" cap="none" dirty="0">
              <a:solidFill>
                <a:srgbClr val="0E6655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C4F1C-D9CE-481C-A3EF-33BDA1410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2737"/>
            <a:ext cx="4968552" cy="5616621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ru-RU" sz="20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Математика: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20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техника, не имеющая доступа </a:t>
            </a:r>
            <a:b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сети «Интернет»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20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</a:t>
            </a:r>
            <a:b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20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система Д. И. Менделеева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20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20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ТС, обеспечивающие воспроизведения аудиозаписей (Аудирование)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техника, не имеющая доступа к сети «Интернет» (Говорение)</a:t>
            </a:r>
            <a:endParaRPr lang="ru-RU" dirty="0">
              <a:solidFill>
                <a:srgbClr val="181B5C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7589CFA-5A21-4A69-8FDE-701BB7CB1632}"/>
              </a:ext>
            </a:extLst>
          </p:cNvPr>
          <p:cNvSpPr/>
          <p:nvPr/>
        </p:nvSpPr>
        <p:spPr>
          <a:xfrm>
            <a:off x="5436096" y="1144055"/>
            <a:ext cx="3528392" cy="4085145"/>
          </a:xfrm>
          <a:prstGeom prst="rect">
            <a:avLst/>
          </a:prstGeom>
          <a:ln>
            <a:solidFill>
              <a:srgbClr val="0E665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и Федеральной службы по надзору в сфере образования </a:t>
            </a:r>
            <a:br>
              <a:rPr lang="ru-RU" sz="1600" b="1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науки  </a:t>
            </a:r>
            <a:r>
              <a:rPr lang="ru-RU" sz="1600" b="1" dirty="0" smtClean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18.12.2023 </a:t>
            </a:r>
            <a:r>
              <a:rPr lang="ru-RU" sz="1600" b="1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953/2116</a:t>
            </a:r>
            <a:br>
              <a:rPr lang="ru-RU" sz="1600" b="1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единого расписания и продолжительности проведения единого государственного экзамена по каждому учебному предмету, требований к использованию средств обучения и воспитания при его проведении в </a:t>
            </a:r>
            <a:r>
              <a:rPr lang="ru-RU" sz="1600" dirty="0" smtClean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600" b="1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844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5F5911-A80C-4499-AF8F-8121B8B6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35" y="116633"/>
            <a:ext cx="8280920" cy="86409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i="1" cap="none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 и воспитания на ОГЭ</a:t>
            </a:r>
            <a:endParaRPr lang="ru-RU" sz="2400" b="1" i="1" cap="none" dirty="0">
              <a:solidFill>
                <a:srgbClr val="0E66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C4F1C-D9CE-481C-A3EF-33BDA1410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64704"/>
            <a:ext cx="5040560" cy="5976663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ru-RU" sz="64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Математика: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56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Линейка, справочные материалы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64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dirty="0">
                <a:solidFill>
                  <a:srgbClr val="181B5C"/>
                </a:solidFill>
                <a:latin typeface="PT Sans"/>
              </a:rPr>
              <a:t> </a:t>
            </a:r>
            <a:r>
              <a:rPr lang="ru-RU" sz="64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словари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64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словари,  полные тексты художественных произведений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64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Линейка,  непрограммируемый  калькулятор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64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Линейка,  непрограммируемый  калькулятор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64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калькулятор, лабораторное оборудование для проведения химических опытов, периодическая система Д. И. Менделеева, </a:t>
            </a:r>
            <a:r>
              <a:rPr lang="ru-RU" sz="6400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400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</a:t>
            </a:r>
            <a:r>
              <a:rPr lang="ru-RU" sz="64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растворимости солей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64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Линейка, </a:t>
            </a:r>
            <a:r>
              <a:rPr lang="ru-RU" sz="64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калькулятор, географические атласы для 7-9 классов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64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ТС, обеспечивающие воспроизведения аудиозаписей (</a:t>
            </a:r>
            <a:r>
              <a:rPr lang="ru-RU" sz="6400" dirty="0" err="1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sz="64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компьютерная техника, не имеющая доступа к сети «Интернет» (Говорение)</a:t>
            </a:r>
            <a:endParaRPr lang="ru-RU" sz="6400" dirty="0">
              <a:solidFill>
                <a:srgbClr val="181B5C"/>
              </a:solidFill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64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64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техника, не имеющая доступа  к сети «Интернет»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7589CFA-5A21-4A69-8FDE-701BB7CB1632}"/>
              </a:ext>
            </a:extLst>
          </p:cNvPr>
          <p:cNvSpPr/>
          <p:nvPr/>
        </p:nvSpPr>
        <p:spPr>
          <a:xfrm>
            <a:off x="5652120" y="908720"/>
            <a:ext cx="3312368" cy="4104456"/>
          </a:xfrm>
          <a:prstGeom prst="rect">
            <a:avLst/>
          </a:prstGeom>
          <a:ln>
            <a:solidFill>
              <a:srgbClr val="0E665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и Федеральной службы по надзору в сфере образования и науки  от 04.04.2023 № 232/551 </a:t>
            </a:r>
            <a:br>
              <a:rPr lang="ru-RU" sz="1600" b="1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единого расписания и продолжительности проведения основного государственного экзамена по каждому учебному предмету, требований к использованию средств обучения и воспитания при его проведении в </a:t>
            </a:r>
            <a:r>
              <a:rPr lang="ru-RU" sz="1600" b="1" dirty="0" smtClean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году»</a:t>
            </a:r>
          </a:p>
        </p:txBody>
      </p:sp>
    </p:spTree>
    <p:extLst>
      <p:ext uri="{BB962C8B-B14F-4D97-AF65-F5344CB8AC3E}">
        <p14:creationId xmlns:p14="http://schemas.microsoft.com/office/powerpoint/2010/main" val="16646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102494-F710-4B18-8364-C3E688A0D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42" y="188640"/>
            <a:ext cx="8236385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cap="none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аудиторий  ППЭ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53FBB25-323B-482F-A2D2-5CB09EDEF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583" y="1322990"/>
            <a:ext cx="8695905" cy="52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AEE4D1-5C8F-43FF-8691-C47A79807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51" y="218345"/>
            <a:ext cx="8163297" cy="72008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cap="none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</a:t>
            </a:r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="" xmlns:a16="http://schemas.microsoft.com/office/drawing/2014/main" id="{4037EDD9-B663-4EEA-95A2-CAF196305028}"/>
              </a:ext>
            </a:extLst>
          </p:cNvPr>
          <p:cNvSpPr/>
          <p:nvPr/>
        </p:nvSpPr>
        <p:spPr>
          <a:xfrm>
            <a:off x="210131" y="1196753"/>
            <a:ext cx="8769350" cy="15774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260193" marR="0" lvl="0" indent="-26019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8.45  краткий инструктаж для организаторов и работников ППЭ, выдача ведомостей и протоколов организаторам</a:t>
            </a:r>
          </a:p>
          <a:p>
            <a:pPr marL="260193" marR="0" lvl="0" indent="-26019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9.45 выдача  экзаменационных материалов организаторам в аудитории</a:t>
            </a:r>
          </a:p>
        </p:txBody>
      </p:sp>
      <p:sp>
        <p:nvSpPr>
          <p:cNvPr id="5" name="Скругленный прямоугольник 5">
            <a:extLst>
              <a:ext uri="{FF2B5EF4-FFF2-40B4-BE49-F238E27FC236}">
                <a16:creationId xmlns="" xmlns:a16="http://schemas.microsoft.com/office/drawing/2014/main" id="{072C38F8-DF5F-45B4-AF75-8D09B393DC3B}"/>
              </a:ext>
            </a:extLst>
          </p:cNvPr>
          <p:cNvSpPr/>
          <p:nvPr/>
        </p:nvSpPr>
        <p:spPr>
          <a:xfrm>
            <a:off x="122238" y="3752615"/>
            <a:ext cx="5049837" cy="28132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Организаторам в аудиториях:</a:t>
            </a:r>
          </a:p>
          <a:p>
            <a:pPr marL="260193" marR="0" lvl="0" indent="-26019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списки участников экзамена в аудиториях, протоколы (формы ППЭ-05-01, ППЭ-05-02, 12-02, 12-03, 12-04, ППЭ-16);</a:t>
            </a:r>
          </a:p>
          <a:p>
            <a:pPr marL="260193" marR="0" lvl="0" indent="-26019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таблички с номером аудитории, ножницы;</a:t>
            </a:r>
          </a:p>
          <a:p>
            <a:pPr marL="260193" marR="0" lvl="0" indent="-26019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инструкцию, зачитываемую организатором в аудитории перед началом экзамена для участников;</a:t>
            </a:r>
          </a:p>
          <a:p>
            <a:pPr marL="260193" marR="0" lvl="0" indent="-26019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черновики, конверты для упаковки черновиков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6AB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EA40D88F-3E7A-423B-9898-835A7A355C67}"/>
              </a:ext>
            </a:extLst>
          </p:cNvPr>
          <p:cNvSpPr/>
          <p:nvPr/>
        </p:nvSpPr>
        <p:spPr>
          <a:xfrm>
            <a:off x="5597854" y="4005063"/>
            <a:ext cx="3360364" cy="23762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Организатору вне аудитории: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ППЭ-06-01 – для размещения  на информационном стенде при входе в ППЭ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="" xmlns:a16="http://schemas.microsoft.com/office/drawing/2014/main" id="{65236978-FE10-4D46-A917-B21F9705A0E7}"/>
              </a:ext>
            </a:extLst>
          </p:cNvPr>
          <p:cNvSpPr/>
          <p:nvPr/>
        </p:nvSpPr>
        <p:spPr>
          <a:xfrm>
            <a:off x="2282137" y="2774207"/>
            <a:ext cx="993719" cy="978408"/>
          </a:xfrm>
          <a:prstGeom prst="downArrow">
            <a:avLst/>
          </a:prstGeom>
          <a:solidFill>
            <a:srgbClr val="0E6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="" xmlns:a16="http://schemas.microsoft.com/office/drawing/2014/main" id="{F4D6495A-59CB-4ECB-99CB-1F9659F2B8C2}"/>
              </a:ext>
            </a:extLst>
          </p:cNvPr>
          <p:cNvSpPr/>
          <p:nvPr/>
        </p:nvSpPr>
        <p:spPr>
          <a:xfrm>
            <a:off x="6660232" y="2751571"/>
            <a:ext cx="993719" cy="1253492"/>
          </a:xfrm>
          <a:prstGeom prst="downArrow">
            <a:avLst/>
          </a:prstGeom>
          <a:solidFill>
            <a:srgbClr val="0E6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Заголовок 1">
            <a:extLst>
              <a:ext uri="{FF2B5EF4-FFF2-40B4-BE49-F238E27FC236}">
                <a16:creationId xmlns="" xmlns:a16="http://schemas.microsoft.com/office/drawing/2014/main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4" y="125730"/>
            <a:ext cx="7705551" cy="105727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КОНТРОЛЬ ТЕХНИЧЕСКОЙ ГОТОВНОСТИ ППЭ (КТГ)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AE09F583-DAB1-4BD1-8241-143B8FEE7ADE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2A13B37E-6A9D-4027-AE93-0248DEB5BF33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0665" y="1484784"/>
            <a:ext cx="8569325" cy="4862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defTabSz="342900"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Приказ Федеральной службы по надзору в сфере образования и науки </a:t>
            </a:r>
            <a:b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от 26 августа 2022 года № 924 «Об утверждении Порядка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школьников»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50" indent="-285750" algn="just" defTabSz="342900"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Приказ Министерства просвещения Российской Федерации, Федеральной службы по надзору в сфере образования и науки от 04.04.2023 № 233/552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«Об 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утверждении Порядка проведения государственной итоговой аттестации по образовательным программам среднего общего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образования»</a:t>
            </a:r>
          </a:p>
          <a:p>
            <a:pPr marL="285750" indent="-285750" algn="just" defTabSz="342900">
              <a:buFont typeface="Wingdings" panose="05000000000000000000" pitchFamily="2" charset="2"/>
              <a:buChar char="q"/>
              <a:defRPr/>
            </a:pP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Приказ Министерства просвещения Российской Федерации, Федеральной службы по надзору в сфере образования и науки от 04.04.2023 № 232/551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«Об 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утверждении Порядка проведения государственной итоговой аттестации по образовательным программам основного общего 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  <a:cs typeface="Arial" pitchFamily="34" charset="0"/>
              </a:rPr>
              <a:t>образования»</a:t>
            </a:r>
          </a:p>
          <a:p>
            <a:pPr algn="just">
              <a:defRPr/>
            </a:pPr>
            <a:endParaRPr lang="ru-RU" sz="2000" b="1" dirty="0" smtClean="0">
              <a:solidFill>
                <a:srgbClr val="2E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328723" y="332656"/>
            <a:ext cx="84248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акты </a:t>
            </a:r>
            <a:r>
              <a:rPr lang="en-US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общественного наблюдения (федеральный уровень) </a:t>
            </a:r>
            <a:endParaRPr lang="ru-RU" altLang="ru-RU" sz="24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1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240062-7F70-4A78-AE60-1EEAC3E8F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39" y="214548"/>
            <a:ext cx="8280920" cy="792088"/>
          </a:xfrm>
        </p:spPr>
        <p:txBody>
          <a:bodyPr>
            <a:norm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altLang="ru-RU" sz="2400" b="1" i="1" cap="none" dirty="0">
                <a:ln>
                  <a:noFill/>
                </a:ln>
                <a:solidFill>
                  <a:srgbClr val="0E665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Начало проведения экзамена в аудитории</a:t>
            </a:r>
            <a:endParaRPr lang="ru-RU" sz="2400" i="1" cap="none" dirty="0">
              <a:solidFill>
                <a:srgbClr val="0E6655"/>
              </a:solidFill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="" xmlns:a16="http://schemas.microsoft.com/office/drawing/2014/main" id="{FE2E92A7-6C4B-423C-9614-563E69BF24AF}"/>
              </a:ext>
            </a:extLst>
          </p:cNvPr>
          <p:cNvSpPr/>
          <p:nvPr/>
        </p:nvSpPr>
        <p:spPr>
          <a:xfrm>
            <a:off x="255315" y="1196838"/>
            <a:ext cx="5035976" cy="23761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Организатор в аудитории проводит инструктаж.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Начало первой части инструктажа не позднее 9.50:</a:t>
            </a:r>
          </a:p>
          <a:p>
            <a:pPr marL="195144" marR="0" lvl="0" indent="-19514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порядке проведения экзамена;</a:t>
            </a:r>
          </a:p>
          <a:p>
            <a:pPr marL="195144" marR="0" lvl="0" indent="-19514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правилах оформления экзаменационной работы;</a:t>
            </a:r>
          </a:p>
          <a:p>
            <a:pPr marL="195144" marR="0" lvl="0" indent="-19514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продолжительности экзамена;</a:t>
            </a:r>
          </a:p>
          <a:p>
            <a:pPr marL="195144" marR="0" lvl="0" indent="-19514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порядке подачи апелляции;</a:t>
            </a:r>
          </a:p>
          <a:p>
            <a:pPr marL="195144" marR="0" lvl="0" indent="-19514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случаях удаления с экзамена;</a:t>
            </a:r>
          </a:p>
          <a:p>
            <a:pPr marL="195144" marR="0" lvl="0" indent="-19514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времени и месте ознакомления с результатами;</a:t>
            </a:r>
          </a:p>
          <a:p>
            <a:pPr marL="195144" marR="0" lvl="0" indent="-195144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том, что записи на КИМ и черновиках не обрабатываются и не проверяются</a:t>
            </a:r>
          </a:p>
        </p:txBody>
      </p:sp>
      <p:sp>
        <p:nvSpPr>
          <p:cNvPr id="5" name="Скругленный прямоугольник 13">
            <a:extLst>
              <a:ext uri="{FF2B5EF4-FFF2-40B4-BE49-F238E27FC236}">
                <a16:creationId xmlns="" xmlns:a16="http://schemas.microsoft.com/office/drawing/2014/main" id="{80A202CE-6776-4D28-B0FB-E63BD81D9875}"/>
              </a:ext>
            </a:extLst>
          </p:cNvPr>
          <p:cNvSpPr/>
          <p:nvPr/>
        </p:nvSpPr>
        <p:spPr>
          <a:xfrm>
            <a:off x="255315" y="3743498"/>
            <a:ext cx="5035976" cy="6216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66" b="1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Продемонстрировать участникам ГИА целостность упаковки сейф-пакета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B51ABDB-B419-412C-AAB6-36938415CF37}"/>
              </a:ext>
            </a:extLst>
          </p:cNvPr>
          <p:cNvSpPr txBox="1"/>
          <p:nvPr/>
        </p:nvSpPr>
        <p:spPr>
          <a:xfrm>
            <a:off x="5508625" y="1249596"/>
            <a:ext cx="3527871" cy="523220"/>
          </a:xfrm>
          <a:prstGeom prst="rect">
            <a:avLst/>
          </a:prstGeom>
          <a:solidFill>
            <a:srgbClr val="0E6655"/>
          </a:soli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Общественным наблюдателям необходимо проверить целостность ЭМ</a:t>
            </a:r>
          </a:p>
        </p:txBody>
      </p:sp>
      <p:sp>
        <p:nvSpPr>
          <p:cNvPr id="7" name="Скругленный прямоугольник 4">
            <a:extLst>
              <a:ext uri="{FF2B5EF4-FFF2-40B4-BE49-F238E27FC236}">
                <a16:creationId xmlns="" xmlns:a16="http://schemas.microsoft.com/office/drawing/2014/main" id="{906CA4FD-C549-4945-A9E2-DC5ACE55041C}"/>
              </a:ext>
            </a:extLst>
          </p:cNvPr>
          <p:cNvSpPr/>
          <p:nvPr/>
        </p:nvSpPr>
        <p:spPr>
          <a:xfrm>
            <a:off x="5728503" y="5085184"/>
            <a:ext cx="3152775" cy="14197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Объявляется начало, продолжительность и время окончания экзамена, фиксируется время начала и окончания на доске  </a:t>
            </a:r>
          </a:p>
        </p:txBody>
      </p:sp>
      <p:sp>
        <p:nvSpPr>
          <p:cNvPr id="8" name="Скругленный прямоугольник 5">
            <a:extLst>
              <a:ext uri="{FF2B5EF4-FFF2-40B4-BE49-F238E27FC236}">
                <a16:creationId xmlns="" xmlns:a16="http://schemas.microsoft.com/office/drawing/2014/main" id="{1454DE54-0F5A-4EAC-9E39-4EB5CCE8F1C6}"/>
              </a:ext>
            </a:extLst>
          </p:cNvPr>
          <p:cNvSpPr/>
          <p:nvPr/>
        </p:nvSpPr>
        <p:spPr>
          <a:xfrm>
            <a:off x="5696172" y="2384927"/>
            <a:ext cx="3152775" cy="21282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Организаторы проверяют правильность заполнения регистрационных полей бланков участниками;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проверяют соответствие данных участника в бланке регистрации и документе, удостоверяющем личность</a:t>
            </a:r>
          </a:p>
        </p:txBody>
      </p:sp>
      <p:sp>
        <p:nvSpPr>
          <p:cNvPr id="9" name="Скругленный прямоугольник 6">
            <a:extLst>
              <a:ext uri="{FF2B5EF4-FFF2-40B4-BE49-F238E27FC236}">
                <a16:creationId xmlns="" xmlns:a16="http://schemas.microsoft.com/office/drawing/2014/main" id="{05F77A6F-565E-4B4B-BF9E-B4F02454B6BE}"/>
              </a:ext>
            </a:extLst>
          </p:cNvPr>
          <p:cNvSpPr/>
          <p:nvPr/>
        </p:nvSpPr>
        <p:spPr>
          <a:xfrm>
            <a:off x="255315" y="4509120"/>
            <a:ext cx="5035976" cy="21282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Вторая часть инструктажа не ранее 10.00: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Выполняется печать ЭМ с электронного носителя (вскрытие конверта);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Организатор: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раздает участникам ИК в произвольном порядке;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6AB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предлагает заполнить бланки регистрации и регистрационные поля бланков ответов, проверив качество и комплектацию полученного ИК</a:t>
            </a:r>
          </a:p>
        </p:txBody>
      </p:sp>
    </p:spTree>
    <p:extLst>
      <p:ext uri="{BB962C8B-B14F-4D97-AF65-F5344CB8AC3E}">
        <p14:creationId xmlns:p14="http://schemas.microsoft.com/office/powerpoint/2010/main" val="3083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DC4B2F-6A11-45E2-AB9B-4FC75FA9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7" y="188640"/>
            <a:ext cx="8235305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i="1" cap="none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 организаторов  во  время  экзамена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213794-001E-4763-967C-F5423D244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52736"/>
            <a:ext cx="8235304" cy="5301208"/>
          </a:xfrm>
        </p:spPr>
        <p:txBody>
          <a:bodyPr>
            <a:normAutofit/>
          </a:bodyPr>
          <a:lstStyle/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1700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Следят за порядком и не допускают: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разговоров  участников экзамена, обмена любыми материалами и предметами между участниками;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средств связи, электронно-вычислительной техники, фото-, аудио- и видеоаппаратуры, письменных заметок, справочных материалов </a:t>
            </a:r>
            <a:r>
              <a:rPr lang="ru-RU" sz="1700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средств хранения и передачи информации;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произвольного выхода участника из аудитории и перемещения по ППЭ без сопровождения организатора вне аудитории;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содействия участникам экзамена всеми лицами, находящимися в </a:t>
            </a:r>
            <a:r>
              <a:rPr lang="ru-RU" sz="1700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ППЭ;</a:t>
            </a:r>
            <a:endParaRPr lang="ru-RU" sz="1700" dirty="0">
              <a:solidFill>
                <a:srgbClr val="2E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выноса из аудиторий экзаменационных материалов, письменных принадлежностей, фотографирования или переписывания  экзаменационных </a:t>
            </a:r>
            <a:r>
              <a:rPr lang="ru-RU" sz="1700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материалов;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ru-RU" sz="1700" dirty="0">
              <a:solidFill>
                <a:srgbClr val="2E31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1700" i="1" dirty="0" smtClean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</a:t>
            </a:r>
            <a:r>
              <a:rPr lang="ru-RU" sz="1700" i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следят  за состоянием участников и при ухудшении самочувствия направляют участников в сопровождении организаторов вне аудиторий в медицинский пункт </a:t>
            </a:r>
            <a:br>
              <a:rPr lang="ru-RU" sz="1700" i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организатор в аудитории рекомендует участнику завершить экзамен </a:t>
            </a:r>
            <a:br>
              <a:rPr lang="ru-RU" sz="1700" i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i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прийти на пересдачу</a:t>
            </a:r>
            <a:endParaRPr lang="ru-RU" dirty="0">
              <a:solidFill>
                <a:srgbClr val="2E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66BAAA-1E66-4FA7-A45A-AAD9F535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7" y="245781"/>
            <a:ext cx="8496942" cy="1008112"/>
          </a:xfrm>
        </p:spPr>
        <p:txBody>
          <a:bodyPr>
            <a:norm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altLang="ru-RU" sz="2400" b="1" i="1" cap="none" dirty="0">
                <a:ln>
                  <a:noFill/>
                </a:ln>
                <a:solidFill>
                  <a:srgbClr val="0E665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Действия  организаторов  в  аудитории  во  время  экзамена</a:t>
            </a:r>
            <a:endParaRPr lang="ru-RU" sz="2400" cap="none" dirty="0">
              <a:solidFill>
                <a:srgbClr val="0E6655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D85E0DD-65E0-4FA6-8846-F21D8D813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85" y="1224413"/>
            <a:ext cx="8496942" cy="4407355"/>
          </a:xfrm>
        </p:spPr>
        <p:txBody>
          <a:bodyPr>
            <a:normAutofit/>
          </a:bodyPr>
          <a:lstStyle/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200" b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обязан: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2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Выдать по просьбе участника дополнительный бланк ответов № 2</a:t>
            </a:r>
            <a:br>
              <a:rPr lang="ru-RU" sz="22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2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Выдать по просьбе участника дополнительные черновики 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sz="2200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2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Проверить комплектность оставленных на рабочем месте ЭМ</a:t>
            </a:r>
            <a:br>
              <a:rPr lang="ru-RU" sz="22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в случае выхода участника из аудитории)</a:t>
            </a: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sz="2200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2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Зафиксировать  время отсутствия  участников во время выхода </a:t>
            </a:r>
            <a:r>
              <a:rPr lang="ru-RU" sz="2200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2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в форме ППЭ-12-04 –МАШ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3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D8ED62-E104-4E2A-9C31-126D8C63B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58" y="260649"/>
            <a:ext cx="8451329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i="1" cap="none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организаторов на этапе завершения экзамена </a:t>
            </a:r>
            <a:br>
              <a:rPr lang="ru-RU" sz="2400" b="1" i="1" cap="none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1AF896-B27A-46FA-8C00-102F5BED8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58" y="1196752"/>
            <a:ext cx="8307314" cy="4752529"/>
          </a:xfrm>
        </p:spPr>
        <p:txBody>
          <a:bodyPr>
            <a:normAutofit/>
          </a:bodyPr>
          <a:lstStyle/>
          <a:p>
            <a:pPr marL="0" lvl="0" indent="0" defTabSz="6858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1600" b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Организатор:</a:t>
            </a:r>
          </a:p>
          <a:p>
            <a:pPr marL="171450" lvl="0" indent="-171450" defTabSz="6858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30 мин и за 5 минут до окончания выполнения экзаменационной работы; </a:t>
            </a:r>
          </a:p>
          <a:p>
            <a:pPr marL="171450" lvl="0" indent="-171450" defTabSz="6858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sz="1800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 о скором завершении экзамена и  необходимости </a:t>
            </a:r>
            <a:r>
              <a:rPr lang="ru-RU" sz="180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переноса ответов из </a:t>
            </a:r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черновиков и КИМ в бланки ответов; </a:t>
            </a:r>
          </a:p>
          <a:p>
            <a:pPr marL="171450" lvl="0" indent="-171450" defTabSz="6858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sz="1800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истечении установленного времени  объявляет об окончании выполнения экзаменационной работы;</a:t>
            </a:r>
          </a:p>
          <a:p>
            <a:pPr marL="171450" lvl="0" indent="-171450" defTabSz="6858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sz="1800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 сбор ЭМ, помещенных участниками на край стола своего рабочего места;</a:t>
            </a:r>
          </a:p>
          <a:p>
            <a:pPr marL="171450" lvl="0" indent="-171450" defTabSz="6858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sz="1800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упаковывает бланки, КИМ и черновики;</a:t>
            </a:r>
          </a:p>
          <a:p>
            <a:pPr marL="171450" lvl="0" indent="-171450" defTabSz="6858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sz="1800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 формы ППЭ, собирает подписи участников ГИА;</a:t>
            </a:r>
          </a:p>
          <a:p>
            <a:pPr marL="171450" lvl="0" indent="-171450" defTabSz="6858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endParaRPr lang="ru-RU" sz="1800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сдают все ЭМ в упакованном виде  руководителю ППЭ в штабе ППЭ</a:t>
            </a:r>
            <a:endParaRPr lang="ru-RU" sz="1800" dirty="0">
              <a:solidFill>
                <a:srgbClr val="181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B82BEF-C207-417C-8F9C-4B47D9E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1152128"/>
          </a:xfrm>
        </p:spPr>
        <p:txBody>
          <a:bodyPr>
            <a:norm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sz="2400" b="1" i="1" cap="none" dirty="0">
                <a:ln>
                  <a:noFill/>
                </a:ln>
                <a:solidFill>
                  <a:srgbClr val="0E665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Действия руководителя  ППЭ и члена  ГЭК  </a:t>
            </a:r>
            <a:r>
              <a:rPr lang="ru-RU" sz="2400" b="1" i="1" cap="none" dirty="0" smtClean="0">
                <a:ln>
                  <a:noFill/>
                </a:ln>
                <a:solidFill>
                  <a:srgbClr val="0E665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i="1" cap="none" dirty="0" smtClean="0">
                <a:ln>
                  <a:noFill/>
                </a:ln>
                <a:solidFill>
                  <a:srgbClr val="0E665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cap="none" dirty="0" smtClean="0">
                <a:ln>
                  <a:noFill/>
                </a:ln>
                <a:solidFill>
                  <a:srgbClr val="0E665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2400" b="1" i="1" cap="none" dirty="0">
                <a:ln>
                  <a:noFill/>
                </a:ln>
                <a:solidFill>
                  <a:srgbClr val="0E665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завершении экзамена</a:t>
            </a:r>
            <a:endParaRPr lang="ru-RU" sz="2400" cap="none" dirty="0">
              <a:solidFill>
                <a:srgbClr val="0E6655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148378-8CD0-4A17-A184-027D4A6FE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8208912" cy="4839402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b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в Штабе  в присутствии члена ГЭК получает  </a:t>
            </a:r>
            <a:br>
              <a:rPr lang="ru-RU" sz="2000" b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ответственных организаторов материалы, </a:t>
            </a:r>
            <a:r>
              <a:rPr lang="ru-RU" sz="2000" b="1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вскрывает их </a:t>
            </a:r>
            <a:r>
              <a:rPr lang="ru-RU" sz="2000" b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пересчитывает:</a:t>
            </a: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ru-RU" sz="2000" b="1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72" lvl="0" indent="-285772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бланками регистрации, с бланками ответов № 1, с бланками ответов № 2 Лист № 1 и Лист № 2  (в том числе с дополнительными бланками ответов № 2);</a:t>
            </a:r>
          </a:p>
          <a:p>
            <a:pPr marL="285772" lvl="0" indent="-285772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(или сейф-пакеты) с вложенными в них КИМ;</a:t>
            </a:r>
          </a:p>
          <a:p>
            <a:pPr marL="285772" lvl="0" indent="-285772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испорченными/бракованными ИК;</a:t>
            </a:r>
          </a:p>
          <a:p>
            <a:pPr marL="285772" lvl="0" indent="-285772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 с использованными черновиками; неиспользованные черновики;</a:t>
            </a:r>
          </a:p>
          <a:p>
            <a:pPr marL="285772" lvl="0" indent="-285772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использованные </a:t>
            </a:r>
            <a:r>
              <a:rPr lang="en-US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CD-</a:t>
            </a: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диски с ЭМ, вложенные в сейф-пакет;</a:t>
            </a:r>
          </a:p>
          <a:p>
            <a:pPr marL="285772" lvl="0" indent="-285772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ППЭ</a:t>
            </a:r>
            <a:endParaRPr lang="ru-RU" dirty="0">
              <a:solidFill>
                <a:srgbClr val="181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3D763E-FDF8-44B3-AD66-22C9E205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6632"/>
            <a:ext cx="8451329" cy="1152128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</a:pPr>
            <a:r>
              <a:rPr lang="ru-RU" altLang="ru-RU" sz="2400" b="1" i="1" cap="none" dirty="0">
                <a:ln>
                  <a:noFill/>
                </a:ln>
                <a:solidFill>
                  <a:srgbClr val="0E665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Сканирование  ЭМ  в штабе ППЭ и передача образов бланков в региональный центр обработки информации</a:t>
            </a:r>
            <a:endParaRPr lang="ru-RU" sz="2400" cap="none" dirty="0">
              <a:solidFill>
                <a:srgbClr val="0E6655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CE07B7-5196-4875-A6A2-18AF98926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84" y="1052736"/>
            <a:ext cx="8258388" cy="5688632"/>
          </a:xfrm>
        </p:spPr>
        <p:txBody>
          <a:bodyPr>
            <a:noAutofit/>
          </a:bodyPr>
          <a:lstStyle/>
          <a:p>
            <a:pPr marL="0" indent="36000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бланками участников экзаменов и формы ППЭ передаются техническому специалисту для сканирования</a:t>
            </a:r>
          </a:p>
          <a:p>
            <a:pPr marL="0" indent="36000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ru-RU" sz="1600" kern="0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сканирует бланки участников экзаменов, формы ППЭ и возвращает их руководителю ППЭ</a:t>
            </a:r>
          </a:p>
          <a:p>
            <a:pPr marL="0" indent="36000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ru-RU" sz="1600" kern="0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36000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 ГЭК проверяет данные о количестве отсканированных бланков по аудиториям</a:t>
            </a:r>
          </a:p>
          <a:p>
            <a:pPr marL="0" lvl="0" indent="360000" algn="just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и член ГЭК несут полную ответственность за экспортируемые данные, используя все технические и организационные методы контроля</a:t>
            </a:r>
          </a:p>
          <a:p>
            <a:pPr marL="0" indent="3600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корректности всех данных технический специалист экспортирует электронные образы бланков и форм ППЭ в РЦОИ</a:t>
            </a:r>
          </a:p>
          <a:p>
            <a:pPr marL="0" indent="3600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 и технический специалист ожидают подтверждения от РЦОИ факта успешного получения пакетов с электронными образами бланков  и форм ППЭ</a:t>
            </a:r>
          </a:p>
          <a:p>
            <a:pPr marL="0" indent="3600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181B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00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ППЭ не проводилось сканирование бланков, то оригиналы бланков и КИМ должны быть переданы в РЦОИ в тот же день</a:t>
            </a:r>
            <a:endParaRPr lang="ru-RU" sz="1600" dirty="0">
              <a:solidFill>
                <a:srgbClr val="181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>
            <a:extLst>
              <a:ext uri="{FF2B5EF4-FFF2-40B4-BE49-F238E27FC236}">
                <a16:creationId xmlns="" xmlns:a16="http://schemas.microsoft.com/office/drawing/2014/main" id="{1097E8C5-D197-4932-89B8-0EB0C7F66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3212976"/>
            <a:ext cx="6437684" cy="237626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ctr"/>
            <a:r>
              <a:rPr lang="ru-RU" sz="27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br>
              <a:rPr lang="ru-RU" sz="27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25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25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  <a:b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www.orcoko.ru</a:t>
            </a:r>
            <a:br>
              <a:rPr lang="en-US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8(4862) 73-17-79, 43-25-96  (доб. </a:t>
            </a:r>
            <a:r>
              <a:rPr lang="ru-RU" sz="1650" b="1" i="1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</a:t>
            </a:r>
            <a:r>
              <a:rPr lang="ru-RU" sz="1650" i="1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138, 102)</a:t>
            </a: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</a:t>
            </a:r>
            <a:r>
              <a:rPr lang="ru-RU" sz="1650" i="1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909) 226-06-97 СЕРЕЖЕЧКИНА ВИКТОРИЯ ЮРЬЕВНА</a:t>
            </a: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(906) 570-14-88 </a:t>
            </a:r>
            <a:r>
              <a:rPr lang="ru-RU" sz="1650" i="1" dirty="0" smtClean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Иванина  Галина  Егоровна</a:t>
            </a: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(910) 200-64-52 ФОМЕНКОВ  АНДРЕЙ  ИВАНОВИЧ</a:t>
            </a:r>
            <a:b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50" i="1" dirty="0">
                <a:solidFill>
                  <a:srgbClr val="181B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orel@orcoko.r</a:t>
            </a:r>
            <a:r>
              <a:rPr lang="en-US" sz="16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16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75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666" y="58302"/>
            <a:ext cx="8064896" cy="681426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i="1" cap="none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Региональные нормативно-правовые акты</a:t>
            </a:r>
            <a:endParaRPr lang="ru-RU" sz="2400" b="1" i="1" cap="none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2348880"/>
            <a:ext cx="7955665" cy="995982"/>
          </a:xfrm>
          <a:prstGeom prst="rect">
            <a:avLst/>
          </a:prstGeom>
          <a:solidFill>
            <a:srgbClr val="1AC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lv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Орловской области от 20 марта 2023 года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412 «Об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регламента подготовки и инструкций для общественных наблюдателей  при проведении государственной итоговой аттестации по образовательным программам основного общего и среднего общего образования в 2023 году на территории Орловской области»</a:t>
            </a:r>
          </a:p>
        </p:txBody>
      </p:sp>
      <p:sp>
        <p:nvSpPr>
          <p:cNvPr id="7" name="Прямоугольник 25"/>
          <p:cNvSpPr>
            <a:spLocks noChangeArrowheads="1"/>
          </p:cNvSpPr>
          <p:nvPr/>
        </p:nvSpPr>
        <p:spPr bwMode="auto">
          <a:xfrm>
            <a:off x="611560" y="3472781"/>
            <a:ext cx="1319982" cy="3268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200" kern="1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200" kern="1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 на территории Орловской области</a:t>
            </a:r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auto">
          <a:xfrm>
            <a:off x="2195736" y="3472781"/>
            <a:ext cx="1319982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ru-RU" sz="1200" kern="1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 в пункте проведения экзамена </a:t>
            </a:r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auto">
          <a:xfrm>
            <a:off x="3779912" y="3478356"/>
            <a:ext cx="1319982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ru-RU" sz="1200" kern="1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общественных наблюдателей на этапе обработки результатов государственной итоговой аттестации в бюджетном учреждении Орловской области «Региональный центр оценки качества образования» </a:t>
            </a:r>
          </a:p>
        </p:txBody>
      </p:sp>
      <p:sp>
        <p:nvSpPr>
          <p:cNvPr id="10" name="Прямоугольник 25"/>
          <p:cNvSpPr>
            <a:spLocks noChangeArrowheads="1"/>
          </p:cNvSpPr>
          <p:nvPr/>
        </p:nvSpPr>
        <p:spPr bwMode="auto">
          <a:xfrm>
            <a:off x="5340250" y="3501008"/>
            <a:ext cx="1440160" cy="2492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ru-RU" sz="1200" kern="1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общественных наблюдателей на этапе проверки предметными комиссиями экзаменационных работ по образовательным программам основного общего и среднего общего образования </a:t>
            </a:r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auto">
          <a:xfrm>
            <a:off x="7044604" y="3509714"/>
            <a:ext cx="1512168" cy="32316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ru-RU" sz="1200" kern="1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общественных наблюдателей при рассмотрении апелляций, поданных в конфликтную комиссию при проведении государственной итоговой аттестации по образовательным программам основного общего и среднего общего образования </a:t>
            </a:r>
          </a:p>
        </p:txBody>
      </p:sp>
      <p:sp>
        <p:nvSpPr>
          <p:cNvPr id="12" name="Объект 5"/>
          <p:cNvSpPr txBox="1">
            <a:spLocks/>
          </p:cNvSpPr>
          <p:nvPr/>
        </p:nvSpPr>
        <p:spPr>
          <a:xfrm>
            <a:off x="611561" y="716561"/>
            <a:ext cx="7945212" cy="1440161"/>
          </a:xfrm>
          <a:prstGeom prst="rect">
            <a:avLst/>
          </a:prstGeom>
          <a:solidFill>
            <a:srgbClr val="16A287"/>
          </a:solidFill>
          <a:ln w="15875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5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35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05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0"/>
              </a:spcAft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Орловской области от 6 марта 2023 года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298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работы по подготовке и аккредитации граждан в качестве общественных наблюдателей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школьников, всероссийских проверочных работ, национальных исследований качества образования, региональных процедур оценки качества образования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Орловской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98CB3E-710D-4C68-B641-ADB3DC0E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3" y="92097"/>
            <a:ext cx="8178673" cy="699605"/>
          </a:xfrm>
        </p:spPr>
        <p:txBody>
          <a:bodyPr>
            <a:noAutofit/>
          </a:bodyPr>
          <a:lstStyle/>
          <a:p>
            <a:pPr algn="ctr"/>
            <a:r>
              <a:rPr lang="ru-RU" sz="2400" b="1" i="1" cap="none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освещение общественного наблюдения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7" y="1072161"/>
            <a:ext cx="3299235" cy="2041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757407" y="4221088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http://www.orcoko.ru/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717" y="5851839"/>
            <a:ext cx="789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http://www.orcoko.ru/observation/observation-regional-documents/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60C0424-C500-4B5B-B12D-36971C91C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779" y="1697562"/>
            <a:ext cx="489969" cy="4899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C7B74F1-D5B1-4396-9FF3-3364C7F6F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407" y="962191"/>
            <a:ext cx="511384" cy="511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31EFBDC-E946-459F-91D7-093CA29C0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407" y="1698576"/>
            <a:ext cx="511384" cy="5113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F3E73D4-2CF6-4DFD-ADE0-7DDB60554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2138" y="933374"/>
            <a:ext cx="622516" cy="62251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247188" cy="2054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7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04A133-2FEF-4288-987C-708644D7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864096"/>
          </a:xfrm>
        </p:spPr>
        <p:txBody>
          <a:bodyPr>
            <a:norm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sz="2400" b="1" i="1" cap="none" dirty="0">
                <a:ln>
                  <a:noFill/>
                </a:ln>
                <a:solidFill>
                  <a:srgbClr val="2E319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Общественное наблюдение осуществляется </a:t>
            </a:r>
            <a:br>
              <a:rPr lang="ru-RU" sz="2400" b="1" i="1" cap="none" dirty="0">
                <a:ln>
                  <a:noFill/>
                </a:ln>
                <a:solidFill>
                  <a:srgbClr val="2E319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i="1" cap="none" dirty="0">
                <a:ln>
                  <a:noFill/>
                </a:ln>
                <a:solidFill>
                  <a:srgbClr val="2E319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 проведении оценочных процедур </a:t>
            </a:r>
            <a:endParaRPr lang="ru-RU" sz="2400" cap="none" dirty="0">
              <a:solidFill>
                <a:srgbClr val="2E319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7346D13-8FA0-41D8-ACCD-7CB2BD594115}"/>
              </a:ext>
            </a:extLst>
          </p:cNvPr>
          <p:cNvSpPr txBox="1"/>
          <p:nvPr/>
        </p:nvSpPr>
        <p:spPr>
          <a:xfrm>
            <a:off x="245202" y="3068960"/>
            <a:ext cx="2448272" cy="1015663"/>
          </a:xfrm>
          <a:prstGeom prst="rect">
            <a:avLst/>
          </a:prstGeom>
          <a:solidFill>
            <a:srgbClr val="16A287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Государственная итоговая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аттестация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971B0BE-F990-44C0-8E2A-37176BB64074}"/>
              </a:ext>
            </a:extLst>
          </p:cNvPr>
          <p:cNvSpPr txBox="1"/>
          <p:nvPr/>
        </p:nvSpPr>
        <p:spPr>
          <a:xfrm>
            <a:off x="6228183" y="3068960"/>
            <a:ext cx="2670614" cy="1015663"/>
          </a:xfrm>
          <a:prstGeom prst="rect">
            <a:avLst/>
          </a:prstGeom>
          <a:solidFill>
            <a:srgbClr val="16A287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Всероссийская олимпиада школьников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EC156AE-A79E-44D5-BEF1-BCF73806F66F}"/>
              </a:ext>
            </a:extLst>
          </p:cNvPr>
          <p:cNvSpPr txBox="1"/>
          <p:nvPr/>
        </p:nvSpPr>
        <p:spPr>
          <a:xfrm>
            <a:off x="1619672" y="1156356"/>
            <a:ext cx="6120680" cy="1477328"/>
          </a:xfrm>
          <a:prstGeom prst="rect">
            <a:avLst/>
          </a:prstGeom>
          <a:solidFill>
            <a:srgbClr val="16A287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Всероссийские проверочные работы,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национальные исследования качества образования,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региональные процедуры оценки качества образования,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итоговое сочинение 11 класс,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итоговое собеседование 9 класс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9C7CCC1-1AC3-45A1-A35F-DF2500984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408" y="2780928"/>
            <a:ext cx="2670614" cy="1774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tymolod59.ru/wp-content/uploads/2016/09/89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 r="5652"/>
          <a:stretch/>
        </p:blipFill>
        <p:spPr bwMode="auto">
          <a:xfrm>
            <a:off x="107504" y="4653136"/>
            <a:ext cx="3174670" cy="1965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ne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3174671" cy="1988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20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391406C-E248-445E-885B-195E1D5DE20F}"/>
              </a:ext>
            </a:extLst>
          </p:cNvPr>
          <p:cNvSpPr/>
          <p:nvPr/>
        </p:nvSpPr>
        <p:spPr>
          <a:xfrm>
            <a:off x="443120" y="401966"/>
            <a:ext cx="83923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hangingPunct="0">
              <a:lnSpc>
                <a:spcPct val="90000"/>
              </a:lnSpc>
            </a:pPr>
            <a:r>
              <a:rPr lang="ru-RU" altLang="ru-RU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аккредитация общественных наблюдателей </a:t>
            </a:r>
            <a:br>
              <a:rPr lang="ru-RU" altLang="ru-RU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Орловской области</a:t>
            </a:r>
          </a:p>
        </p:txBody>
      </p:sp>
      <p:pic>
        <p:nvPicPr>
          <p:cNvPr id="43" name="Picture 4" descr="Z:\Давыденкова\скан\все удостоверения2017.jpg">
            <a:extLst>
              <a:ext uri="{FF2B5EF4-FFF2-40B4-BE49-F238E27FC236}">
                <a16:creationId xmlns="" xmlns:a16="http://schemas.microsoft.com/office/drawing/2014/main" id="{80C5EB9A-A93A-4815-85B9-9E47BC8EE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8" b="49896"/>
          <a:stretch/>
        </p:blipFill>
        <p:spPr bwMode="auto">
          <a:xfrm rot="21300000">
            <a:off x="6782483" y="823998"/>
            <a:ext cx="1351043" cy="951054"/>
          </a:xfrm>
          <a:prstGeom prst="rect">
            <a:avLst/>
          </a:prstGeom>
          <a:noFill/>
          <a:ln w="19050">
            <a:solidFill>
              <a:srgbClr val="2E31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78F1393D-367B-456F-BF77-DCC28E391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656267"/>
              </p:ext>
            </p:extLst>
          </p:nvPr>
        </p:nvGraphicFramePr>
        <p:xfrm>
          <a:off x="971600" y="1757040"/>
          <a:ext cx="72008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93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34">
            <a:extLst>
              <a:ext uri="{FF2B5EF4-FFF2-40B4-BE49-F238E27FC236}">
                <a16:creationId xmlns="" xmlns:a16="http://schemas.microsoft.com/office/drawing/2014/main" id="{BDEF7AD9-F7D1-4F28-9F8F-2139E1028E51}"/>
              </a:ext>
            </a:extLst>
          </p:cNvPr>
          <p:cNvSpPr/>
          <p:nvPr/>
        </p:nvSpPr>
        <p:spPr>
          <a:xfrm>
            <a:off x="1043608" y="913707"/>
            <a:ext cx="7632848" cy="953939"/>
          </a:xfrm>
          <a:prstGeom prst="roundRect">
            <a:avLst/>
          </a:prstGeom>
          <a:solidFill>
            <a:srgbClr val="0E665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 общественных наблюдателей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F61F79D-BCE2-49B1-B3FD-060621C70FF1}"/>
              </a:ext>
            </a:extLst>
          </p:cNvPr>
          <p:cNvSpPr/>
          <p:nvPr/>
        </p:nvSpPr>
        <p:spPr>
          <a:xfrm>
            <a:off x="683568" y="330417"/>
            <a:ext cx="78072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hangingPunct="0">
              <a:lnSpc>
                <a:spcPct val="90000"/>
              </a:lnSpc>
            </a:pPr>
            <a:r>
              <a:rPr lang="ru-RU" altLang="ru-RU" sz="2400" b="1" i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общественного  наблюдения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43608" y="2210127"/>
            <a:ext cx="7632848" cy="3993725"/>
            <a:chOff x="722007" y="2066110"/>
            <a:chExt cx="7632848" cy="3993725"/>
          </a:xfrm>
          <a:solidFill>
            <a:srgbClr val="16A287"/>
          </a:solidFill>
        </p:grpSpPr>
        <p:sp>
          <p:nvSpPr>
            <p:cNvPr id="11" name="Скругленный прямоугольник 35">
              <a:extLst>
                <a:ext uri="{FF2B5EF4-FFF2-40B4-BE49-F238E27FC236}">
                  <a16:creationId xmlns="" xmlns:a16="http://schemas.microsoft.com/office/drawing/2014/main" id="{16CE0DD9-2A2F-4DA3-8409-1FB9DA7A954F}"/>
                </a:ext>
              </a:extLst>
            </p:cNvPr>
            <p:cNvSpPr/>
            <p:nvPr/>
          </p:nvSpPr>
          <p:spPr>
            <a:xfrm>
              <a:off x="4985295" y="3732184"/>
              <a:ext cx="1641368" cy="676570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r>
                <a:rPr lang="ru-RU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ОГУ </a:t>
              </a:r>
              <a:br>
                <a:rPr lang="ru-RU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им. Тургенева</a:t>
              </a:r>
            </a:p>
          </p:txBody>
        </p:sp>
        <p:sp>
          <p:nvSpPr>
            <p:cNvPr id="13" name="Скругленный прямоугольник 39">
              <a:extLst>
                <a:ext uri="{FF2B5EF4-FFF2-40B4-BE49-F238E27FC236}">
                  <a16:creationId xmlns="" xmlns:a16="http://schemas.microsoft.com/office/drawing/2014/main" id="{11201BD9-E6FB-4DF4-85B9-01ACB893A0AE}"/>
                </a:ext>
              </a:extLst>
            </p:cNvPr>
            <p:cNvSpPr/>
            <p:nvPr/>
          </p:nvSpPr>
          <p:spPr>
            <a:xfrm>
              <a:off x="731284" y="5385716"/>
              <a:ext cx="3303091" cy="674119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r>
                <a:rPr lang="ru-RU" sz="16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Представители </a:t>
              </a:r>
              <a:br>
                <a:rPr lang="ru-RU" sz="16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6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общественных организаций</a:t>
              </a:r>
            </a:p>
          </p:txBody>
        </p:sp>
        <p:sp>
          <p:nvSpPr>
            <p:cNvPr id="14" name="Скругленный прямоугольник 40">
              <a:extLst>
                <a:ext uri="{FF2B5EF4-FFF2-40B4-BE49-F238E27FC236}">
                  <a16:creationId xmlns="" xmlns:a16="http://schemas.microsoft.com/office/drawing/2014/main" id="{22C9EF85-2242-4368-958D-E0C13EC1893D}"/>
                </a:ext>
              </a:extLst>
            </p:cNvPr>
            <p:cNvSpPr/>
            <p:nvPr/>
          </p:nvSpPr>
          <p:spPr>
            <a:xfrm>
              <a:off x="6713487" y="3732184"/>
              <a:ext cx="1641368" cy="676570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r>
                <a:rPr lang="ru-RU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СИУ</a:t>
              </a:r>
              <a:r>
                <a:rPr lang="en-US" sz="1600" i="1" dirty="0">
                  <a:solidFill>
                    <a:schemeClr val="tx1"/>
                  </a:solidFill>
                  <a:latin typeface="Century Gothic"/>
                </a:rPr>
                <a:t>–</a:t>
              </a:r>
              <a:r>
                <a:rPr lang="ru-RU" sz="1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РАНХиГС</a:t>
              </a:r>
              <a:endPara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Скругленный прямоугольник 41">
              <a:extLst>
                <a:ext uri="{FF2B5EF4-FFF2-40B4-BE49-F238E27FC236}">
                  <a16:creationId xmlns="" xmlns:a16="http://schemas.microsoft.com/office/drawing/2014/main" id="{BD23802D-A119-4499-B80E-04826960571D}"/>
                </a:ext>
              </a:extLst>
            </p:cNvPr>
            <p:cNvSpPr/>
            <p:nvPr/>
          </p:nvSpPr>
          <p:spPr>
            <a:xfrm>
              <a:off x="722008" y="4552630"/>
              <a:ext cx="3312368" cy="674119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r>
                <a:rPr lang="ru-RU" sz="16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Представители </a:t>
              </a:r>
            </a:p>
            <a:p>
              <a:pPr algn="ctr" defTabSz="342900">
                <a:defRPr/>
              </a:pPr>
              <a:r>
                <a:rPr lang="ru-RU" sz="16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общеобразовательных организаций</a:t>
              </a:r>
            </a:p>
          </p:txBody>
        </p:sp>
        <p:sp>
          <p:nvSpPr>
            <p:cNvPr id="17" name="Скругленный прямоугольник 27">
              <a:extLst>
                <a:ext uri="{FF2B5EF4-FFF2-40B4-BE49-F238E27FC236}">
                  <a16:creationId xmlns="" xmlns:a16="http://schemas.microsoft.com/office/drawing/2014/main" id="{AF877AAE-EC39-43BF-AF8F-335F227BED8C}"/>
                </a:ext>
              </a:extLst>
            </p:cNvPr>
            <p:cNvSpPr/>
            <p:nvPr/>
          </p:nvSpPr>
          <p:spPr>
            <a:xfrm>
              <a:off x="4985295" y="2069775"/>
              <a:ext cx="3369560" cy="676568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Федеральные наблюдатели</a:t>
              </a:r>
            </a:p>
          </p:txBody>
        </p:sp>
        <p:sp>
          <p:nvSpPr>
            <p:cNvPr id="18" name="Скругленный прямоугольник 28">
              <a:extLst>
                <a:ext uri="{FF2B5EF4-FFF2-40B4-BE49-F238E27FC236}">
                  <a16:creationId xmlns="" xmlns:a16="http://schemas.microsoft.com/office/drawing/2014/main" id="{15F5641C-AB4E-4B66-8D30-36AA955420DA}"/>
                </a:ext>
              </a:extLst>
            </p:cNvPr>
            <p:cNvSpPr/>
            <p:nvPr/>
          </p:nvSpPr>
          <p:spPr>
            <a:xfrm>
              <a:off x="722007" y="2066110"/>
              <a:ext cx="3312368" cy="676569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r>
                <a:rPr lang="ru-RU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Региональные наблюдатели</a:t>
              </a:r>
            </a:p>
          </p:txBody>
        </p:sp>
        <p:sp>
          <p:nvSpPr>
            <p:cNvPr id="19" name="Скругленный прямоугольник 32">
              <a:extLst>
                <a:ext uri="{FF2B5EF4-FFF2-40B4-BE49-F238E27FC236}">
                  <a16:creationId xmlns="" xmlns:a16="http://schemas.microsoft.com/office/drawing/2014/main" id="{B73D1E62-F6CB-45D6-84CE-6E7586371746}"/>
                </a:ext>
              </a:extLst>
            </p:cNvPr>
            <p:cNvSpPr/>
            <p:nvPr/>
          </p:nvSpPr>
          <p:spPr>
            <a:xfrm>
              <a:off x="731284" y="2886556"/>
              <a:ext cx="3303091" cy="692271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r>
                <a:rPr lang="ru-RU" sz="16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Представители </a:t>
              </a:r>
            </a:p>
            <a:p>
              <a:pPr algn="ctr" defTabSz="342900">
                <a:defRPr/>
              </a:pPr>
              <a:r>
                <a:rPr lang="ru-RU" sz="16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родительской общественности</a:t>
              </a:r>
            </a:p>
          </p:txBody>
        </p:sp>
        <p:sp>
          <p:nvSpPr>
            <p:cNvPr id="20" name="Скругленный прямоугольник 33">
              <a:extLst>
                <a:ext uri="{FF2B5EF4-FFF2-40B4-BE49-F238E27FC236}">
                  <a16:creationId xmlns="" xmlns:a16="http://schemas.microsoft.com/office/drawing/2014/main" id="{669A7FFE-9DA2-4977-BEC1-81BEB5C6CEA0}"/>
                </a:ext>
              </a:extLst>
            </p:cNvPr>
            <p:cNvSpPr/>
            <p:nvPr/>
          </p:nvSpPr>
          <p:spPr>
            <a:xfrm>
              <a:off x="731284" y="3722704"/>
              <a:ext cx="3303091" cy="686049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r>
                <a:rPr lang="ru-RU" sz="16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Частные лица </a:t>
              </a:r>
            </a:p>
            <a:p>
              <a:pPr algn="ctr" defTabSz="342900">
                <a:defRPr/>
              </a:pPr>
              <a:r>
                <a:rPr lang="ru-RU" sz="16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(пенсионеры, студенты, неработающее население)</a:t>
              </a:r>
            </a:p>
          </p:txBody>
        </p:sp>
        <p:sp>
          <p:nvSpPr>
            <p:cNvPr id="21" name="Скругленный прямоугольник 36">
              <a:extLst>
                <a:ext uri="{FF2B5EF4-FFF2-40B4-BE49-F238E27FC236}">
                  <a16:creationId xmlns="" xmlns:a16="http://schemas.microsoft.com/office/drawing/2014/main" id="{AAE93BDB-9C41-4709-BA34-16F1E50A6BEB}"/>
                </a:ext>
              </a:extLst>
            </p:cNvPr>
            <p:cNvSpPr/>
            <p:nvPr/>
          </p:nvSpPr>
          <p:spPr>
            <a:xfrm>
              <a:off x="4985295" y="2896445"/>
              <a:ext cx="3369560" cy="673409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r>
                <a:rPr lang="ru-RU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Российский союз молодежи</a:t>
              </a:r>
            </a:p>
            <a:p>
              <a:pPr algn="ctr" defTabSz="342900">
                <a:defRPr/>
              </a:pPr>
              <a:r>
                <a:rPr lang="ru-RU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(студенты </a:t>
              </a:r>
              <a:r>
                <a:rPr lang="ru-RU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вузов</a:t>
              </a:r>
              <a:r>
                <a:rPr lang="ru-RU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2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5">
            <a:extLst>
              <a:ext uri="{FF2B5EF4-FFF2-40B4-BE49-F238E27FC236}">
                <a16:creationId xmlns="" xmlns:a16="http://schemas.microsoft.com/office/drawing/2014/main" id="{9C4F6E14-15F6-4CD1-97C3-C8EC115C51DA}"/>
              </a:ext>
            </a:extLst>
          </p:cNvPr>
          <p:cNvSpPr/>
          <p:nvPr/>
        </p:nvSpPr>
        <p:spPr>
          <a:xfrm>
            <a:off x="4881057" y="876123"/>
            <a:ext cx="3691870" cy="907417"/>
          </a:xfrm>
          <a:prstGeom prst="roundRect">
            <a:avLst/>
          </a:prstGeom>
          <a:solidFill>
            <a:srgbClr val="0E665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Дистанционно </a:t>
            </a:r>
            <a:b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 использованием   ИКТ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2718602E-2BD0-4943-899A-C22FC3AE9500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2268059" y="3256614"/>
            <a:ext cx="129545" cy="700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6">
            <a:extLst>
              <a:ext uri="{FF2B5EF4-FFF2-40B4-BE49-F238E27FC236}">
                <a16:creationId xmlns="" xmlns:a16="http://schemas.microsoft.com/office/drawing/2014/main" id="{6958D280-648C-4D10-8815-1719E547E97E}"/>
              </a:ext>
            </a:extLst>
          </p:cNvPr>
          <p:cNvSpPr/>
          <p:nvPr/>
        </p:nvSpPr>
        <p:spPr>
          <a:xfrm>
            <a:off x="437122" y="862837"/>
            <a:ext cx="3712398" cy="907417"/>
          </a:xfrm>
          <a:prstGeom prst="roundRect">
            <a:avLst/>
          </a:prstGeom>
          <a:solidFill>
            <a:srgbClr val="0E665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присутствием в местах проведения  ГИА</a:t>
            </a:r>
          </a:p>
        </p:txBody>
      </p:sp>
      <p:sp>
        <p:nvSpPr>
          <p:cNvPr id="7" name="Скругленный прямоугольник 9">
            <a:extLst>
              <a:ext uri="{FF2B5EF4-FFF2-40B4-BE49-F238E27FC236}">
                <a16:creationId xmlns="" xmlns:a16="http://schemas.microsoft.com/office/drawing/2014/main" id="{3A80AD2C-3CAA-4F76-AEEC-097CDF8AA8D7}"/>
              </a:ext>
            </a:extLst>
          </p:cNvPr>
          <p:cNvSpPr/>
          <p:nvPr/>
        </p:nvSpPr>
        <p:spPr>
          <a:xfrm>
            <a:off x="437122" y="1931444"/>
            <a:ext cx="1830938" cy="790081"/>
          </a:xfrm>
          <a:prstGeom prst="roundRect">
            <a:avLst/>
          </a:prstGeom>
          <a:solidFill>
            <a:srgbClr val="16A287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экзамена</a:t>
            </a:r>
          </a:p>
        </p:txBody>
      </p:sp>
      <p:sp>
        <p:nvSpPr>
          <p:cNvPr id="8" name="Скругленный прямоугольник 10">
            <a:extLst>
              <a:ext uri="{FF2B5EF4-FFF2-40B4-BE49-F238E27FC236}">
                <a16:creationId xmlns="" xmlns:a16="http://schemas.microsoft.com/office/drawing/2014/main" id="{A0C8A773-0DA3-48A1-A641-FF80E14FF485}"/>
              </a:ext>
            </a:extLst>
          </p:cNvPr>
          <p:cNvSpPr/>
          <p:nvPr/>
        </p:nvSpPr>
        <p:spPr>
          <a:xfrm>
            <a:off x="437121" y="2861573"/>
            <a:ext cx="1830938" cy="790081"/>
          </a:xfrm>
          <a:prstGeom prst="roundRect">
            <a:avLst/>
          </a:prstGeom>
          <a:solidFill>
            <a:srgbClr val="16A287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и обработка ЭМ</a:t>
            </a:r>
          </a:p>
        </p:txBody>
      </p:sp>
      <p:sp>
        <p:nvSpPr>
          <p:cNvPr id="10" name="Скругленный прямоугольник 12">
            <a:extLst>
              <a:ext uri="{FF2B5EF4-FFF2-40B4-BE49-F238E27FC236}">
                <a16:creationId xmlns="" xmlns:a16="http://schemas.microsoft.com/office/drawing/2014/main" id="{A079AEF9-2700-4F9E-91BA-3158C8EC41EA}"/>
              </a:ext>
            </a:extLst>
          </p:cNvPr>
          <p:cNvSpPr/>
          <p:nvPr/>
        </p:nvSpPr>
        <p:spPr>
          <a:xfrm>
            <a:off x="2397604" y="2875583"/>
            <a:ext cx="1751915" cy="776071"/>
          </a:xfrm>
          <a:prstGeom prst="roundRect">
            <a:avLst/>
          </a:prstGeom>
          <a:solidFill>
            <a:srgbClr val="16A287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работ участников</a:t>
            </a:r>
          </a:p>
        </p:txBody>
      </p:sp>
      <p:sp>
        <p:nvSpPr>
          <p:cNvPr id="11" name="Скругленный прямоугольник 13">
            <a:extLst>
              <a:ext uri="{FF2B5EF4-FFF2-40B4-BE49-F238E27FC236}">
                <a16:creationId xmlns="" xmlns:a16="http://schemas.microsoft.com/office/drawing/2014/main" id="{A696BFD2-2E9C-4774-B530-000185E37AF9}"/>
              </a:ext>
            </a:extLst>
          </p:cNvPr>
          <p:cNvSpPr/>
          <p:nvPr/>
        </p:nvSpPr>
        <p:spPr>
          <a:xfrm>
            <a:off x="2366375" y="1931444"/>
            <a:ext cx="1783145" cy="776071"/>
          </a:xfrm>
          <a:prstGeom prst="roundRect">
            <a:avLst/>
          </a:prstGeom>
          <a:solidFill>
            <a:srgbClr val="16A287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апелляций</a:t>
            </a:r>
          </a:p>
        </p:txBody>
      </p:sp>
      <p:sp>
        <p:nvSpPr>
          <p:cNvPr id="14" name="Скругленный прямоугольник 18">
            <a:extLst>
              <a:ext uri="{FF2B5EF4-FFF2-40B4-BE49-F238E27FC236}">
                <a16:creationId xmlns="" xmlns:a16="http://schemas.microsoft.com/office/drawing/2014/main" id="{5A9A1318-C391-4684-9BC8-EDBDA9ABC7A5}"/>
              </a:ext>
            </a:extLst>
          </p:cNvPr>
          <p:cNvSpPr/>
          <p:nvPr/>
        </p:nvSpPr>
        <p:spPr>
          <a:xfrm>
            <a:off x="4881057" y="1931444"/>
            <a:ext cx="3691870" cy="833272"/>
          </a:xfrm>
          <a:prstGeom prst="roundRect">
            <a:avLst/>
          </a:prstGeom>
          <a:solidFill>
            <a:srgbClr val="16A68B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наблюдение 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Ситуационно-информационном центре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F40033D-5BB8-4A21-9625-3AE90B14564A}"/>
              </a:ext>
            </a:extLst>
          </p:cNvPr>
          <p:cNvSpPr/>
          <p:nvPr/>
        </p:nvSpPr>
        <p:spPr>
          <a:xfrm>
            <a:off x="437121" y="303873"/>
            <a:ext cx="776059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0" hangingPunct="0">
              <a:lnSpc>
                <a:spcPct val="90000"/>
              </a:lnSpc>
            </a:pPr>
            <a:r>
              <a:rPr lang="ru-RU" altLang="ru-RU" sz="2400" b="1" i="1" dirty="0">
                <a:solidFill>
                  <a:srgbClr val="2E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наблюдение при проведении  ГИА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F5C8B75-9E74-4830-AD20-4F1EC78C2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4757813" y="3068960"/>
            <a:ext cx="3938357" cy="2697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6A755AC-0989-4BDB-A134-D3CD25532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10" t="6415" r="8087" b="14719"/>
          <a:stretch/>
        </p:blipFill>
        <p:spPr>
          <a:xfrm>
            <a:off x="516143" y="4046695"/>
            <a:ext cx="3712398" cy="2234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82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1B81D2-9A1B-4313-A081-B105122E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7"/>
            <a:ext cx="8280920" cy="6480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cap="none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имеющие право находиться  в </a:t>
            </a:r>
            <a:r>
              <a:rPr lang="ru-RU" sz="2400" b="1" i="1" cap="none" dirty="0" smtClean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br>
              <a:rPr lang="ru-RU" sz="2400" b="1" i="1" cap="none" dirty="0" smtClean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cap="none" dirty="0" smtClean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cap="none" dirty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cap="none" dirty="0" smtClean="0">
                <a:solidFill>
                  <a:srgbClr val="0E66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экзамена</a:t>
            </a:r>
            <a:endParaRPr lang="ru-RU" sz="2400" b="1" i="1" cap="none" dirty="0">
              <a:solidFill>
                <a:srgbClr val="0E66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2" y="1340768"/>
            <a:ext cx="868293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02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13214</TotalTime>
  <Words>1352</Words>
  <Application>Microsoft Office PowerPoint</Application>
  <PresentationFormat>Экран (4:3)</PresentationFormat>
  <Paragraphs>243</Paragraphs>
  <Slides>26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Сектор</vt:lpstr>
      <vt:lpstr>Виктория Юрьевна Сережечкина, начальник отдела дополнительного  профессионального образования</vt:lpstr>
      <vt:lpstr>КОНТРОЛЬ ТЕХНИЧЕСКОЙ ГОТОВНОСТИ ППЭ (КТГ)</vt:lpstr>
      <vt:lpstr>Региональные нормативно-правовые акты</vt:lpstr>
      <vt:lpstr>Информационное освещение общественного наблюдения</vt:lpstr>
      <vt:lpstr>Общественное наблюдение осуществляется  при проведении оценочных процедур </vt:lpstr>
      <vt:lpstr>Презентация PowerPoint</vt:lpstr>
      <vt:lpstr>Презентация PowerPoint</vt:lpstr>
      <vt:lpstr>Презентация PowerPoint</vt:lpstr>
      <vt:lpstr>Лица, имеющие право находиться  в ППЭ  в день экзамена</vt:lpstr>
      <vt:lpstr>Презентация PowerPoint</vt:lpstr>
      <vt:lpstr>Презентация PowerPoint</vt:lpstr>
      <vt:lpstr>Общественному  наблюдателю  запрещается</vt:lpstr>
      <vt:lpstr>Организация ППЭ</vt:lpstr>
      <vt:lpstr>Презентация PowerPoint</vt:lpstr>
      <vt:lpstr>Участники  ГИА  не  допускаются  в  ППЭ  в  случаях:</vt:lpstr>
      <vt:lpstr>Средства обучения и воспитания на ЕГЭ</vt:lpstr>
      <vt:lpstr>Средства обучения и воспитания на ОГЭ</vt:lpstr>
      <vt:lpstr>Организация  аудиторий  ППЭ</vt:lpstr>
      <vt:lpstr>В день экзамена</vt:lpstr>
      <vt:lpstr>Начало проведения экзамена в аудитории</vt:lpstr>
      <vt:lpstr>Действия  организаторов  во  время  экзамена</vt:lpstr>
      <vt:lpstr>Действия  организаторов  в  аудитории  во  время  экзамена</vt:lpstr>
      <vt:lpstr>Действия организаторов на этапе завершения экзамена  в аудитории</vt:lpstr>
      <vt:lpstr>Действия руководителя  ППЭ и члена  ГЭК   по завершении экзамена</vt:lpstr>
      <vt:lpstr>Сканирование  ЭМ  в штабе ППЭ и передача образов бланков в региональный центр обработки информации</vt:lpstr>
      <vt:lpstr>БЛАГОДАРЮ ЗА ВНИМАНИЕ!    Контактная информация: www.orcoko.ru тел. 8(4862) 73-17-79, 43-25-96  (доб. 147, 138, 102)  8 (909) 226-06-97 СЕРЕЖЕЧКИНА ВИКТОРИЯ ЮРЬЕВНА 8 (906) 570-14-88 Иванина  Галина  Егоровна 8 (910) 200-64-52 ФОМЕНКОВ  АНДРЕЙ  ИВАНОВИЧ  E-mail: orel@orcoko.ru 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Виктория Серёжечкина</cp:lastModifiedBy>
  <cp:revision>739</cp:revision>
  <cp:lastPrinted>2017-04-10T13:00:43Z</cp:lastPrinted>
  <dcterms:created xsi:type="dcterms:W3CDTF">2011-08-25T06:09:31Z</dcterms:created>
  <dcterms:modified xsi:type="dcterms:W3CDTF">2024-05-15T13:32:26Z</dcterms:modified>
</cp:coreProperties>
</file>