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8" r:id="rId2"/>
    <p:sldId id="299" r:id="rId3"/>
    <p:sldId id="300" r:id="rId4"/>
    <p:sldId id="293" r:id="rId5"/>
    <p:sldId id="297" r:id="rId6"/>
    <p:sldId id="268" r:id="rId7"/>
    <p:sldId id="301" r:id="rId8"/>
    <p:sldId id="302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50AEC8"/>
    <a:srgbClr val="FF3300"/>
    <a:srgbClr val="99FF99"/>
    <a:srgbClr val="00245E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3" autoAdjust="0"/>
    <p:restoredTop sz="92383" autoAdjust="0"/>
  </p:normalViewPr>
  <p:slideViewPr>
    <p:cSldViewPr>
      <p:cViewPr varScale="1">
        <p:scale>
          <a:sx n="81" d="100"/>
          <a:sy n="81" d="100"/>
        </p:scale>
        <p:origin x="902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50A96-E824-4A0D-9F7C-297ED6D8465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F5D1A-B339-4CAA-BD28-B0B0733D2D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77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BA8FB1FD-AD57-44AF-950D-E3F7BBE7BD7A}" type="slidenum">
              <a:rPr lang="ru-RU" altLang="ru-RU">
                <a:solidFill>
                  <a:srgbClr val="000000"/>
                </a:solidFill>
              </a:rPr>
              <a:pPr/>
              <a:t>2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754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BA8FB1FD-AD57-44AF-950D-E3F7BBE7BD7A}" type="slidenum">
              <a:rPr lang="ru-RU" altLang="ru-RU">
                <a:solidFill>
                  <a:srgbClr val="000000"/>
                </a:solidFill>
              </a:rPr>
              <a:pPr/>
              <a:t>3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224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6C2CE4-8574-4AFA-98A8-44D0739D585E}" type="slidenum">
              <a:rPr lang="ru-RU" altLang="ru-RU" smtClean="0">
                <a:solidFill>
                  <a:srgbClr val="000000"/>
                </a:solidFill>
                <a:cs typeface="Arial" pitchFamily="34" charset="0"/>
              </a:rPr>
              <a:pPr/>
              <a:t>4</a:t>
            </a:fld>
            <a:endParaRPr lang="ru-RU" altLang="ru-RU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38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6C2CE4-8574-4AFA-98A8-44D0739D585E}" type="slidenum">
              <a:rPr lang="ru-RU" altLang="ru-RU" smtClean="0">
                <a:solidFill>
                  <a:srgbClr val="000000"/>
                </a:solidFill>
                <a:cs typeface="Arial" pitchFamily="34" charset="0"/>
              </a:rPr>
              <a:pPr/>
              <a:t>5</a:t>
            </a:fld>
            <a:endParaRPr lang="ru-RU" altLang="ru-RU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86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6C2CE4-8574-4AFA-98A8-44D0739D585E}" type="slidenum">
              <a:rPr lang="ru-RU" altLang="ru-RU" smtClean="0">
                <a:solidFill>
                  <a:srgbClr val="000000"/>
                </a:solidFill>
                <a:cs typeface="Arial" pitchFamily="34" charset="0"/>
              </a:rPr>
              <a:pPr/>
              <a:t>6</a:t>
            </a:fld>
            <a:endParaRPr lang="ru-RU" altLang="ru-RU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F5D1A-B339-4CAA-BD28-B0B0733D2D0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402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7F880-3444-4F96-B8CD-EC99C52F64E5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7068C-DECB-4F25-8F6B-EB4D0F7606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22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20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7680176" y="5303722"/>
            <a:ext cx="4087415" cy="107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altLang="ru-RU" sz="16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А. В. </a:t>
            </a:r>
            <a:r>
              <a:rPr lang="ru-RU" altLang="ru-RU" sz="1600" b="1" i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Разумова</a:t>
            </a:r>
            <a:endParaRPr lang="ru-RU" altLang="ru-RU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r">
              <a:spcBef>
                <a:spcPts val="450"/>
              </a:spcBef>
            </a:pPr>
            <a:r>
              <a:rPr lang="ru-RU" altLang="ru-RU" sz="11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главный </a:t>
            </a:r>
            <a:r>
              <a:rPr lang="ru-RU" altLang="ru-RU" sz="11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эксперт </a:t>
            </a:r>
            <a:r>
              <a:rPr lang="ru-RU" altLang="ru-RU" sz="11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отдела цифровой трансформации в сфере образования бюджетного учреждения Орловской области «Региональный центр оценки качества образования»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14858" y="0"/>
            <a:ext cx="3028950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 dirty="0"/>
          </a:p>
        </p:txBody>
      </p:sp>
      <p:sp>
        <p:nvSpPr>
          <p:cNvPr id="13319" name="Прямоугольник 4"/>
          <p:cNvSpPr>
            <a:spLocks noChangeArrowheads="1"/>
          </p:cNvSpPr>
          <p:nvPr/>
        </p:nvSpPr>
        <p:spPr bwMode="auto">
          <a:xfrm>
            <a:off x="1314144" y="3057425"/>
            <a:ext cx="942006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110000"/>
              </a:lnSpc>
            </a:pPr>
            <a:r>
              <a:rPr lang="ru-RU" alt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РАБОТА С ЗАЯВЛЕНИЯМИ В ЭЛЕКТРОННОЙ ФОРМЕ </a:t>
            </a:r>
            <a:br>
              <a:rPr lang="ru-RU" alt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alt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ru-RU" alt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ГОСУДАРСТВЕННОЙ РЕГИОНАЛЬНОЙ ИНФОРМАЦИОННОЙ СИСТЕМЕ «ОБРАЗОВАНИЕ – 57»</a:t>
            </a:r>
            <a:r>
              <a:rPr lang="ru-RU" alt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ОБЩЕОБРАЗОВАТЕЛЬНЫХ </a:t>
            </a:r>
            <a:r>
              <a:rPr lang="ru-RU" alt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ОРГАНИЗАЦИЙ ОРЛОВСКОЙ ОБЛАСТИ</a:t>
            </a:r>
          </a:p>
        </p:txBody>
      </p:sp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143" b="5464"/>
          <a:stretch>
            <a:fillRect/>
          </a:stretch>
        </p:blipFill>
        <p:spPr bwMode="auto">
          <a:xfrm>
            <a:off x="5154535" y="770870"/>
            <a:ext cx="1887049" cy="172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355" b="4839"/>
          <a:stretch>
            <a:fillRect/>
          </a:stretch>
        </p:blipFill>
        <p:spPr bwMode="auto">
          <a:xfrm>
            <a:off x="7074993" y="794762"/>
            <a:ext cx="2136233" cy="1964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72708" y="527776"/>
            <a:ext cx="1607311" cy="208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03298" y="770870"/>
            <a:ext cx="1838115" cy="17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4" name="Picture 2" descr="C:\Users\user\Desktop\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06201" y="870401"/>
            <a:ext cx="1619985" cy="1605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5" name="Прямоугольник 11"/>
          <p:cNvSpPr>
            <a:spLocks noChangeArrowheads="1"/>
          </p:cNvSpPr>
          <p:nvPr/>
        </p:nvSpPr>
        <p:spPr bwMode="auto">
          <a:xfrm>
            <a:off x="410436" y="6106506"/>
            <a:ext cx="17704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28 марта 2025 год</a:t>
            </a:r>
            <a:endParaRPr lang="ru-RU" altLang="ru-RU" sz="105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6233" y="2500737"/>
            <a:ext cx="1609483" cy="17070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070835">
            <a:off x="5200922" y="795389"/>
            <a:ext cx="84601" cy="99103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373765">
            <a:off x="6713220" y="1133921"/>
            <a:ext cx="224190" cy="9191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9621668" flipH="1">
            <a:off x="5978955" y="604392"/>
            <a:ext cx="156037" cy="6397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61168" y="2095095"/>
            <a:ext cx="56266" cy="40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391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2" y="131853"/>
            <a:ext cx="11260399" cy="810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346" y="6498863"/>
            <a:ext cx="7047310" cy="41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775347" y="748904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1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889647" y="8632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2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3003947" y="9775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3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3118247" y="10918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4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3232547" y="12061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5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3346847" y="13204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6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3461147" y="14347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pic>
        <p:nvPicPr>
          <p:cNvPr id="1434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321" y="2913461"/>
            <a:ext cx="892969" cy="89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270" y="2975276"/>
            <a:ext cx="867966" cy="867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017" y="4416030"/>
            <a:ext cx="858440" cy="858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097" y="1832085"/>
            <a:ext cx="917972" cy="91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1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2" y="4346973"/>
            <a:ext cx="892969" cy="891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53" name="Прямоугольник 6"/>
          <p:cNvSpPr>
            <a:spLocks noChangeArrowheads="1"/>
          </p:cNvSpPr>
          <p:nvPr/>
        </p:nvSpPr>
        <p:spPr bwMode="auto">
          <a:xfrm>
            <a:off x="2775347" y="267818"/>
            <a:ext cx="636031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2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Правовое обеспечение </a:t>
            </a:r>
            <a:endParaRPr lang="ru-RU" altLang="ru-RU" sz="2100" b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Picture 26" descr="C:\Users\user\Desktop\фон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97005" y="2294337"/>
            <a:ext cx="2997994" cy="296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Прямоугольник 24"/>
          <p:cNvSpPr/>
          <p:nvPr/>
        </p:nvSpPr>
        <p:spPr>
          <a:xfrm>
            <a:off x="1309435" y="1931563"/>
            <a:ext cx="1045672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endParaRPr lang="ru-RU" sz="1500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253260" y="1347608"/>
            <a:ext cx="1037680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Федеральный закон «Об образовании в Российской Федерации» от 29.12.2012 г.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№ 273-ФЗ </a:t>
            </a:r>
            <a:endParaRPr lang="ru-RU" sz="1500" i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69476" y="2061634"/>
            <a:ext cx="10424063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Приказ Министерства просвещения Российской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Федерации от 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2 сентября 2020 года № 458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Об утверждении порядка приема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на 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обучение по образовательным программам начального общего, основного общего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и 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среднего общего образования» </a:t>
            </a:r>
            <a:r>
              <a:rPr lang="ru-RU" sz="1500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(с изменениями от </a:t>
            </a:r>
            <a:r>
              <a:rPr lang="ru-RU" sz="1500" i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30.08.2023 </a:t>
            </a:r>
            <a:r>
              <a:rPr lang="ru-RU" sz="1500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г.)</a:t>
            </a:r>
          </a:p>
          <a:p>
            <a:pPr marL="171450" indent="-171450">
              <a:spcBef>
                <a:spcPts val="750"/>
              </a:spcBef>
            </a:pPr>
            <a:endParaRPr lang="ru-RU" sz="1500" dirty="0">
              <a:solidFill>
                <a:srgbClr val="002060"/>
              </a:solidFill>
              <a:latin typeface="PT Sans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237717" y="3172575"/>
            <a:ext cx="1045672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Письмо Министерства просвещения Российской Федерации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от 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18 февраля 2022 года № 03-196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Об уточнении перечня льгот»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3" y="1297354"/>
            <a:ext cx="571401" cy="498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3" y="2233310"/>
            <a:ext cx="571401" cy="498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3" y="3236133"/>
            <a:ext cx="571401" cy="498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1213300" y="3941251"/>
            <a:ext cx="10456725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r>
              <a:rPr lang="ru-RU" sz="15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Приказ Министерства просвещения Российской 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Федерации от 4 марта 2025 г. №  171 «О внесении изменений в Порядок приема на обучения по образовательным программам начального общего, основного общего и среднего общего образования, утвержденный приказом Министерства просвещения Российской Федерации от 2 сентября 2020 года №458» </a:t>
            </a:r>
            <a:r>
              <a:rPr lang="ru-RU" sz="1500" b="1" i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(Вступает в законную силу </a:t>
            </a:r>
            <a:br>
              <a:rPr lang="ru-RU" sz="1500" b="1" i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500" b="1" i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1 апреля 2025 года)</a:t>
            </a:r>
            <a:endParaRPr lang="ru-RU" sz="1500" b="1" i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54610" y="4250471"/>
            <a:ext cx="573074" cy="499915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1253260" y="5410125"/>
            <a:ext cx="104865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Решение  Орловского городского Совета народных депутатов от 19 декабря 2024 г. №60/0900-ГС </a:t>
            </a:r>
            <a:b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5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«Об установлении мер социальной поддержки в виде предоставления первоочередного права зачисления в муниципальные общеобразовательные организации города Орла, реализующие программы начального общего, основного общего и среднего общего образования»</a:t>
            </a:r>
            <a:endParaRPr lang="ru-RU" sz="1500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457" y="5606786"/>
            <a:ext cx="573074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5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415872"/>
            <a:ext cx="11017224" cy="875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347" y="6543378"/>
            <a:ext cx="7047310" cy="41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775347" y="748904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1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889647" y="8632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2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3003947" y="9775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3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3118247" y="10918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4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3232547" y="12061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5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3346847" y="13204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sp>
        <p:nvSpPr>
          <p:cNvPr id="14346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3461147" y="1434704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1350">
              <a:solidFill>
                <a:srgbClr val="000000"/>
              </a:solidFill>
            </a:endParaRPr>
          </a:p>
        </p:txBody>
      </p:sp>
      <p:pic>
        <p:nvPicPr>
          <p:cNvPr id="1434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321" y="2913461"/>
            <a:ext cx="892969" cy="89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270" y="2975276"/>
            <a:ext cx="867966" cy="867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017" y="4416030"/>
            <a:ext cx="858440" cy="858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097" y="1832085"/>
            <a:ext cx="917972" cy="91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1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2" y="4346973"/>
            <a:ext cx="892969" cy="891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53" name="Прямоугольник 6"/>
          <p:cNvSpPr>
            <a:spLocks noChangeArrowheads="1"/>
          </p:cNvSpPr>
          <p:nvPr/>
        </p:nvSpPr>
        <p:spPr bwMode="auto">
          <a:xfrm>
            <a:off x="2889647" y="602498"/>
            <a:ext cx="636031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2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Правовое обеспечение </a:t>
            </a:r>
            <a:endParaRPr lang="ru-RU" altLang="ru-RU" sz="2100" b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Picture 26" descr="C:\Users\user\Desktop\фон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97005" y="2294337"/>
            <a:ext cx="2997994" cy="296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75347" y="5421735"/>
            <a:ext cx="76454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750"/>
              </a:spcBef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лично в общеобразовательную организацию.</a:t>
            </a:r>
          </a:p>
        </p:txBody>
      </p:sp>
      <p:sp>
        <p:nvSpPr>
          <p:cNvPr id="31" name="TextBox 12"/>
          <p:cNvSpPr txBox="1">
            <a:spLocks noChangeArrowheads="1"/>
          </p:cNvSpPr>
          <p:nvPr/>
        </p:nvSpPr>
        <p:spPr bwMode="auto">
          <a:xfrm>
            <a:off x="2207568" y="1546264"/>
            <a:ext cx="80620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Заявление о приеме</a:t>
            </a:r>
            <a:r>
              <a:rPr lang="ru-RU" sz="2000" dirty="0">
                <a:latin typeface="Century Gothic" panose="020B0502020202020204" pitchFamily="34" charset="0"/>
              </a:rPr>
              <a:t> </a:t>
            </a:r>
            <a: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на обучение и документы 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для приема на </a:t>
            </a:r>
            <a: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обучение подаются одним из следующих способов:</a:t>
            </a:r>
            <a:r>
              <a:rPr lang="ru-RU" alt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endParaRPr lang="en-US" altLang="ru-RU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607430" y="2452316"/>
            <a:ext cx="60334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 электронной форме посредством ЕПГУ;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2607430" y="2971219"/>
            <a:ext cx="90331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750"/>
              </a:spcBef>
            </a:pPr>
            <a:r>
              <a:rPr lang="ru-RU" sz="1500" dirty="0">
                <a:solidFill>
                  <a:srgbClr val="002060"/>
                </a:solidFill>
                <a:latin typeface="PT Sans"/>
                <a:cs typeface="Times New Roman" pitchFamily="18" charset="0"/>
              </a:rPr>
              <a:t>	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 использованием функционала (сервисов) региональных государственных информационных систем субъектов Российской Федерации, созданных органами государственной власти субъектов Российской Федерации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(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 наличии), интегрированных с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ЕПГУ. Ссылка на сайт: </a:t>
            </a:r>
            <a:r>
              <a:rPr lang="en-US" sz="16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https://statements.obr57.ru</a:t>
            </a:r>
            <a:r>
              <a:rPr lang="en-US" sz="1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/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;</a:t>
            </a:r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607430" y="4489549"/>
            <a:ext cx="90331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750"/>
              </a:spcBef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	через операторов почтовой связи общего пользования заказным письмом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уведомлением о вручении;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9" y="2355105"/>
            <a:ext cx="1060540" cy="519665"/>
          </a:xfrm>
          <a:prstGeom prst="rect">
            <a:avLst/>
          </a:prstGeom>
        </p:spPr>
      </p:pic>
      <p:pic>
        <p:nvPicPr>
          <p:cNvPr id="1030" name="Picture 6" descr="Идущий человек – Бесплатные иконки: люди"/>
          <p:cNvPicPr>
            <a:picLocks noChangeAspect="1" noChangeArrowheads="1"/>
          </p:cNvPicPr>
          <p:nvPr/>
        </p:nvPicPr>
        <p:blipFill>
          <a:blip r:embed="rId1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918" y="5356665"/>
            <a:ext cx="900056" cy="900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Письма – Бесплатные иконки: бизнес"/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417" y="4305607"/>
            <a:ext cx="793057" cy="793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0127" y="3538060"/>
            <a:ext cx="1603638" cy="17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60338"/>
            <a:ext cx="11161240" cy="89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Заголовок 1"/>
          <p:cNvSpPr>
            <a:spLocks noGrp="1"/>
          </p:cNvSpPr>
          <p:nvPr>
            <p:ph type="ctrTitle"/>
          </p:nvPr>
        </p:nvSpPr>
        <p:spPr>
          <a:xfrm>
            <a:off x="1668463" y="44449"/>
            <a:ext cx="8964612" cy="1133233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2100" b="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Этапы приема заявлений</a:t>
            </a: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52562" y="6527324"/>
            <a:ext cx="939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pic>
        <p:nvPicPr>
          <p:cNvPr id="19468" name="Picture 26" descr="C:\Users\user\Desktop\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97339" y="1916114"/>
            <a:ext cx="39973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167438" y="1225551"/>
            <a:ext cx="12700" cy="545306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6096001" y="1412776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584800" y="1268760"/>
            <a:ext cx="504056" cy="46047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361314" y="3741207"/>
            <a:ext cx="432048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latin typeface="Impact" panose="020B0806030902050204" pitchFamily="34" charset="0"/>
              </a:rPr>
              <a:t>2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51384" y="1769100"/>
            <a:ext cx="5426354" cy="28943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6369838" y="4167334"/>
            <a:ext cx="5270778" cy="2446437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18164" y="1184636"/>
            <a:ext cx="3116559" cy="491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itchFamily="18" charset="0"/>
              </a:rPr>
              <a:t>1 апреля – 30 июня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20282" y="1852170"/>
            <a:ext cx="2688557" cy="391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Льготное зачисление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61684" y="2328261"/>
            <a:ext cx="56160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Дети с внеочередным, первоочередным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и преимущественным правом зачисления в школу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784838" y="3709155"/>
            <a:ext cx="3278462" cy="491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sz="24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itchFamily="18" charset="0"/>
              </a:rPr>
              <a:t>6 июля – 5 сентября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502251" y="4167865"/>
            <a:ext cx="3005952" cy="391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Школа в другом районе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510453" y="4559825"/>
            <a:ext cx="5058154" cy="2010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На втором этапе можно подать заявление в школу другого района.</a:t>
            </a:r>
          </a:p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Прием продолжается до заполнения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 школе свободных мест</a:t>
            </a:r>
          </a:p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Заявление подаётся не позднее 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5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сентября</a:t>
            </a:r>
          </a:p>
        </p:txBody>
      </p:sp>
      <p:sp>
        <p:nvSpPr>
          <p:cNvPr id="41" name="Объект 2"/>
          <p:cNvSpPr txBox="1">
            <a:spLocks/>
          </p:cNvSpPr>
          <p:nvPr/>
        </p:nvSpPr>
        <p:spPr bwMode="auto">
          <a:xfrm>
            <a:off x="437019" y="3176972"/>
            <a:ext cx="566890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Закрепленная территория</a:t>
            </a:r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Дети, которые живут на закрепленной</a:t>
            </a:r>
            <a:r>
              <a:rPr lang="en-US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за школой территории, т.е. в том же районе города/села, где располагается школа</a:t>
            </a:r>
          </a:p>
          <a:p>
            <a:pPr marL="228600" indent="-228600" algn="ctr">
              <a:lnSpc>
                <a:spcPct val="120000"/>
              </a:lnSpc>
              <a:spcBef>
                <a:spcPts val="1000"/>
              </a:spcBef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</a:pP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077321" y="3895726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38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84" y="132530"/>
            <a:ext cx="11089232" cy="858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Заголовок 1"/>
          <p:cNvSpPr>
            <a:spLocks noGrp="1"/>
          </p:cNvSpPr>
          <p:nvPr>
            <p:ph type="ctrTitle"/>
          </p:nvPr>
        </p:nvSpPr>
        <p:spPr>
          <a:xfrm>
            <a:off x="1563139" y="-24290"/>
            <a:ext cx="8964612" cy="1055688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21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>Этапы приема заявлений</a:t>
            </a: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50051" y="6512746"/>
            <a:ext cx="939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pic>
        <p:nvPicPr>
          <p:cNvPr id="19468" name="Picture 26" descr="C:\Users\user\Desktop\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46783" y="1897403"/>
            <a:ext cx="39973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95400" y="1368426"/>
            <a:ext cx="5606199" cy="6211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spcBef>
                <a:spcPts val="1000"/>
              </a:spcBef>
            </a:pP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Дети с внеочередным правом: </a:t>
            </a:r>
          </a:p>
          <a:p>
            <a:pPr marL="228600" indent="-228600">
              <a:spcBef>
                <a:spcPts val="1000"/>
              </a:spcBef>
            </a:pP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   Дети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военнослужащих, 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сотрудников национальной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гвардии и участников добровольческих формирований, погибших входе СВО – по закрепленной территории;</a:t>
            </a:r>
          </a:p>
          <a:p>
            <a:pPr marL="228600" indent="-228600">
              <a:spcBef>
                <a:spcPts val="1000"/>
              </a:spcBef>
            </a:pP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  Дети прокуроров – в школу с интернатом;</a:t>
            </a:r>
          </a:p>
          <a:p>
            <a:pPr marL="228600" indent="-228600">
              <a:spcBef>
                <a:spcPts val="1000"/>
              </a:spcBef>
            </a:pP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  Дети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сотрудников Следственного</a:t>
            </a:r>
            <a:b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комитета – в школу с интернатом;</a:t>
            </a:r>
          </a:p>
          <a:p>
            <a:pPr marL="228600" indent="-228600">
              <a:spcBef>
                <a:spcPts val="1000"/>
              </a:spcBef>
            </a:pP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  Дети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судей – в школу с интернатом</a:t>
            </a:r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spcBef>
                <a:spcPts val="1000"/>
              </a:spcBef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83134" y="1364634"/>
            <a:ext cx="4604146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     Дети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 первоочередным правом:</a:t>
            </a:r>
          </a:p>
          <a:p>
            <a:endParaRPr lang="ru-RU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Дети </a:t>
            </a: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военнослужащих;</a:t>
            </a:r>
          </a:p>
          <a:p>
            <a:endParaRPr lang="ru-RU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Дети сотрудников полиции и органов </a:t>
            </a:r>
            <a:b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внутренних дел, ФСИН, ФССП, ФТС, </a:t>
            </a:r>
            <a:b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противопожарной службы.</a:t>
            </a:r>
          </a:p>
          <a:p>
            <a:endParaRPr lang="ru-RU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r>
              <a:rPr lang="ru-RU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Льготы действуют только </a:t>
            </a:r>
            <a:br>
              <a:rPr lang="ru-RU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для зачисления в школу по месту </a:t>
            </a:r>
            <a:br>
              <a:rPr lang="ru-RU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регистрации ребенка </a:t>
            </a:r>
            <a:endParaRPr lang="ru-RU" i="1" dirty="0">
              <a:latin typeface="Century Gothic" panose="020B0502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51384" y="1255714"/>
            <a:ext cx="5400600" cy="3621497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231532" y="1255714"/>
            <a:ext cx="5409084" cy="362200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355267" y="5145500"/>
            <a:ext cx="5752530" cy="1366738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355267" y="5291438"/>
            <a:ext cx="57066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/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Дети, братья и сестры, которых уже ходят </a:t>
            </a:r>
            <a:b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 выбранную школу. Дети должны быть </a:t>
            </a:r>
            <a:b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из одной семьи</a:t>
            </a:r>
            <a:endParaRPr lang="ru-RU" i="1" dirty="0"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46783" y="5190479"/>
            <a:ext cx="4509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Дети с преимущественным правом:</a:t>
            </a:r>
          </a:p>
        </p:txBody>
      </p:sp>
      <p:sp>
        <p:nvSpPr>
          <p:cNvPr id="33" name="Овал 32"/>
          <p:cNvSpPr/>
          <p:nvPr/>
        </p:nvSpPr>
        <p:spPr>
          <a:xfrm>
            <a:off x="753272" y="1916114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53271" y="3388594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753270" y="3823495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748052" y="4474404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6320135" y="2034400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6320135" y="2571321"/>
            <a:ext cx="144463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39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8" name="Picture 26" descr="C:\Users\user\Desktop\фон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5153" y="2038697"/>
            <a:ext cx="39973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828" y="155968"/>
            <a:ext cx="11161240" cy="730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Заголовок 1"/>
          <p:cNvSpPr>
            <a:spLocks noGrp="1"/>
          </p:cNvSpPr>
          <p:nvPr>
            <p:ph type="ctrTitle"/>
          </p:nvPr>
        </p:nvSpPr>
        <p:spPr>
          <a:xfrm>
            <a:off x="1619250" y="516528"/>
            <a:ext cx="8964612" cy="1886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2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Статусы</a:t>
            </a:r>
            <a:r>
              <a:rPr lang="en-US" altLang="ru-RU" sz="22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ru-RU" altLang="ru-RU" sz="22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РИС                                                       </a:t>
            </a:r>
            <a:r>
              <a:rPr lang="ru-RU" altLang="ru-RU" sz="2200" b="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Статусы в личном</a:t>
            </a:r>
            <a:r>
              <a:rPr lang="ru-RU" altLang="ru-RU" sz="27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  <a:t/>
            </a:r>
            <a:br>
              <a:rPr lang="ru-RU" altLang="ru-RU" sz="2700" b="1" dirty="0">
                <a:solidFill>
                  <a:schemeClr val="bg1"/>
                </a:solidFill>
                <a:latin typeface="Cambria" pitchFamily="18" charset="0"/>
                <a:cs typeface="Arial" pitchFamily="34" charset="0"/>
              </a:rPr>
            </a:br>
            <a:endParaRPr lang="ru-RU" altLang="ru-RU" sz="2700" b="1" dirty="0">
              <a:solidFill>
                <a:schemeClr val="bg1"/>
              </a:solidFill>
              <a:latin typeface="Cambria" pitchFamily="18" charset="0"/>
              <a:cs typeface="Arial" pitchFamily="34" charset="0"/>
            </a:endParaRP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93307" y="6554245"/>
            <a:ext cx="93964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1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2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820863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3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973263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4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2125663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5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278063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6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2430463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9467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2582863" y="769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>
              <a:solidFill>
                <a:srgbClr val="00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114188" y="943799"/>
            <a:ext cx="21298" cy="572514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1" name="Прямоугольник 16"/>
          <p:cNvSpPr>
            <a:spLocks noChangeArrowheads="1"/>
          </p:cNvSpPr>
          <p:nvPr/>
        </p:nvSpPr>
        <p:spPr bwMode="auto">
          <a:xfrm>
            <a:off x="6376484" y="1277779"/>
            <a:ext cx="5252755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«Заявление </a:t>
            </a:r>
            <a:r>
              <a:rPr lang="ru-RU" alt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принято к рассмотрению» </a:t>
            </a:r>
            <a: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altLang="ru-RU" sz="11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Заявление будет рассмотрено ведомством </a:t>
            </a:r>
            <a:r>
              <a:rPr lang="ru-RU" alt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в </a:t>
            </a:r>
            <a:r>
              <a:rPr lang="ru-RU" altLang="ru-RU" sz="11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установленные регламентом сроки</a:t>
            </a:r>
            <a:endParaRPr lang="ru-RU" altLang="ru-RU" sz="11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853047" y="1304188"/>
            <a:ext cx="475720" cy="4708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870913" y="4613886"/>
            <a:ext cx="432048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4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459757" y="1229014"/>
            <a:ext cx="5320292" cy="646073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862513" y="2109689"/>
            <a:ext cx="449906" cy="4704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2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19482" name="Прямоугольник 1"/>
          <p:cNvSpPr>
            <a:spLocks noChangeArrowheads="1"/>
          </p:cNvSpPr>
          <p:nvPr/>
        </p:nvSpPr>
        <p:spPr bwMode="auto">
          <a:xfrm>
            <a:off x="334681" y="1209393"/>
            <a:ext cx="55362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92075" algn="ctr"/>
            <a:r>
              <a:rPr lang="ru-RU" alt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</a:t>
            </a:r>
            <a:r>
              <a:rPr lang="ru-RU" alt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«Принято к рассмотрению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»</a:t>
            </a:r>
            <a:r>
              <a:rPr 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ru-RU" altLang="ru-RU" sz="10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Заявление будет рассмотрено ведомством в установленные регламентом сроки</a:t>
            </a:r>
          </a:p>
          <a:p>
            <a:pPr indent="92075" algn="ctr"/>
            <a:r>
              <a:rPr lang="ru-RU" alt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Первоначальный </a:t>
            </a:r>
            <a:r>
              <a:rPr lang="ru-RU" alt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(Появляется после подтверждения заявления заявителем)</a:t>
            </a:r>
            <a:endParaRPr lang="ru-RU" sz="10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indent="92075" algn="ctr"/>
            <a:endParaRPr lang="ru-RU" altLang="ru-RU" sz="14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6407709" y="4436072"/>
            <a:ext cx="5366132" cy="80350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92075" algn="ctr"/>
            <a: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</a:t>
            </a:r>
            <a:r>
              <a:rPr lang="ru-RU" alt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</a:t>
            </a:r>
            <a:r>
              <a:rPr 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Услуга оказана»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indent="92075" algn="ctr"/>
            <a:r>
              <a:rPr lang="ru-RU" sz="11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 случае приема в ОО</a:t>
            </a:r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6389161" y="2032344"/>
            <a:ext cx="5426045" cy="632896"/>
            <a:chOff x="4668935" y="3380174"/>
            <a:chExt cx="4427984" cy="785602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4668935" y="3380174"/>
              <a:ext cx="4427984" cy="784418"/>
            </a:xfrm>
            <a:prstGeom prst="roundRect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8" name="Прямоугольник 49"/>
            <p:cNvSpPr>
              <a:spLocks noChangeArrowheads="1"/>
            </p:cNvSpPr>
            <p:nvPr/>
          </p:nvSpPr>
          <p:spPr bwMode="auto">
            <a:xfrm>
              <a:off x="4739483" y="3420804"/>
              <a:ext cx="4312545" cy="7449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/>
              <a:r>
                <a:rPr lang="ru-RU" altLang="ru-RU" sz="1100" b="1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Статус </a:t>
              </a:r>
              <a:r>
                <a:rPr lang="ru-RU" altLang="ru-RU" sz="1100" b="1" dirty="0" smtClean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«Промежуточные результаты по заявлению</a:t>
              </a:r>
              <a:r>
                <a:rPr lang="ru-RU" sz="1100" b="1" dirty="0" smtClean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»</a:t>
              </a:r>
            </a:p>
            <a:p>
              <a:pPr algn="ctr" fontAlgn="base"/>
              <a:r>
                <a:rPr lang="ru-RU" sz="1100" dirty="0" smtClean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Промежуточный статус, в котором заявление находится до «зоны тишины»</a:t>
              </a:r>
              <a:endParaRPr lang="ru-RU" sz="11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37068" y="5427590"/>
            <a:ext cx="5252271" cy="1132943"/>
            <a:chOff x="-4689563" y="4377824"/>
            <a:chExt cx="4499992" cy="1695103"/>
          </a:xfrm>
        </p:grpSpPr>
        <p:sp>
          <p:nvSpPr>
            <p:cNvPr id="37" name="Прямоугольник 16"/>
            <p:cNvSpPr>
              <a:spLocks noChangeArrowheads="1"/>
            </p:cNvSpPr>
            <p:nvPr/>
          </p:nvSpPr>
          <p:spPr bwMode="auto">
            <a:xfrm>
              <a:off x="-4659273" y="4377824"/>
              <a:ext cx="4361405" cy="165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indent="92075" algn="ctr"/>
              <a:r>
                <a:rPr lang="ru-RU" altLang="ru-RU" sz="1050" b="1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Статус «</a:t>
              </a:r>
              <a:r>
                <a:rPr lang="ru-RU" sz="1050" b="1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Отказано в предоставлении услуги» </a:t>
              </a:r>
              <a:br>
                <a:rPr lang="ru-RU" sz="1050" b="1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</a:br>
              <a:r>
                <a:rPr lang="ru-RU" sz="1050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В случае отказа в предоставлении услуги написать комментарий (</a:t>
              </a:r>
              <a:r>
                <a:rPr lang="ru-RU" sz="1200" b="1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правомерный отказ</a:t>
              </a:r>
              <a:r>
                <a:rPr lang="ru-RU" sz="1050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)</a:t>
              </a:r>
            </a:p>
            <a:p>
              <a:pPr indent="92075" algn="ctr"/>
              <a:r>
                <a:rPr lang="ru-RU" altLang="ru-RU" sz="1050" b="1" i="1" dirty="0">
                  <a:solidFill>
                    <a:srgbClr val="3333CC"/>
                  </a:solidFill>
                  <a:latin typeface="Century Gothic" panose="020B0502020202020204" pitchFamily="34" charset="0"/>
                  <a:cs typeface="Times New Roman" panose="02020603050405020304" pitchFamily="18" charset="0"/>
                </a:rPr>
                <a:t>ВАЖНО!!!</a:t>
              </a:r>
            </a:p>
            <a:p>
              <a:pPr indent="92075" algn="ctr"/>
              <a:r>
                <a:rPr lang="ru-RU" altLang="ru-RU" sz="1050" b="1" dirty="0">
                  <a:solidFill>
                    <a:srgbClr val="3333CC"/>
                  </a:solidFill>
                  <a:latin typeface="Century Gothic" panose="020B0502020202020204" pitchFamily="34" charset="0"/>
                  <a:cs typeface="Times New Roman" panose="02020603050405020304" pitchFamily="18" charset="0"/>
                </a:rPr>
                <a:t>Основания для отклонения должны быть прописаны в регламенте по оказанию услуги</a:t>
              </a: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-4689563" y="4404206"/>
              <a:ext cx="4499992" cy="1668721"/>
            </a:xfrm>
            <a:prstGeom prst="roundRect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49" name="Скругленный прямоугольник 48"/>
          <p:cNvSpPr/>
          <p:nvPr/>
        </p:nvSpPr>
        <p:spPr>
          <a:xfrm>
            <a:off x="6376202" y="1227799"/>
            <a:ext cx="5409134" cy="65014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92075" algn="ctr"/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341078" y="2025219"/>
            <a:ext cx="5674321" cy="1403381"/>
            <a:chOff x="4309770" y="3323382"/>
            <a:chExt cx="4877898" cy="806287"/>
          </a:xfrm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4440383" y="3323382"/>
              <a:ext cx="4541786" cy="355403"/>
            </a:xfrm>
            <a:prstGeom prst="roundRect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0" name="Прямоугольник 49"/>
            <p:cNvSpPr>
              <a:spLocks noChangeArrowheads="1"/>
            </p:cNvSpPr>
            <p:nvPr/>
          </p:nvSpPr>
          <p:spPr bwMode="auto">
            <a:xfrm>
              <a:off x="4309770" y="3784856"/>
              <a:ext cx="4877898" cy="34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/>
              <a:r>
                <a:rPr lang="ru-RU" altLang="ru-RU" sz="1100" b="1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Статус </a:t>
              </a:r>
              <a:r>
                <a:rPr lang="ru-RU" sz="1100" b="1" dirty="0" smtClean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«Запрос дополнительной информации»</a:t>
              </a:r>
              <a:endParaRPr 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endParaRPr>
            </a:p>
            <a:p>
              <a:pPr algn="ctr" fontAlgn="base"/>
              <a:r>
                <a:rPr lang="ru-RU" sz="1100" dirty="0" smtClean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Оператор переводит заявление в один из статусов </a:t>
              </a:r>
              <a:r>
                <a:rPr lang="ru-RU" sz="1100" dirty="0">
                  <a:solidFill>
                    <a:srgbClr val="002060"/>
                  </a:solidFill>
                  <a:latin typeface="Century Gothic" panose="020B0502020202020204" pitchFamily="34" charset="0"/>
                  <a:cs typeface="Times New Roman" pitchFamily="18" charset="0"/>
                </a:rPr>
                <a:t>в соответствии с регламентом школы (3-5 дней)</a:t>
              </a:r>
            </a:p>
          </p:txBody>
        </p:sp>
      </p:grpSp>
      <p:sp>
        <p:nvSpPr>
          <p:cNvPr id="56" name="Скругленный прямоугольник 55"/>
          <p:cNvSpPr/>
          <p:nvPr/>
        </p:nvSpPr>
        <p:spPr>
          <a:xfrm>
            <a:off x="450457" y="4434224"/>
            <a:ext cx="5285803" cy="78900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92075" algn="ctr"/>
            <a: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</a:t>
            </a:r>
            <a:r>
              <a:rPr lang="ru-RU" alt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</a:t>
            </a:r>
            <a:r>
              <a:rPr 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Принято решение о зачислении»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indent="92075" algn="ctr"/>
            <a:r>
              <a:rPr lang="ru-RU" sz="11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 случае приема в </a:t>
            </a:r>
            <a: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ОО</a:t>
            </a:r>
            <a:b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После выставления статуса необходимо сформировать приказ о зачислении в разделе </a:t>
            </a:r>
            <a:r>
              <a:rPr 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«Приказы» </a:t>
            </a:r>
            <a: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в «зону тишины»</a:t>
            </a:r>
            <a:endParaRPr lang="ru-RU" altLang="ru-RU" sz="11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57" name="Прямоугольник 16"/>
          <p:cNvSpPr>
            <a:spLocks noChangeArrowheads="1"/>
          </p:cNvSpPr>
          <p:nvPr/>
        </p:nvSpPr>
        <p:spPr bwMode="auto">
          <a:xfrm>
            <a:off x="6247113" y="5244448"/>
            <a:ext cx="5810727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92075" algn="ctr"/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92075" algn="ctr"/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92075" algn="ctr"/>
            <a: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«</a:t>
            </a:r>
            <a:r>
              <a:rPr 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Отказано в предоставлении услуги»</a:t>
            </a:r>
          </a:p>
          <a:p>
            <a:pPr indent="92075" algn="ctr"/>
            <a:r>
              <a:rPr lang="ru-RU" sz="11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Комментарий (правомерный отказ)</a:t>
            </a:r>
          </a:p>
          <a:p>
            <a:pPr indent="92075" algn="ctr"/>
            <a:endParaRPr lang="ru-RU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6454315" y="5427590"/>
            <a:ext cx="5366129" cy="1151501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954073" y="493694"/>
            <a:ext cx="2095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000" b="1" dirty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кабинете ЕПГУ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882002" y="5688051"/>
            <a:ext cx="432048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>
                <a:latin typeface="Impact" panose="020B0806030902050204" pitchFamily="34" charset="0"/>
              </a:rPr>
              <a:t>5</a:t>
            </a:r>
            <a:endParaRPr lang="ru-RU" sz="2400" dirty="0">
              <a:latin typeface="Impact" panose="020B080603090205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V="1">
            <a:off x="481528" y="3972898"/>
            <a:ext cx="11288536" cy="2454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2726183" y="3672953"/>
            <a:ext cx="893933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cap="all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До выставления финального статуса    </a:t>
            </a:r>
            <a:r>
              <a:rPr lang="ru-RU" sz="1200" b="1" cap="all" dirty="0">
                <a:latin typeface="Century Gothic" panose="020B0502020202020204" pitchFamily="34" charset="0"/>
                <a:cs typeface="Times New Roman" panose="02020603050405020304" pitchFamily="18" charset="0"/>
              </a:rPr>
              <a:t>ПОЛЬЗУЕМСЯ             </a:t>
            </a:r>
            <a:r>
              <a:rPr lang="ru-RU" sz="1200" b="1" cap="all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,           и           статусами </a:t>
            </a:r>
            <a:endParaRPr lang="ru-RU" sz="1200" b="1" cap="all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7336139" y="3698698"/>
            <a:ext cx="279836" cy="2378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7907980" y="3680377"/>
            <a:ext cx="268719" cy="25198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2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571333" y="3941718"/>
            <a:ext cx="32403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Финальные статусы 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560" y="2828437"/>
            <a:ext cx="5310076" cy="646232"/>
          </a:xfrm>
          <a:prstGeom prst="rect">
            <a:avLst/>
          </a:prstGeom>
        </p:spPr>
      </p:pic>
      <p:sp>
        <p:nvSpPr>
          <p:cNvPr id="54" name="Прямоугольник 53"/>
          <p:cNvSpPr>
            <a:spLocks noChangeArrowheads="1"/>
          </p:cNvSpPr>
          <p:nvPr/>
        </p:nvSpPr>
        <p:spPr bwMode="auto">
          <a:xfrm>
            <a:off x="327700" y="2079453"/>
            <a:ext cx="5674321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</a:t>
            </a:r>
            <a:r>
              <a:rPr lang="ru-RU" alt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«Проверка документов</a:t>
            </a:r>
            <a:r>
              <a:rPr 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» </a:t>
            </a:r>
          </a:p>
          <a:p>
            <a:pPr algn="ctr" fontAlgn="base"/>
            <a: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Оператор переводит заявление в один из статусов в соответствии с регламентом школы (3-5 дней)</a:t>
            </a:r>
            <a:endParaRPr lang="ru-RU" sz="1100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6395946" y="2833147"/>
            <a:ext cx="5426045" cy="651360"/>
          </a:xfrm>
          <a:prstGeom prst="round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Прямоугольник 49"/>
          <p:cNvSpPr>
            <a:spLocks noChangeArrowheads="1"/>
          </p:cNvSpPr>
          <p:nvPr/>
        </p:nvSpPr>
        <p:spPr bwMode="auto">
          <a:xfrm>
            <a:off x="6448482" y="2953225"/>
            <a:ext cx="528458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ru-RU" altLang="ru-RU" sz="11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Статус </a:t>
            </a:r>
            <a:r>
              <a:rPr lang="ru-RU" alt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«Ожидание дополнительной информации</a:t>
            </a:r>
            <a:r>
              <a:rPr 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»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 fontAlgn="base"/>
            <a:r>
              <a:rPr lang="ru-RU" sz="1100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Уточнение информации по документам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9779" y="2837701"/>
            <a:ext cx="536494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7687" y="3634417"/>
            <a:ext cx="350481" cy="4036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1053" y="2093990"/>
            <a:ext cx="3862712" cy="3827382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1384" y="132530"/>
            <a:ext cx="11089232" cy="86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425226" y="287669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Статусная модель</a:t>
            </a:r>
            <a:endParaRPr lang="ru-RU" sz="2400" dirty="0">
              <a:latin typeface="Century Gothic" panose="020B0502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85577" y="2169822"/>
            <a:ext cx="2978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Принято к рассмотрению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08359" y="2971815"/>
            <a:ext cx="3267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Запросить дополнительную информацию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743354" y="3038291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Отклонить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892149" y="3831008"/>
            <a:ext cx="28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Отказано в предоставлении услуги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7591626" y="2326240"/>
            <a:ext cx="1747492" cy="546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Блок-схема: знак завершения 47"/>
          <p:cNvSpPr/>
          <p:nvPr/>
        </p:nvSpPr>
        <p:spPr>
          <a:xfrm>
            <a:off x="4720527" y="2135621"/>
            <a:ext cx="2787631" cy="401409"/>
          </a:xfrm>
          <a:prstGeom prst="flowChartTerminator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V="1">
            <a:off x="9339118" y="2417464"/>
            <a:ext cx="0" cy="53198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Скругленный прямоугольник 49"/>
          <p:cNvSpPr/>
          <p:nvPr/>
        </p:nvSpPr>
        <p:spPr>
          <a:xfrm>
            <a:off x="7932077" y="3004582"/>
            <a:ext cx="2735343" cy="432006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Блок-схема: знак завершения 50"/>
          <p:cNvSpPr/>
          <p:nvPr/>
        </p:nvSpPr>
        <p:spPr>
          <a:xfrm>
            <a:off x="7932077" y="3836351"/>
            <a:ext cx="2787631" cy="482800"/>
          </a:xfrm>
          <a:prstGeom prst="flowChartTerminator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 flipV="1">
            <a:off x="6081903" y="2602337"/>
            <a:ext cx="598" cy="332643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9339118" y="3510405"/>
            <a:ext cx="0" cy="21602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Скругленный прямоугольник 71"/>
          <p:cNvSpPr/>
          <p:nvPr/>
        </p:nvSpPr>
        <p:spPr>
          <a:xfrm>
            <a:off x="4717429" y="2988522"/>
            <a:ext cx="2790729" cy="505844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 flipV="1">
            <a:off x="6081903" y="3542441"/>
            <a:ext cx="0" cy="24810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Блок-схема: знак завершения 75"/>
          <p:cNvSpPr/>
          <p:nvPr/>
        </p:nvSpPr>
        <p:spPr>
          <a:xfrm>
            <a:off x="4700983" y="3845251"/>
            <a:ext cx="2763036" cy="473900"/>
          </a:xfrm>
          <a:prstGeom prst="flowChartTerminator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4440130" y="3831008"/>
            <a:ext cx="3267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Запрос дополнительной информации</a:t>
            </a: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flipV="1">
            <a:off x="6085628" y="4354228"/>
            <a:ext cx="0" cy="24810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2962894" y="2301386"/>
            <a:ext cx="1668745" cy="151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Скругленный прямоугольник 79"/>
          <p:cNvSpPr/>
          <p:nvPr/>
        </p:nvSpPr>
        <p:spPr>
          <a:xfrm>
            <a:off x="1595188" y="3007648"/>
            <a:ext cx="2735343" cy="458449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" name="TextBox 80"/>
          <p:cNvSpPr txBox="1"/>
          <p:nvPr/>
        </p:nvSpPr>
        <p:spPr>
          <a:xfrm>
            <a:off x="1780131" y="3056750"/>
            <a:ext cx="2427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Проверка документов</a:t>
            </a: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82" name="Блок-схема: знак завершения 81"/>
          <p:cNvSpPr/>
          <p:nvPr/>
        </p:nvSpPr>
        <p:spPr>
          <a:xfrm>
            <a:off x="1500009" y="3844658"/>
            <a:ext cx="2763036" cy="481417"/>
          </a:xfrm>
          <a:prstGeom prst="flowChartTerminator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TextBox 82"/>
          <p:cNvSpPr txBox="1"/>
          <p:nvPr/>
        </p:nvSpPr>
        <p:spPr>
          <a:xfrm>
            <a:off x="1722798" y="3923923"/>
            <a:ext cx="2427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Проверка документов</a:t>
            </a: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264312" y="4703174"/>
            <a:ext cx="2490429" cy="49858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3048461" y="4716267"/>
            <a:ext cx="2395494" cy="4912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6" name="Блок-схема: знак завершения 85"/>
          <p:cNvSpPr/>
          <p:nvPr/>
        </p:nvSpPr>
        <p:spPr>
          <a:xfrm>
            <a:off x="264312" y="5460440"/>
            <a:ext cx="2478537" cy="508884"/>
          </a:xfrm>
          <a:prstGeom prst="flowChartTerminator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Блок-схема: знак завершения 86"/>
          <p:cNvSpPr/>
          <p:nvPr/>
        </p:nvSpPr>
        <p:spPr>
          <a:xfrm>
            <a:off x="2976454" y="5484939"/>
            <a:ext cx="2515960" cy="485535"/>
          </a:xfrm>
          <a:prstGeom prst="flowChartTerminator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406107" y="4690854"/>
            <a:ext cx="2284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Принять решение о зачислении</a:t>
            </a: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02162" y="5451707"/>
            <a:ext cx="278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Принято решение о зачислении</a:t>
            </a: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676294" y="4782327"/>
            <a:ext cx="1403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Отклонить</a:t>
            </a: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962859" y="5464212"/>
            <a:ext cx="2458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Отказано в предоставлении услуги</a:t>
            </a: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 flipV="1">
            <a:off x="2934485" y="2336325"/>
            <a:ext cx="0" cy="51411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flipV="1">
            <a:off x="2946880" y="3522239"/>
            <a:ext cx="0" cy="24810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H="1" flipV="1">
            <a:off x="1548384" y="4319151"/>
            <a:ext cx="3158" cy="25502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V="1">
            <a:off x="4221943" y="4326075"/>
            <a:ext cx="0" cy="28108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V="1">
            <a:off x="1548384" y="5266472"/>
            <a:ext cx="3158" cy="14401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flipV="1">
            <a:off x="4246208" y="5277913"/>
            <a:ext cx="0" cy="14401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Скругленный прямоугольник 101"/>
          <p:cNvSpPr/>
          <p:nvPr/>
        </p:nvSpPr>
        <p:spPr>
          <a:xfrm>
            <a:off x="5858140" y="4665132"/>
            <a:ext cx="475720" cy="4708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103" name="Скругленный прямоугольник 102"/>
          <p:cNvSpPr/>
          <p:nvPr/>
        </p:nvSpPr>
        <p:spPr>
          <a:xfrm>
            <a:off x="1305646" y="6211665"/>
            <a:ext cx="449906" cy="4704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2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513486" y="1214443"/>
            <a:ext cx="475720" cy="4708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1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1062874" y="1180397"/>
            <a:ext cx="3492496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Доступно изменение заявления заявителем. После изменения и </a:t>
            </a:r>
            <a:r>
              <a:rPr lang="ru-RU" sz="105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подтверждения </a:t>
            </a:r>
            <a:r>
              <a:rPr lang="ru-RU" sz="105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возвращается в «Принято к рассмотрению»</a:t>
            </a:r>
          </a:p>
        </p:txBody>
      </p:sp>
      <p:sp>
        <p:nvSpPr>
          <p:cNvPr id="107" name="Прямоугольник 106"/>
          <p:cNvSpPr/>
          <p:nvPr/>
        </p:nvSpPr>
        <p:spPr>
          <a:xfrm>
            <a:off x="8447115" y="1121941"/>
            <a:ext cx="34009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cs typeface="Times New Roman" pitchFamily="18" charset="0"/>
              </a:rPr>
              <a:t>Заявление в этом статусе может быть добавлено в приказ. Если заявление подано через ЕПГУ, то после утверждения приказа заявителю приходит статус «Услуга оказана».</a:t>
            </a:r>
          </a:p>
        </p:txBody>
      </p:sp>
      <p:cxnSp>
        <p:nvCxnSpPr>
          <p:cNvPr id="108" name="Прямая соединительная линия 107"/>
          <p:cNvCxnSpPr/>
          <p:nvPr/>
        </p:nvCxnSpPr>
        <p:spPr>
          <a:xfrm flipV="1">
            <a:off x="1530599" y="6021288"/>
            <a:ext cx="0" cy="14401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Скругленный прямоугольник 112"/>
          <p:cNvSpPr/>
          <p:nvPr/>
        </p:nvSpPr>
        <p:spPr>
          <a:xfrm>
            <a:off x="7896865" y="1277593"/>
            <a:ext cx="449906" cy="4704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latin typeface="Impact" panose="020B0806030902050204" pitchFamily="34" charset="0"/>
              </a:rPr>
              <a:t>2</a:t>
            </a:r>
            <a:endParaRPr lang="ru-RU" sz="2400" dirty="0">
              <a:latin typeface="Impact" panose="020B0806030902050204" pitchFamily="34" charset="0"/>
            </a:endParaRPr>
          </a:p>
        </p:txBody>
      </p:sp>
      <p:sp>
        <p:nvSpPr>
          <p:cNvPr id="114" name="Левая фигурная скобка 113"/>
          <p:cNvSpPr/>
          <p:nvPr/>
        </p:nvSpPr>
        <p:spPr>
          <a:xfrm>
            <a:off x="1062874" y="1180397"/>
            <a:ext cx="64574" cy="5448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Левая фигурная скобка 114"/>
          <p:cNvSpPr/>
          <p:nvPr/>
        </p:nvSpPr>
        <p:spPr>
          <a:xfrm>
            <a:off x="8419388" y="1221114"/>
            <a:ext cx="58959" cy="5827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7530503" y="4072005"/>
            <a:ext cx="267293" cy="0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7806291" y="2421718"/>
            <a:ext cx="8859" cy="1621161"/>
          </a:xfrm>
          <a:prstGeom prst="line">
            <a:avLst/>
          </a:prstGeom>
          <a:ln w="19050">
            <a:solidFill>
              <a:schemeClr val="accent1">
                <a:shade val="95000"/>
                <a:satMod val="10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7565111" y="2417495"/>
            <a:ext cx="216194" cy="4747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7576246" y="2422226"/>
            <a:ext cx="73252" cy="30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7569195" y="2375706"/>
            <a:ext cx="69119" cy="41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4415073" y="3212976"/>
            <a:ext cx="267293" cy="0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603077" y="3156272"/>
            <a:ext cx="60693" cy="55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611545" y="3212841"/>
            <a:ext cx="56944" cy="57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57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681" y="1860605"/>
            <a:ext cx="3862712" cy="3827382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12866" y="16304"/>
            <a:ext cx="3028950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 dirty="0"/>
          </a:p>
        </p:txBody>
      </p:sp>
      <p:sp>
        <p:nvSpPr>
          <p:cNvPr id="4" name="TextBox 3"/>
          <p:cNvSpPr txBox="1"/>
          <p:nvPr/>
        </p:nvSpPr>
        <p:spPr>
          <a:xfrm>
            <a:off x="1919536" y="2834747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Спасибо за внимание!</a:t>
            </a:r>
            <a:endParaRPr lang="ru-RU" sz="54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4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8305</TotalTime>
  <Words>418</Words>
  <Application>Microsoft Office PowerPoint</Application>
  <PresentationFormat>Широкоэкранный</PresentationFormat>
  <Paragraphs>108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Century Gothic</vt:lpstr>
      <vt:lpstr>Impact</vt:lpstr>
      <vt:lpstr>PT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Этапы приема заявлений</vt:lpstr>
      <vt:lpstr>Этапы приема заявлений</vt:lpstr>
      <vt:lpstr>Статусы РИС                                                       Статусы в личном 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ivanova</dc:creator>
  <cp:lastModifiedBy>Батурина Олеся</cp:lastModifiedBy>
  <cp:revision>350</cp:revision>
  <cp:lastPrinted>2025-03-27T10:09:51Z</cp:lastPrinted>
  <dcterms:created xsi:type="dcterms:W3CDTF">2021-02-15T12:56:52Z</dcterms:created>
  <dcterms:modified xsi:type="dcterms:W3CDTF">2025-03-28T09:55:43Z</dcterms:modified>
</cp:coreProperties>
</file>