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313" r:id="rId3"/>
    <p:sldId id="304" r:id="rId4"/>
    <p:sldId id="314" r:id="rId5"/>
    <p:sldId id="315" r:id="rId6"/>
    <p:sldId id="316" r:id="rId7"/>
    <p:sldId id="311" r:id="rId8"/>
    <p:sldId id="312" r:id="rId9"/>
    <p:sldId id="321" r:id="rId10"/>
    <p:sldId id="322" r:id="rId11"/>
    <p:sldId id="319" r:id="rId12"/>
    <p:sldId id="320" r:id="rId13"/>
    <p:sldId id="317" r:id="rId14"/>
    <p:sldId id="318" r:id="rId15"/>
    <p:sldId id="262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244898"/>
    <a:srgbClr val="CC0008"/>
    <a:srgbClr val="1F3E83"/>
    <a:srgbClr val="112563"/>
    <a:srgbClr val="162F80"/>
    <a:srgbClr val="204582"/>
    <a:srgbClr val="27549D"/>
    <a:srgbClr val="234BCB"/>
    <a:srgbClr val="1D3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94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5060-638F-4227-9244-DDC2CD584805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1392-4489-4940-9557-DDDA91BAF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60079" y="133984"/>
            <a:ext cx="7328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16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0079" y="428274"/>
            <a:ext cx="7328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162F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контроля и надзора в сфере образования</a:t>
            </a:r>
            <a:endParaRPr lang="ru-RU" sz="1400" b="1" dirty="0">
              <a:solidFill>
                <a:srgbClr val="162F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" y="128104"/>
            <a:ext cx="810283" cy="8102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9796" y="4844017"/>
            <a:ext cx="7111218" cy="199456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188675" y="-11947"/>
            <a:ext cx="4003324" cy="202928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159" y="3261674"/>
            <a:ext cx="3669000" cy="315372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9796" y="1823694"/>
            <a:ext cx="9051618" cy="228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1 класс -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законодательстве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2078" y="4988777"/>
            <a:ext cx="6462170" cy="1705043"/>
          </a:xfrm>
          <a:prstGeom prst="roundRect">
            <a:avLst/>
          </a:prstGeom>
          <a:gradFill flip="none" rotWithShape="1">
            <a:gsLst>
              <a:gs pos="4000">
                <a:srgbClr val="0196F0"/>
              </a:gs>
              <a:gs pos="48000">
                <a:srgbClr val="1F3E83"/>
              </a:gs>
              <a:gs pos="85000">
                <a:srgbClr val="1F3E8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4206" y="4929017"/>
            <a:ext cx="6400041" cy="1584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Романцова Елена Евгеньевна,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начальник управления контроля и надзора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сфере образования Департамента образования Орловской области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00940" y="333392"/>
            <a:ext cx="2999951" cy="1203177"/>
          </a:xfrm>
          <a:prstGeom prst="roundRect">
            <a:avLst/>
          </a:prstGeom>
          <a:gradFill flip="none" rotWithShape="1">
            <a:gsLst>
              <a:gs pos="4000">
                <a:srgbClr val="0196F0"/>
              </a:gs>
              <a:gs pos="48000">
                <a:srgbClr val="1F3E83"/>
              </a:gs>
              <a:gs pos="85000">
                <a:srgbClr val="1F3E83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08330" y="620517"/>
            <a:ext cx="2517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03. 2025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9421" y="164108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634" t="8076" r="17732"/>
          <a:stretch/>
        </p:blipFill>
        <p:spPr>
          <a:xfrm>
            <a:off x="1838227" y="1300899"/>
            <a:ext cx="8201320" cy="472813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H="1">
            <a:off x="5636138" y="2017335"/>
            <a:ext cx="2197536" cy="32993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7625685" y="4460448"/>
            <a:ext cx="2197536" cy="32993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7849106" y="4460448"/>
            <a:ext cx="1750694" cy="45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Участники СВО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9421" y="164108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636138" y="4378049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242" t="8442" r="17732" b="3219"/>
          <a:stretch/>
        </p:blipFill>
        <p:spPr>
          <a:xfrm>
            <a:off x="1913641" y="1267739"/>
            <a:ext cx="9115720" cy="5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9421" y="164108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636138" y="4378049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093" t="8626" r="18273" b="2852"/>
          <a:stretch/>
        </p:blipFill>
        <p:spPr>
          <a:xfrm>
            <a:off x="1225485" y="1300898"/>
            <a:ext cx="9332536" cy="50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59876" y="1171074"/>
            <a:ext cx="11353787" cy="53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приема на обучение по образовательным программам начального общего, основного общего и среднего общего образования, утвержденный приказом </a:t>
            </a:r>
            <a:r>
              <a:rPr lang="ru-RU" sz="24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02.09.2020 № </a:t>
            </a:r>
            <a:r>
              <a:rPr lang="ru-RU" sz="24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  <a:endParaRPr lang="ru-RU" sz="2400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приеме на обучение и документы для приема на обучение, указанные в пункте 26 Порядка, подаются одним из следующих способов: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посредством ЕПГУ;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функционала (сервисов) региональных 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ЕПГУ;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почтовой связи общего пользования заказным письмом с уведомлением о вручении;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организацию.</a:t>
            </a:r>
          </a:p>
          <a:p>
            <a:pPr algn="just"/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77072" y="1267739"/>
            <a:ext cx="11353787" cy="53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551" t="7526" r="18119" b="4685"/>
          <a:stretch/>
        </p:blipFill>
        <p:spPr>
          <a:xfrm>
            <a:off x="1310326" y="1267739"/>
            <a:ext cx="9096866" cy="52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829" y="5101435"/>
            <a:ext cx="77693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458E">
                  <a:lumMod val="50000"/>
                </a:srgb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A71515"/>
                </a:solidFill>
                <a:cs typeface="Arial" panose="020B0604020202020204" pitchFamily="34" charset="0"/>
              </a:rPr>
              <a:t>Сайт</a:t>
            </a:r>
            <a:r>
              <a:rPr lang="ru-RU" dirty="0">
                <a:solidFill>
                  <a:srgbClr val="A71515"/>
                </a:solidFill>
                <a:cs typeface="Arial" charset="0"/>
              </a:rPr>
              <a:t> 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00458E"/>
                </a:solidFill>
                <a:cs typeface="Arial" charset="0"/>
              </a:rPr>
              <a:t>https</a:t>
            </a:r>
            <a:r>
              <a:rPr lang="en-US" b="1" i="1" dirty="0">
                <a:solidFill>
                  <a:srgbClr val="00458E"/>
                </a:solidFill>
                <a:cs typeface="Arial" charset="0"/>
              </a:rPr>
              <a:t>://orel-region.ru/index.php?head=6&amp;part=73&amp;op=1&amp;unit=206</a:t>
            </a:r>
            <a:r>
              <a:rPr lang="ru-RU" b="1" i="1" dirty="0" smtClean="0">
                <a:solidFill>
                  <a:srgbClr val="00458E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  <a:t/>
            </a:r>
            <a:br>
              <a:rPr lang="en-US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rgbClr val="A71515"/>
                </a:solidFill>
                <a:cs typeface="Arial" panose="020B0604020202020204" pitchFamily="34" charset="0"/>
              </a:rPr>
              <a:t>Адрес электронной </a:t>
            </a: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почты   </a:t>
            </a:r>
            <a:r>
              <a:rPr lang="en-US" b="1" i="1" u="sng" dirty="0" smtClean="0">
                <a:solidFill>
                  <a:srgbClr val="00458E"/>
                </a:solidFill>
                <a:cs typeface="Arial" charset="0"/>
              </a:rPr>
              <a:t>romancovaee@adm.orel.ru</a:t>
            </a:r>
            <a:endParaRPr lang="ru-RU" b="1" i="1" u="sng" dirty="0">
              <a:solidFill>
                <a:srgbClr val="00458E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13086" y="4681611"/>
            <a:ext cx="2450436" cy="1296987"/>
          </a:xfrm>
          <a:prstGeom prst="rect">
            <a:avLst/>
          </a:prstGeom>
          <a:noFill/>
          <a:ln w="31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0" cap="none" spc="0" normalizeH="0" baseline="0" noProof="0" dirty="0">
              <a:ln>
                <a:noFill/>
              </a:ln>
              <a:solidFill>
                <a:srgbClr val="A7151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65"/>
            <a:ext cx="810838" cy="81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025" y="3535680"/>
            <a:ext cx="3743350" cy="3191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5439" y="1421862"/>
            <a:ext cx="5521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Спасибо </a:t>
            </a:r>
            <a:r>
              <a:rPr lang="ru-RU" sz="3600" b="1" dirty="0">
                <a:solidFill>
                  <a:srgbClr val="CC0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</a:p>
          <a:p>
            <a:r>
              <a:rPr lang="ru-RU" sz="3600" b="1" dirty="0" smtClean="0">
                <a:solidFill>
                  <a:srgbClr val="CC0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          внимание!</a:t>
            </a:r>
            <a:endParaRPr lang="ru-RU" sz="3600" b="1" dirty="0">
              <a:solidFill>
                <a:srgbClr val="CC0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562" t="12841" r="22912" b="4135"/>
          <a:stretch/>
        </p:blipFill>
        <p:spPr>
          <a:xfrm>
            <a:off x="117975" y="1375200"/>
            <a:ext cx="6607464" cy="40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71340" y="1561101"/>
            <a:ext cx="11259519" cy="43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первый класс общеобразовательной организации регулируется нормативными правовыми документами:</a:t>
            </a:r>
          </a:p>
          <a:p>
            <a:pPr algn="just"/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 ч. 3 ст. 28, ч. 2 ст. 30, ст. 53, ч. </a:t>
            </a: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55, </a:t>
            </a: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67 Федерального закона </a:t>
            </a: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 г. 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Российской Федерации»;</a:t>
            </a:r>
          </a:p>
          <a:p>
            <a:pPr algn="just"/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образовательным программам начального общего, </a:t>
            </a: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образования, утвержденный приказом </a:t>
            </a:r>
            <a:r>
              <a:rPr lang="ru-RU" sz="2400" b="1" dirty="0" err="1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02.09.2020 </a:t>
            </a: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приема в общеобразовательную организацию.</a:t>
            </a:r>
          </a:p>
          <a:p>
            <a:pPr algn="just"/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528034" y="1073786"/>
            <a:ext cx="11259519" cy="43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предусматривающие </a:t>
            </a:r>
            <a:r>
              <a:rPr lang="ru-RU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для </a:t>
            </a:r>
            <a:r>
              <a:rPr lang="ru-RU" sz="20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являющихся членами семей ветеранов (</a:t>
            </a:r>
            <a:r>
              <a:rPr lang="ru-RU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участников) СВО </a:t>
            </a:r>
            <a:r>
              <a:rPr lang="ru-RU" sz="20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военнослужащих, погибших или получивших увечье (</a:t>
            </a:r>
            <a:r>
              <a:rPr lang="ru-RU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ранение, травму</a:t>
            </a:r>
            <a:r>
              <a:rPr lang="ru-RU" sz="20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контузию), либо заболевание при </a:t>
            </a:r>
            <a:r>
              <a:rPr lang="ru-RU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обязанностей </a:t>
            </a:r>
            <a:r>
              <a:rPr lang="ru-RU" sz="20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службы </a:t>
            </a:r>
            <a:r>
              <a:rPr lang="ru-RU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(служебных обязанностей)</a:t>
            </a:r>
          </a:p>
          <a:p>
            <a:pPr algn="just"/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27 мая 1998 г. </a:t>
            </a:r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76-ФЗ "О статусе военнослужащих"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унктом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статьи 19 для детей военнослужащих и детей граждан, пребывающих в добровольческих формированиях, 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установлено предоставление в первоочередном порядке мест в государственных и муниципальных общеобразовательных и дошкольных образовательных организациях по месту жительства их семей, а также места в летних оздоровительных лагерях.</a:t>
            </a:r>
          </a:p>
          <a:p>
            <a:pPr algn="just"/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Губернатора Орловской области от 03.10.2022 № 537 «О дополнительных мерах социальной поддержки граждан Российской Федерации, призванных на военную службу по мобилизации в Вооруженные Силы РФ, направленные к месту прохождения военной службы федеральным казенным учреждением «Военный комиссариат Орловской области», и членов их </a:t>
            </a:r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71340" y="1073786"/>
            <a:ext cx="11259519" cy="51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Орловской области от 03.10.2022 № 537 «О дополнительных мерах социальной поддержки граждан Российской Федерации, призванных на военную службу по мобилизации в Вооруженные Силы РФ, направленные к месту прохождения военной службы федеральным казенным учреждением «Военный комиссариат Орловской области», и членов их </a:t>
            </a:r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 установлено, что детям граждан, призванных на военную службу по мобилизации, представляется преимущественное право зачисления в государственные образовательные организации Орловской области, подведомственные органам исполнительной власти специальной компетенции Орловской области, реализующие образовательные программы общего образования и дополнительного образования.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10 рекомендовано органам местного самоуправления муниципальных образований Орловской области предоставить детям граждан, призванных на военную службу по мобилизации, преимущественное право на зачисление в муниципальные дошкольные образовательные организации, общеобразовательные организации и образовательные организации дополнительного образования.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71340" y="1073786"/>
            <a:ext cx="11259519" cy="51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Орловского городского Совета народных депутатов от 19.12.2024 </a:t>
            </a:r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60/0900-ГС</a:t>
            </a:r>
          </a:p>
          <a:p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установлении мер социальной поддержки в виде предоставления первоочередного права зачисления в муниципальные общеобразовательные организации города Орла, реализующие программы начального общего, основного общего и среднего общего образования"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меру социальной поддержки в виде предоставления первоочередного права зачисления для освоения образовательных программ начального общего, основного общего и среднего общего образования в муниципальные общеобразовательные организации города Орла, наиболее приближенные к месту жительства, вне зависимости от проживания на территории, за которой закреплена соответствующая образовательная организация для детей, полнородных,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неполнородных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братьев и сестер, детей супругов лиц, участвующих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и (или) выполняющих задачи по отражению вооруженного вторжения на территорию Российской Федерации, в ходе вооруженной провокации на Государственной границе Российской Федерации и приграничных территориях субъектов Российской Федерации, прилегающих к районам проведения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из числа:</a:t>
            </a:r>
          </a:p>
          <a:p>
            <a:pPr algn="just"/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71340" y="1073786"/>
            <a:ext cx="11259519" cy="51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Орловского городского Совета народных депутатов от 19.12.2024 </a:t>
            </a:r>
            <a:r>
              <a:rPr lang="ru-RU" sz="2000" b="1" dirty="0" smtClean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2448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60/0900-ГС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призванных на военную службу по мобилизации в Вооруженные Силы Российской Федерации или направленных для прохождения службы в войска национальной гвардии Российской Федерации на должностях, по которым предусмотрено присвоение специальных званий полиции, по мобилизации;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проходящих (проходивших) военную службу в Вооруженных Силах Российской Федерации по контракту, или проходящих (проходивших) военную службу (службу) в войсках национальной гвардии Российской Федерации, в воинских формированиях и органах, указанных в пункте 6 статьи 1 Федерального закона от 31 мая 1996 года N 61-ФЗ "Об обороне";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заключивших контракт 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Федерации, или заключивших контракт (имевших иные правоотношения) с организацией, содействующей выполнению задач, возложенных на Вооруженные Силы Российской Федерации;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сотрудников федеральных органов исполнительной власти, служащих (работников) федеральных государственных органов (правоохранительных органов Российской Федерации), иных лиц, которые направлялись (привлекались) указанными органами при выполнении ими служебных обязанностей и иных аналогичных функций.</a:t>
            </a:r>
          </a:p>
          <a:p>
            <a:pPr algn="just"/>
            <a:endParaRPr lang="ru-RU" sz="2000" b="1" dirty="0">
              <a:solidFill>
                <a:srgbClr val="2448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9421" y="164108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636138" y="4378049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784" t="9725" r="18273" b="1570"/>
          <a:stretch/>
        </p:blipFill>
        <p:spPr>
          <a:xfrm>
            <a:off x="1206631" y="1357460"/>
            <a:ext cx="9010581" cy="52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9421" y="164108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636138" y="4378049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860" t="9358" r="17577" b="-80"/>
          <a:stretch/>
        </p:blipFill>
        <p:spPr>
          <a:xfrm>
            <a:off x="1338607" y="1338606"/>
            <a:ext cx="9634194" cy="55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 bwMode="auto">
          <a:xfrm>
            <a:off x="5554228" y="146620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9421" y="1641086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636138" y="4378049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1171074"/>
          </a:xfrm>
          <a:prstGeom prst="rect">
            <a:avLst/>
          </a:prstGeom>
          <a:solidFill>
            <a:srgbClr val="16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71"/>
            <a:ext cx="810838" cy="81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014" t="9358" r="16958" b="3036"/>
          <a:stretch/>
        </p:blipFill>
        <p:spPr>
          <a:xfrm>
            <a:off x="1329179" y="1338605"/>
            <a:ext cx="9332535" cy="51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798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Романцова Елена Евгеньевна</cp:lastModifiedBy>
  <cp:revision>141</cp:revision>
  <cp:lastPrinted>2024-11-21T06:35:12Z</cp:lastPrinted>
  <dcterms:created xsi:type="dcterms:W3CDTF">2021-08-11T07:30:18Z</dcterms:created>
  <dcterms:modified xsi:type="dcterms:W3CDTF">2025-03-28T11:37:52Z</dcterms:modified>
</cp:coreProperties>
</file>