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5809" r:id="rId2"/>
    <p:sldMasterId id="2147485865" r:id="rId3"/>
  </p:sldMasterIdLst>
  <p:notesMasterIdLst>
    <p:notesMasterId r:id="rId42"/>
  </p:notesMasterIdLst>
  <p:sldIdLst>
    <p:sldId id="608" r:id="rId4"/>
    <p:sldId id="788" r:id="rId5"/>
    <p:sldId id="794" r:id="rId6"/>
    <p:sldId id="782" r:id="rId7"/>
    <p:sldId id="781" r:id="rId8"/>
    <p:sldId id="783" r:id="rId9"/>
    <p:sldId id="786" r:id="rId10"/>
    <p:sldId id="748" r:id="rId11"/>
    <p:sldId id="799" r:id="rId12"/>
    <p:sldId id="767" r:id="rId13"/>
    <p:sldId id="774" r:id="rId14"/>
    <p:sldId id="795" r:id="rId15"/>
    <p:sldId id="778" r:id="rId16"/>
    <p:sldId id="769" r:id="rId17"/>
    <p:sldId id="711" r:id="rId18"/>
    <p:sldId id="785" r:id="rId19"/>
    <p:sldId id="758" r:id="rId20"/>
    <p:sldId id="796" r:id="rId21"/>
    <p:sldId id="755" r:id="rId22"/>
    <p:sldId id="784" r:id="rId23"/>
    <p:sldId id="733" r:id="rId24"/>
    <p:sldId id="763" r:id="rId25"/>
    <p:sldId id="787" r:id="rId26"/>
    <p:sldId id="798" r:id="rId27"/>
    <p:sldId id="790" r:id="rId28"/>
    <p:sldId id="789" r:id="rId29"/>
    <p:sldId id="791" r:id="rId30"/>
    <p:sldId id="793" r:id="rId31"/>
    <p:sldId id="800" r:id="rId32"/>
    <p:sldId id="801" r:id="rId33"/>
    <p:sldId id="802" r:id="rId34"/>
    <p:sldId id="803" r:id="rId35"/>
    <p:sldId id="797" r:id="rId36"/>
    <p:sldId id="724" r:id="rId37"/>
    <p:sldId id="713" r:id="rId38"/>
    <p:sldId id="750" r:id="rId39"/>
    <p:sldId id="792" r:id="rId40"/>
    <p:sldId id="804" r:id="rId41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A4"/>
    <a:srgbClr val="394454"/>
    <a:srgbClr val="40C9CC"/>
    <a:srgbClr val="9AE3E4"/>
    <a:srgbClr val="B9D08C"/>
    <a:srgbClr val="D0D8E8"/>
    <a:srgbClr val="E9EDF4"/>
    <a:srgbClr val="000000"/>
    <a:srgbClr val="003B68"/>
    <a:srgbClr val="004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3" autoAdjust="0"/>
    <p:restoredTop sz="95315" autoAdjust="0"/>
  </p:normalViewPr>
  <p:slideViewPr>
    <p:cSldViewPr>
      <p:cViewPr varScale="1">
        <p:scale>
          <a:sx n="87" d="100"/>
          <a:sy n="87" d="100"/>
        </p:scale>
        <p:origin x="148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4BFBBC30-C82E-4504-BE2E-49EA2056AB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EDA2D93-0033-4160-BC92-F0937BBFB00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9DF8B9-925F-442C-B44B-8DD53D015381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D69A1D6C-325C-489B-B9B0-6C42151DB0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C70C0BEF-3F33-460F-B605-3F439ABC4C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5951"/>
            <a:ext cx="5438775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519142-EB72-437F-B0F8-98B1567CD7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FF3AFD-C412-47F3-A6A9-83C065DCDC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1560686-61AE-4E1F-A5A0-F7C0EBE8D1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1679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58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>
            <a:extLst>
              <a:ext uri="{FF2B5EF4-FFF2-40B4-BE49-F238E27FC236}">
                <a16:creationId xmlns:a16="http://schemas.microsoft.com/office/drawing/2014/main" id="{A6FABC3F-8863-4D25-8742-3B80FC164B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Заметки 2">
            <a:extLst>
              <a:ext uri="{FF2B5EF4-FFF2-40B4-BE49-F238E27FC236}">
                <a16:creationId xmlns:a16="http://schemas.microsoft.com/office/drawing/2014/main" id="{2EB0EBEB-8873-4331-BC26-A5AFDBD60F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7828" name="Номер слайда 3">
            <a:extLst>
              <a:ext uri="{FF2B5EF4-FFF2-40B4-BE49-F238E27FC236}">
                <a16:creationId xmlns:a16="http://schemas.microsoft.com/office/drawing/2014/main" id="{4DA5EA7B-0AB6-4F0E-8C5C-7000F06CB2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9F95526-00DC-45AC-848F-458963BF027D}" type="slidenum">
              <a:rPr lang="ru-RU" altLang="ru-RU">
                <a:solidFill>
                  <a:srgbClr val="000000"/>
                </a:solidFill>
              </a:rPr>
              <a:pPr/>
              <a:t>12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880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>
            <a:extLst>
              <a:ext uri="{FF2B5EF4-FFF2-40B4-BE49-F238E27FC236}">
                <a16:creationId xmlns:a16="http://schemas.microsoft.com/office/drawing/2014/main" id="{F91CB339-A1EB-410F-AE67-44B859D58A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>
            <a:extLst>
              <a:ext uri="{FF2B5EF4-FFF2-40B4-BE49-F238E27FC236}">
                <a16:creationId xmlns:a16="http://schemas.microsoft.com/office/drawing/2014/main" id="{67D0FBF0-EDA0-4DE2-8585-DF04BF2C9D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3732" name="Номер слайда 3">
            <a:extLst>
              <a:ext uri="{FF2B5EF4-FFF2-40B4-BE49-F238E27FC236}">
                <a16:creationId xmlns:a16="http://schemas.microsoft.com/office/drawing/2014/main" id="{4101F9FD-AF75-4548-8855-54CC421291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6240DC9-4862-4977-BC58-E6B5CBFFA89A}" type="slidenum">
              <a:rPr lang="ru-RU" altLang="ru-RU">
                <a:solidFill>
                  <a:srgbClr val="000000"/>
                </a:solidFill>
              </a:rPr>
              <a:pPr/>
              <a:t>13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>
            <a:extLst>
              <a:ext uri="{FF2B5EF4-FFF2-40B4-BE49-F238E27FC236}">
                <a16:creationId xmlns:a16="http://schemas.microsoft.com/office/drawing/2014/main" id="{302B1C5E-6A9C-403D-8F52-7D9B7166A8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>
            <a:extLst>
              <a:ext uri="{FF2B5EF4-FFF2-40B4-BE49-F238E27FC236}">
                <a16:creationId xmlns:a16="http://schemas.microsoft.com/office/drawing/2014/main" id="{9DB62889-05D8-4B73-A310-A72957D79C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2708" name="Номер слайда 3">
            <a:extLst>
              <a:ext uri="{FF2B5EF4-FFF2-40B4-BE49-F238E27FC236}">
                <a16:creationId xmlns:a16="http://schemas.microsoft.com/office/drawing/2014/main" id="{C88A04C7-D93E-4645-B74D-D0B8764E7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0C3B3EC-AFAF-406F-8D37-07CCF7702056}" type="slidenum">
              <a:rPr lang="ru-RU" altLang="ru-RU">
                <a:solidFill>
                  <a:srgbClr val="000000"/>
                </a:solidFill>
              </a:rPr>
              <a:pPr/>
              <a:t>14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>
            <a:extLst>
              <a:ext uri="{FF2B5EF4-FFF2-40B4-BE49-F238E27FC236}">
                <a16:creationId xmlns:a16="http://schemas.microsoft.com/office/drawing/2014/main" id="{302B1C5E-6A9C-403D-8F52-7D9B7166A8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>
            <a:extLst>
              <a:ext uri="{FF2B5EF4-FFF2-40B4-BE49-F238E27FC236}">
                <a16:creationId xmlns:a16="http://schemas.microsoft.com/office/drawing/2014/main" id="{9DB62889-05D8-4B73-A310-A72957D79C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2708" name="Номер слайда 3">
            <a:extLst>
              <a:ext uri="{FF2B5EF4-FFF2-40B4-BE49-F238E27FC236}">
                <a16:creationId xmlns:a16="http://schemas.microsoft.com/office/drawing/2014/main" id="{C88A04C7-D93E-4645-B74D-D0B8764E7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0C3B3EC-AFAF-406F-8D37-07CCF7702056}" type="slidenum">
              <a:rPr lang="ru-RU" altLang="ru-RU">
                <a:solidFill>
                  <a:srgbClr val="000000"/>
                </a:solidFill>
              </a:rPr>
              <a:pPr/>
              <a:t>15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>
            <a:extLst>
              <a:ext uri="{FF2B5EF4-FFF2-40B4-BE49-F238E27FC236}">
                <a16:creationId xmlns:a16="http://schemas.microsoft.com/office/drawing/2014/main" id="{F91CB339-A1EB-410F-AE67-44B859D58A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>
            <a:extLst>
              <a:ext uri="{FF2B5EF4-FFF2-40B4-BE49-F238E27FC236}">
                <a16:creationId xmlns:a16="http://schemas.microsoft.com/office/drawing/2014/main" id="{67D0FBF0-EDA0-4DE2-8585-DF04BF2C9D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3732" name="Номер слайда 3">
            <a:extLst>
              <a:ext uri="{FF2B5EF4-FFF2-40B4-BE49-F238E27FC236}">
                <a16:creationId xmlns:a16="http://schemas.microsoft.com/office/drawing/2014/main" id="{4101F9FD-AF75-4548-8855-54CC421291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6240DC9-4862-4977-BC58-E6B5CBFFA89A}" type="slidenum">
              <a:rPr lang="ru-RU" altLang="ru-RU">
                <a:solidFill>
                  <a:srgbClr val="000000"/>
                </a:solidFill>
              </a:rPr>
              <a:pPr/>
              <a:t>17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>
            <a:extLst>
              <a:ext uri="{FF2B5EF4-FFF2-40B4-BE49-F238E27FC236}">
                <a16:creationId xmlns:a16="http://schemas.microsoft.com/office/drawing/2014/main" id="{AD96F325-8984-4F56-8CD5-25F327628E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Заметки 2">
            <a:extLst>
              <a:ext uri="{FF2B5EF4-FFF2-40B4-BE49-F238E27FC236}">
                <a16:creationId xmlns:a16="http://schemas.microsoft.com/office/drawing/2014/main" id="{E9975AA6-3006-449E-B01E-0EBCE6083E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4756" name="Номер слайда 3">
            <a:extLst>
              <a:ext uri="{FF2B5EF4-FFF2-40B4-BE49-F238E27FC236}">
                <a16:creationId xmlns:a16="http://schemas.microsoft.com/office/drawing/2014/main" id="{259317D0-4327-4C29-ACDA-FD9398E9DD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65B71C4-F5D6-4B4D-80CD-BFE98B8C5A22}" type="slidenum">
              <a:rPr lang="ru-RU" altLang="ru-RU">
                <a:solidFill>
                  <a:srgbClr val="000000"/>
                </a:solidFill>
              </a:rPr>
              <a:pPr/>
              <a:t>19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>
            <a:extLst>
              <a:ext uri="{FF2B5EF4-FFF2-40B4-BE49-F238E27FC236}">
                <a16:creationId xmlns:a16="http://schemas.microsoft.com/office/drawing/2014/main" id="{302B1C5E-6A9C-403D-8F52-7D9B7166A8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>
            <a:extLst>
              <a:ext uri="{FF2B5EF4-FFF2-40B4-BE49-F238E27FC236}">
                <a16:creationId xmlns:a16="http://schemas.microsoft.com/office/drawing/2014/main" id="{9DB62889-05D8-4B73-A310-A72957D79C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2708" name="Номер слайда 3">
            <a:extLst>
              <a:ext uri="{FF2B5EF4-FFF2-40B4-BE49-F238E27FC236}">
                <a16:creationId xmlns:a16="http://schemas.microsoft.com/office/drawing/2014/main" id="{C88A04C7-D93E-4645-B74D-D0B8764E7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0C3B3EC-AFAF-406F-8D37-07CCF7702056}" type="slidenum">
              <a:rPr lang="ru-RU" altLang="ru-RU">
                <a:solidFill>
                  <a:srgbClr val="000000"/>
                </a:solidFill>
              </a:rPr>
              <a:pPr/>
              <a:t>20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5452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>
            <a:extLst>
              <a:ext uri="{FF2B5EF4-FFF2-40B4-BE49-F238E27FC236}">
                <a16:creationId xmlns:a16="http://schemas.microsoft.com/office/drawing/2014/main" id="{565DFA47-F825-4FC1-9CA2-716A5E8C36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Заметки 2">
            <a:extLst>
              <a:ext uri="{FF2B5EF4-FFF2-40B4-BE49-F238E27FC236}">
                <a16:creationId xmlns:a16="http://schemas.microsoft.com/office/drawing/2014/main" id="{F44DA0E4-E857-4146-9D69-70E8034F09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6804" name="Номер слайда 3">
            <a:extLst>
              <a:ext uri="{FF2B5EF4-FFF2-40B4-BE49-F238E27FC236}">
                <a16:creationId xmlns:a16="http://schemas.microsoft.com/office/drawing/2014/main" id="{8E51119A-5199-489E-AD3A-94F7A751FA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7EB7064-4D22-45FA-AEA6-4CEA6A13E0DB}" type="slidenum">
              <a:rPr lang="ru-RU" altLang="ru-RU">
                <a:solidFill>
                  <a:srgbClr val="000000"/>
                </a:solidFill>
              </a:rPr>
              <a:pPr/>
              <a:t>21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>
            <a:extLst>
              <a:ext uri="{FF2B5EF4-FFF2-40B4-BE49-F238E27FC236}">
                <a16:creationId xmlns:a16="http://schemas.microsoft.com/office/drawing/2014/main" id="{6BAAE103-178F-41E3-9210-E35A0B6B31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Заметки 2">
            <a:extLst>
              <a:ext uri="{FF2B5EF4-FFF2-40B4-BE49-F238E27FC236}">
                <a16:creationId xmlns:a16="http://schemas.microsoft.com/office/drawing/2014/main" id="{CCE4AB6F-F7C5-4ECB-9C11-AC7DBC3C7B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4996" name="Номер слайда 3">
            <a:extLst>
              <a:ext uri="{FF2B5EF4-FFF2-40B4-BE49-F238E27FC236}">
                <a16:creationId xmlns:a16="http://schemas.microsoft.com/office/drawing/2014/main" id="{74500D98-A62F-4A44-8C8F-7C72CDC462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13D097E-65C9-43C7-907A-8FB640363C06}" type="slidenum">
              <a:rPr lang="ru-RU" altLang="ru-RU">
                <a:solidFill>
                  <a:srgbClr val="000000"/>
                </a:solidFill>
              </a:rPr>
              <a:pPr/>
              <a:t>22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>
            <a:extLst>
              <a:ext uri="{FF2B5EF4-FFF2-40B4-BE49-F238E27FC236}">
                <a16:creationId xmlns:a16="http://schemas.microsoft.com/office/drawing/2014/main" id="{302B1C5E-6A9C-403D-8F52-7D9B7166A8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>
            <a:extLst>
              <a:ext uri="{FF2B5EF4-FFF2-40B4-BE49-F238E27FC236}">
                <a16:creationId xmlns:a16="http://schemas.microsoft.com/office/drawing/2014/main" id="{9DB62889-05D8-4B73-A310-A72957D79C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2708" name="Номер слайда 3">
            <a:extLst>
              <a:ext uri="{FF2B5EF4-FFF2-40B4-BE49-F238E27FC236}">
                <a16:creationId xmlns:a16="http://schemas.microsoft.com/office/drawing/2014/main" id="{C88A04C7-D93E-4645-B74D-D0B8764E7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0C3B3EC-AFAF-406F-8D37-07CCF7702056}" type="slidenum">
              <a:rPr lang="ru-RU" altLang="ru-RU">
                <a:solidFill>
                  <a:srgbClr val="000000"/>
                </a:solidFill>
              </a:rPr>
              <a:pPr/>
              <a:t>23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20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0701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>
            <a:extLst>
              <a:ext uri="{FF2B5EF4-FFF2-40B4-BE49-F238E27FC236}">
                <a16:creationId xmlns:a16="http://schemas.microsoft.com/office/drawing/2014/main" id="{302B1C5E-6A9C-403D-8F52-7D9B7166A8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>
            <a:extLst>
              <a:ext uri="{FF2B5EF4-FFF2-40B4-BE49-F238E27FC236}">
                <a16:creationId xmlns:a16="http://schemas.microsoft.com/office/drawing/2014/main" id="{9DB62889-05D8-4B73-A310-A72957D79C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2708" name="Номер слайда 3">
            <a:extLst>
              <a:ext uri="{FF2B5EF4-FFF2-40B4-BE49-F238E27FC236}">
                <a16:creationId xmlns:a16="http://schemas.microsoft.com/office/drawing/2014/main" id="{C88A04C7-D93E-4645-B74D-D0B8764E7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0C3B3EC-AFAF-406F-8D37-07CCF7702056}" type="slidenum">
              <a:rPr lang="ru-RU" altLang="ru-RU">
                <a:solidFill>
                  <a:srgbClr val="000000"/>
                </a:solidFill>
              </a:rPr>
              <a:pPr/>
              <a:t>25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3942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26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7587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27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08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28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586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>
            <a:extLst>
              <a:ext uri="{FF2B5EF4-FFF2-40B4-BE49-F238E27FC236}">
                <a16:creationId xmlns:a16="http://schemas.microsoft.com/office/drawing/2014/main" id="{F91CB339-A1EB-410F-AE67-44B859D58A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>
            <a:extLst>
              <a:ext uri="{FF2B5EF4-FFF2-40B4-BE49-F238E27FC236}">
                <a16:creationId xmlns:a16="http://schemas.microsoft.com/office/drawing/2014/main" id="{67D0FBF0-EDA0-4DE2-8585-DF04BF2C9D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3732" name="Номер слайда 3">
            <a:extLst>
              <a:ext uri="{FF2B5EF4-FFF2-40B4-BE49-F238E27FC236}">
                <a16:creationId xmlns:a16="http://schemas.microsoft.com/office/drawing/2014/main" id="{4101F9FD-AF75-4548-8855-54CC421291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6240DC9-4862-4977-BC58-E6B5CBFFA89A}" type="slidenum">
              <a:rPr lang="ru-RU" altLang="ru-RU">
                <a:solidFill>
                  <a:srgbClr val="000000"/>
                </a:solidFill>
              </a:rPr>
              <a:pPr/>
              <a:t>29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8995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>
            <a:extLst>
              <a:ext uri="{FF2B5EF4-FFF2-40B4-BE49-F238E27FC236}">
                <a16:creationId xmlns:a16="http://schemas.microsoft.com/office/drawing/2014/main" id="{AD96F325-8984-4F56-8CD5-25F327628E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Заметки 2">
            <a:extLst>
              <a:ext uri="{FF2B5EF4-FFF2-40B4-BE49-F238E27FC236}">
                <a16:creationId xmlns:a16="http://schemas.microsoft.com/office/drawing/2014/main" id="{E9975AA6-3006-449E-B01E-0EBCE6083E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4756" name="Номер слайда 3">
            <a:extLst>
              <a:ext uri="{FF2B5EF4-FFF2-40B4-BE49-F238E27FC236}">
                <a16:creationId xmlns:a16="http://schemas.microsoft.com/office/drawing/2014/main" id="{259317D0-4327-4C29-ACDA-FD9398E9DD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65B71C4-F5D6-4B4D-80CD-BFE98B8C5A22}" type="slidenum">
              <a:rPr lang="ru-RU" altLang="ru-RU">
                <a:solidFill>
                  <a:srgbClr val="000000"/>
                </a:solidFill>
              </a:rPr>
              <a:pPr/>
              <a:t>30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49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>
            <a:extLst>
              <a:ext uri="{FF2B5EF4-FFF2-40B4-BE49-F238E27FC236}">
                <a16:creationId xmlns:a16="http://schemas.microsoft.com/office/drawing/2014/main" id="{50E74E58-41A7-468A-9C0C-2F0F3785C4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Заметки 2">
            <a:extLst>
              <a:ext uri="{FF2B5EF4-FFF2-40B4-BE49-F238E27FC236}">
                <a16:creationId xmlns:a16="http://schemas.microsoft.com/office/drawing/2014/main" id="{BFF2B2A4-DE2B-46EA-9892-2ECD964203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2948" name="Номер слайда 3">
            <a:extLst>
              <a:ext uri="{FF2B5EF4-FFF2-40B4-BE49-F238E27FC236}">
                <a16:creationId xmlns:a16="http://schemas.microsoft.com/office/drawing/2014/main" id="{AE04D559-D089-483D-9BED-521BA24A3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A9F0C6F-CF6A-446F-808E-23D3FC53FC81}" type="slidenum">
              <a:rPr lang="ru-RU" altLang="ru-RU">
                <a:solidFill>
                  <a:srgbClr val="000000"/>
                </a:solidFill>
              </a:rPr>
              <a:pPr/>
              <a:t>31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140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>
            <a:extLst>
              <a:ext uri="{FF2B5EF4-FFF2-40B4-BE49-F238E27FC236}">
                <a16:creationId xmlns:a16="http://schemas.microsoft.com/office/drawing/2014/main" id="{50E74E58-41A7-468A-9C0C-2F0F3785C4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Заметки 2">
            <a:extLst>
              <a:ext uri="{FF2B5EF4-FFF2-40B4-BE49-F238E27FC236}">
                <a16:creationId xmlns:a16="http://schemas.microsoft.com/office/drawing/2014/main" id="{BFF2B2A4-DE2B-46EA-9892-2ECD964203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2948" name="Номер слайда 3">
            <a:extLst>
              <a:ext uri="{FF2B5EF4-FFF2-40B4-BE49-F238E27FC236}">
                <a16:creationId xmlns:a16="http://schemas.microsoft.com/office/drawing/2014/main" id="{AE04D559-D089-483D-9BED-521BA24A3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A9F0C6F-CF6A-446F-808E-23D3FC53FC81}" type="slidenum">
              <a:rPr lang="ru-RU" altLang="ru-RU">
                <a:solidFill>
                  <a:srgbClr val="000000"/>
                </a:solidFill>
              </a:rPr>
              <a:pPr/>
              <a:t>32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312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>
            <a:extLst>
              <a:ext uri="{FF2B5EF4-FFF2-40B4-BE49-F238E27FC236}">
                <a16:creationId xmlns:a16="http://schemas.microsoft.com/office/drawing/2014/main" id="{C182508C-75ED-48BC-92A3-BEAB4329FE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Заметки 2">
            <a:extLst>
              <a:ext uri="{FF2B5EF4-FFF2-40B4-BE49-F238E27FC236}">
                <a16:creationId xmlns:a16="http://schemas.microsoft.com/office/drawing/2014/main" id="{6711B85F-044D-492A-9543-BA8EDBDA23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0116" name="Номер слайда 3">
            <a:extLst>
              <a:ext uri="{FF2B5EF4-FFF2-40B4-BE49-F238E27FC236}">
                <a16:creationId xmlns:a16="http://schemas.microsoft.com/office/drawing/2014/main" id="{665B4164-672A-4970-BD12-D49F70D6F7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A1C35BC-2F45-4DB8-8009-EA550D156319}" type="slidenum">
              <a:rPr lang="ru-RU" altLang="ru-RU">
                <a:solidFill>
                  <a:srgbClr val="000000"/>
                </a:solidFill>
              </a:rPr>
              <a:pPr/>
              <a:t>33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9491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>
            <a:extLst>
              <a:ext uri="{FF2B5EF4-FFF2-40B4-BE49-F238E27FC236}">
                <a16:creationId xmlns:a16="http://schemas.microsoft.com/office/drawing/2014/main" id="{801756DE-FBD7-400D-B2E8-C58AE476F7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Заметки 2">
            <a:extLst>
              <a:ext uri="{FF2B5EF4-FFF2-40B4-BE49-F238E27FC236}">
                <a16:creationId xmlns:a16="http://schemas.microsoft.com/office/drawing/2014/main" id="{046F5429-A167-4209-A052-AA712D6A57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91140" name="Номер слайда 3">
            <a:extLst>
              <a:ext uri="{FF2B5EF4-FFF2-40B4-BE49-F238E27FC236}">
                <a16:creationId xmlns:a16="http://schemas.microsoft.com/office/drawing/2014/main" id="{6A9D35CE-FFDF-4B6E-88A0-8CD87EE027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05C1641-79C2-41D0-B986-07DF82A76762}" type="slidenum">
              <a:rPr lang="ru-RU" altLang="ru-RU">
                <a:solidFill>
                  <a:srgbClr val="000000"/>
                </a:solidFill>
              </a:rPr>
              <a:pPr/>
              <a:t>34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851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>
            <a:extLst>
              <a:ext uri="{FF2B5EF4-FFF2-40B4-BE49-F238E27FC236}">
                <a16:creationId xmlns:a16="http://schemas.microsoft.com/office/drawing/2014/main" id="{ACBE92A5-4B9B-478C-9F08-8522EE60CD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Заметки 2">
            <a:extLst>
              <a:ext uri="{FF2B5EF4-FFF2-40B4-BE49-F238E27FC236}">
                <a16:creationId xmlns:a16="http://schemas.microsoft.com/office/drawing/2014/main" id="{5E6989D2-C67E-49CC-BB23-1F603AD5F5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2164" name="Номер слайда 3">
            <a:extLst>
              <a:ext uri="{FF2B5EF4-FFF2-40B4-BE49-F238E27FC236}">
                <a16:creationId xmlns:a16="http://schemas.microsoft.com/office/drawing/2014/main" id="{2ED314EF-97EC-4CA6-AE6B-CE6FB11070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75FC733-BC30-4EB2-9EB2-C69680869255}" type="slidenum">
              <a:rPr lang="ru-RU" altLang="ru-RU">
                <a:solidFill>
                  <a:srgbClr val="000000"/>
                </a:solidFill>
              </a:rPr>
              <a:pPr/>
              <a:t>35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>
            <a:extLst>
              <a:ext uri="{FF2B5EF4-FFF2-40B4-BE49-F238E27FC236}">
                <a16:creationId xmlns:a16="http://schemas.microsoft.com/office/drawing/2014/main" id="{84985D11-B1A6-4BCE-933B-D1F64723DD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Заметки 2">
            <a:extLst>
              <a:ext uri="{FF2B5EF4-FFF2-40B4-BE49-F238E27FC236}">
                <a16:creationId xmlns:a16="http://schemas.microsoft.com/office/drawing/2014/main" id="{562DA728-6FD0-46DB-933F-8F4D35BA27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3188" name="Номер слайда 3">
            <a:extLst>
              <a:ext uri="{FF2B5EF4-FFF2-40B4-BE49-F238E27FC236}">
                <a16:creationId xmlns:a16="http://schemas.microsoft.com/office/drawing/2014/main" id="{103F0590-5060-4BC1-B7B3-17EF0DE7F1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3F570BA-9318-4C04-A97D-345C48FDC7C8}" type="slidenum">
              <a:rPr lang="ru-RU" altLang="ru-RU">
                <a:solidFill>
                  <a:srgbClr val="000000"/>
                </a:solidFill>
              </a:rPr>
              <a:pPr/>
              <a:t>36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>
            <a:extLst>
              <a:ext uri="{FF2B5EF4-FFF2-40B4-BE49-F238E27FC236}">
                <a16:creationId xmlns:a16="http://schemas.microsoft.com/office/drawing/2014/main" id="{50E74E58-41A7-468A-9C0C-2F0F3785C4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Заметки 2">
            <a:extLst>
              <a:ext uri="{FF2B5EF4-FFF2-40B4-BE49-F238E27FC236}">
                <a16:creationId xmlns:a16="http://schemas.microsoft.com/office/drawing/2014/main" id="{BFF2B2A4-DE2B-46EA-9892-2ECD964203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2948" name="Номер слайда 3">
            <a:extLst>
              <a:ext uri="{FF2B5EF4-FFF2-40B4-BE49-F238E27FC236}">
                <a16:creationId xmlns:a16="http://schemas.microsoft.com/office/drawing/2014/main" id="{AE04D559-D089-483D-9BED-521BA24A3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A9F0C6F-CF6A-446F-808E-23D3FC53FC81}" type="slidenum">
              <a:rPr lang="ru-RU" altLang="ru-RU">
                <a:solidFill>
                  <a:srgbClr val="000000"/>
                </a:solidFill>
              </a:rPr>
              <a:pPr/>
              <a:t>37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363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91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801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>
            <a:extLst>
              <a:ext uri="{FF2B5EF4-FFF2-40B4-BE49-F238E27FC236}">
                <a16:creationId xmlns:a16="http://schemas.microsoft.com/office/drawing/2014/main" id="{D46C45A2-A4B8-4C49-A545-817029A61D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>
            <a:extLst>
              <a:ext uri="{FF2B5EF4-FFF2-40B4-BE49-F238E27FC236}">
                <a16:creationId xmlns:a16="http://schemas.microsoft.com/office/drawing/2014/main" id="{9B263928-A050-4FD9-A622-15FE95325A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1684" name="Номер слайда 3">
            <a:extLst>
              <a:ext uri="{FF2B5EF4-FFF2-40B4-BE49-F238E27FC236}">
                <a16:creationId xmlns:a16="http://schemas.microsoft.com/office/drawing/2014/main" id="{156108BA-B253-4AB2-93F8-AA0D4D99D5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2956CDC-E092-4E85-B215-8CC99FA710E3}" type="slidenum">
              <a:rPr lang="ru-RU" altLang="ru-RU">
                <a:solidFill>
                  <a:srgbClr val="000000"/>
                </a:solidFill>
              </a:rPr>
              <a:pPr/>
              <a:t>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948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>
            <a:extLst>
              <a:ext uri="{FF2B5EF4-FFF2-40B4-BE49-F238E27FC236}">
                <a16:creationId xmlns:a16="http://schemas.microsoft.com/office/drawing/2014/main" id="{D46C45A2-A4B8-4C49-A545-817029A61D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>
            <a:extLst>
              <a:ext uri="{FF2B5EF4-FFF2-40B4-BE49-F238E27FC236}">
                <a16:creationId xmlns:a16="http://schemas.microsoft.com/office/drawing/2014/main" id="{9B263928-A050-4FD9-A622-15FE95325A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1684" name="Номер слайда 3">
            <a:extLst>
              <a:ext uri="{FF2B5EF4-FFF2-40B4-BE49-F238E27FC236}">
                <a16:creationId xmlns:a16="http://schemas.microsoft.com/office/drawing/2014/main" id="{156108BA-B253-4AB2-93F8-AA0D4D99D5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2956CDC-E092-4E85-B215-8CC99FA710E3}" type="slidenum">
              <a:rPr lang="ru-RU" altLang="ru-RU">
                <a:solidFill>
                  <a:srgbClr val="000000"/>
                </a:solidFill>
              </a:rPr>
              <a:pPr/>
              <a:t>10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>
            <a:extLst>
              <a:ext uri="{FF2B5EF4-FFF2-40B4-BE49-F238E27FC236}">
                <a16:creationId xmlns:a16="http://schemas.microsoft.com/office/drawing/2014/main" id="{302B1C5E-6A9C-403D-8F52-7D9B7166A8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>
            <a:extLst>
              <a:ext uri="{FF2B5EF4-FFF2-40B4-BE49-F238E27FC236}">
                <a16:creationId xmlns:a16="http://schemas.microsoft.com/office/drawing/2014/main" id="{9DB62889-05D8-4B73-A310-A72957D79C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2708" name="Номер слайда 3">
            <a:extLst>
              <a:ext uri="{FF2B5EF4-FFF2-40B4-BE49-F238E27FC236}">
                <a16:creationId xmlns:a16="http://schemas.microsoft.com/office/drawing/2014/main" id="{C88A04C7-D93E-4645-B74D-D0B8764E7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0C3B3EC-AFAF-406F-8D37-07CCF7702056}" type="slidenum">
              <a:rPr lang="ru-RU" altLang="ru-RU">
                <a:solidFill>
                  <a:srgbClr val="000000"/>
                </a:solidFill>
              </a:rPr>
              <a:pPr/>
              <a:t>11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18F5FE-4B9A-4F75-9CD2-2196042C8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5A1C4DE-AF9F-4989-B492-FE05C1B669A6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A3C9D-BCCE-4DB3-A647-95A9AC717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257B79-BDBA-437B-ADD3-863C3BF75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DD1A897-9AA1-4B46-9A2C-418CA564B2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414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7198F-99CA-4E96-B599-F76B6D777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84095EC-76B5-4D03-8E9B-8F23EAE57376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714C8E-A74F-4AE4-B5E6-C16658A0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C153E7-5054-4D1D-9BE3-793A1E9E7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6856171-BCB0-4AC3-88EE-101FD2A02F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258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E83CF0-42E7-4170-968B-EDBC888F8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5DCD98C-6115-49E5-B9F7-2E8B7138C28B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7CE995-C285-430B-8C1D-3D27ED14C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632DC9-6448-47E6-9499-61C1EFDBF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89E2D56-B1F5-4708-AC1B-76C8E25D93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8449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5A3C3A-CC51-4C4F-B806-3DDD73200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FC024C6-2646-4E23-AF08-A7B01A40CB64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04FEAC-2D8B-42F2-95D2-0C8F47D91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A37583-9AB8-40D7-898C-FD888833A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1FC67F7-3ADF-4303-A82C-7DE4BE804B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5232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B3EE30-CBDA-46EF-87AA-8CA2A0EB9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14F9DCF-F30D-46A1-8AB5-C4C399642BC4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36F9A1-024A-4106-B1A6-F68E39EEF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48D014-F7DE-4EEA-BA54-686E9244C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EB3EF22-4890-422B-8EEB-D535A8AA33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4238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FB4781-FA78-49E8-9683-62388CBFD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2150C33-0319-4BF7-9BBC-43B30253A31F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B36472-E256-41B7-98A9-4D7E5CB0B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B6C19C-6CDE-46E8-9E1A-AB574E5C9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166CD9E-69B8-4BED-9BD8-6A6D229DB9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2302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00292D66-A485-4206-9FBF-2568E66C7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7CA6361-D1A5-4982-A593-EE457EA32575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AFEDDD21-BF50-4475-B33E-C6616364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DB5ADCF3-E090-44AA-B9F3-5645CD364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00C6692-CBC4-4F1E-862B-8D1323ACAB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3148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E27F355D-4479-4DD6-8C42-0AA697EE1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9A068CF-774A-4876-A0A7-49C04D12E4FE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4C04D753-617F-459B-9B2B-459DFC31A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46C3651-DB82-4D4B-852A-D73974C67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6B37343-EE72-4301-83F0-5580DEFE30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9800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1B3F4C28-7207-4FD4-909C-BD8B133CE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DC2EF08-E029-43E7-8F10-42C81F8ADAD8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D781875F-5BEA-46C2-8A71-F00FB7E19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0363495E-C30E-4595-A363-E0EAA2370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F825E17-B70B-4874-8290-EA86F5B5A5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5228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9BC205D8-03AA-41DA-90D2-287785E9C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1BF5E28-9C5E-4E80-98A2-F8DE3E7585EE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6950D154-168F-4DF0-8200-AB0AD1C05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216C803D-020C-4F40-9F29-AEEE1A3EB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3D4AF23-9EC4-484A-B12A-23F5E279BB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4119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F379F284-9FE3-45CF-88A0-1D873B72E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4D6482F-CE08-4B5D-B5D7-422BFC7C6FC5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FD2D3B4-D1C2-47A9-8C9C-08A434F65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D2E2A3DD-8826-41CC-B32B-666CB0D8E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F3BCD54-2ECB-4FFD-92CC-88200F82F1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9824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ADCBD6-9205-45DF-AB52-9EBAAD7E5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5D34353-3550-46EA-86C6-7DB7F42DC02E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40ABCD-7DD2-46CC-9BFE-A5CA9FBBA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C3A5F8-38AA-419F-AA2C-B81292A2E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077B1FD-5964-49B8-B22E-394E4740B8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2888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8308F7B9-3388-4336-989A-8FCAEA13E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54FC77C-9E28-4383-AC9D-079CA16EF728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D5BB4B83-0340-434B-9A8A-F5241F307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B3B608B-B58F-4666-BD5D-1868C36C0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D907455-9AFA-45F5-80AD-0EB0BA8FB1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651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B33DCD-2739-475C-8BF0-A8A314672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90D3151-F173-487E-BCFE-F94D49E24DB1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C852E1-1BD6-465D-AD07-298FE484C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18E6BE-5323-4061-9A1B-9EC327C17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F072647-A1AA-47D2-AC6E-2EB5FDD3BB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5374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141B28-9250-40A2-8852-431BDEC69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74B14E9-3BF6-4D92-B8AB-F711C6DC27A6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03AE21-01A9-48B0-A5C0-7AA2BFDE6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6A6331-570A-484D-B685-467F1031C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722C0BC-D368-4996-B468-9AEAED4242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8916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3AE8D8-831C-49E4-B544-542A64D0A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4404FD4-5AEB-4656-958F-6D2CB08ED9EB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565E8B-A2DF-4FB0-BA66-66927DC57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70FEC2-2863-4124-BC38-17699AFA1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D57EC8D-7386-4C3B-952F-E232276C5B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64171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445DC3-1139-450B-8A91-4C2E6AB2E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49067FE-76DA-42B3-A665-F45A9A3E8354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536D37-406D-47C0-AB37-670F550E7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66B0ED-3935-408D-A9A0-93E183F98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E0696BB-E5C9-471E-902B-40CB7C606C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86570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BAB0C0-40BC-4692-84A5-B20BA5CA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2DFAE2A-571A-42ED-93A7-7AC697A55DA7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1A23FA-60D0-4FD9-AEAF-9BBC531A0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2F6397-7C51-43F8-B205-3F684C3A8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EFF49FD-9060-4E3F-9813-EA0B8763E5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0113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F499AD2D-A1DD-4C6A-8B6F-DF7D1B378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980BAE9-3738-4F09-83D5-0BF883B43E17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6B44C5D8-0FD7-4C7E-9B1F-A88DB594F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0A6154F7-F477-4D9C-9CFA-6A9AF09A7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A7177D6-7C31-4C87-A4BF-0FF94B9DB6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94977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9B8138C4-C8BF-401B-B3E1-F74479F6A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B1DF027-FBBB-47D4-8EDE-C074C163F9D0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D7205564-2DFB-42AC-9862-7E767266A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E4848216-B51E-4120-80D4-F0A256ACD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7E9C2B1-8EE6-47B5-8037-CE7CE2B6E8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7911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40076A4E-4416-4AC1-97D2-EAC96E6E9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CF0A1B3-B796-4E0A-B6A9-3D4AA32FD750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43B13BC4-EF21-4A2B-AEF7-BCADA4BA5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81499AFB-286D-4F4A-97AC-BECEA515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0114D16-0C7F-4B56-B922-4099B85233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06280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27FB2EAD-81F9-4AC1-A15D-13B51A6DE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6BD0F66-82D2-4CC6-9665-3ECF4E18593C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BCE364CF-9EBA-4AB6-BE91-B68FFEE07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8D79069A-8C87-49EB-9E8C-25D1A09B9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54C5601-8A9E-4724-AF77-3331640443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494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FCB6AE-DDED-4B86-B449-63ED1F38A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3153832-A13D-429F-9071-2869B53C78D7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0D5C13-0C99-4364-835A-A89879829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B87A23-8D92-4756-8B0D-68EE9D833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23A74C3-AAC1-471F-B9A8-DE91077C05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28193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F24D0B9B-9065-4AE5-A2AF-498A8CF0B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004B06E-3231-4A68-AC33-405155650C94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7778CED5-33DF-4A31-AA89-190355333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4FB3B0BF-4BEC-4F3E-8AF5-CD34280A7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E69B6F0-8F7D-47F5-816A-16361A5603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5126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B43D0D63-D6A7-4DFB-B217-7FB5E5CDD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777E6D5-8B1B-434C-A1A1-BAEC03C3E187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664CB865-4EA6-4603-8FBE-1B06D877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D5B60864-E6EE-4388-8D7C-00E030849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535AF1F-192A-4DCD-AC91-D9CA7898F8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05061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061C25-93B3-4B0B-9C34-162DD0352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1CE8874-9F5B-4A66-A74F-3B1D3E9A1FF1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467887-4905-43C5-AD75-BC7FED00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9C83AF-318F-4391-A431-9247472B6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48BDBA1-28EB-4B84-9E7F-FDC5C87231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44426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AEFBA5-802B-4003-9A26-67413C3FD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7B21F17-C154-4561-A7A7-B68EE60B7941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73002E-7A0C-415B-BD0B-BD8BAAC9B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C69B0F-DD7E-4021-9652-513CEDF0A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7B1F0FE-E802-4F96-83CB-162967C07E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714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BEF148C-FAC5-4AA6-B64D-F9E13DDD4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F47DE92-CE70-4E04-BF4E-2D91659DE816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F000C604-5DF0-444C-B0F6-DF64260F9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9D6DC14-B852-4176-87EA-8C35EB181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2A25AFA-4035-489D-8E28-27D96141EC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2666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76DC924E-C585-4E7C-A59F-1B90403B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D44E805-55B2-4EE1-B50F-EAF0F5CDB1DA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A806D683-F6C4-49A5-8111-CFB8ED684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4F6B0805-6CD7-4394-83BB-BCE9EA37D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3CA99B6-4891-4D4F-86D1-808BB5B53B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28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72C71C4B-E3D8-4B38-9DDB-0829C461E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4B91B97-AD43-46EE-B404-7DB69282480A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F8E69FF7-A918-4004-A589-81754FE6B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00E8EDD0-D9D1-492D-BB20-13D0C38A9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6C999EF-F675-46D4-AB04-85049C3B39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803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7ECED770-88C2-4E99-97BD-B2B56414A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44F5FF4-1A31-4700-AE26-6A85DF0E3AA3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913B66F8-578A-468B-8D05-BB3C6E031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787AB760-641B-4705-9ED0-5856470E5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5A43C9A-16DE-4167-8CB4-FDDD4E2A16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5812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915CA571-0148-4284-A1DF-7A37BED3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C62AC4-EFB9-4244-8DFC-0C7BC0F45485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9BAF3F24-5555-427A-807F-EAD8699B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3254E0A-5226-4707-96B3-06DD076B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2A48AF4-0AB0-4E77-8A9F-A6332490D2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813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E126389B-8954-486D-A52D-FA94330AA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E57B890-83AF-488C-84C2-3BD3719AFD9D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EBE4503A-6DC7-4C03-A8E5-8DC0DC4E4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E517AE7-FB6C-4A56-A3E2-E5D652B53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857214D-9375-42F3-AAEE-30592BFD56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491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0557B6F4-2FAD-4578-80AF-32F2F6B05FE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4C7B11B7-2F69-409C-B45A-F833AF4A1B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70659B-205B-4181-9079-209E65C4E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369FE6-62F0-4DE6-91B2-E97B54C111F7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305549-3E41-48CA-A93F-08017ED69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8B64FD-9A83-4EB1-AFA5-D95F5E0288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503469B-4BAF-4362-9B5B-B0EC4503AD9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76" r:id="rId1"/>
    <p:sldLayoutId id="2147485977" r:id="rId2"/>
    <p:sldLayoutId id="2147485978" r:id="rId3"/>
    <p:sldLayoutId id="2147485979" r:id="rId4"/>
    <p:sldLayoutId id="2147485980" r:id="rId5"/>
    <p:sldLayoutId id="2147485981" r:id="rId6"/>
    <p:sldLayoutId id="2147485982" r:id="rId7"/>
    <p:sldLayoutId id="2147485983" r:id="rId8"/>
    <p:sldLayoutId id="2147485984" r:id="rId9"/>
    <p:sldLayoutId id="2147485985" r:id="rId10"/>
    <p:sldLayoutId id="21474859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:a16="http://schemas.microsoft.com/office/drawing/2014/main" id="{FEBA1F21-CED2-4F04-9393-9B1E8F79744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>
            <a:extLst>
              <a:ext uri="{FF2B5EF4-FFF2-40B4-BE49-F238E27FC236}">
                <a16:creationId xmlns:a16="http://schemas.microsoft.com/office/drawing/2014/main" id="{23D156A8-1C97-4041-B725-1592751B92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662275-165A-4B53-9D42-F208EB28C0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A70157-54DF-427A-BE98-99E9D7B47017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7E7415-AB44-463B-BC14-70013D89A9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F1BF1B-1B19-4F8B-816B-E068660F0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772233C-6BFB-43CA-8B63-C5A9DB23047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87" r:id="rId1"/>
    <p:sldLayoutId id="2147485988" r:id="rId2"/>
    <p:sldLayoutId id="2147485989" r:id="rId3"/>
    <p:sldLayoutId id="2147485990" r:id="rId4"/>
    <p:sldLayoutId id="2147485991" r:id="rId5"/>
    <p:sldLayoutId id="2147485992" r:id="rId6"/>
    <p:sldLayoutId id="2147485993" r:id="rId7"/>
    <p:sldLayoutId id="2147485994" r:id="rId8"/>
    <p:sldLayoutId id="2147485995" r:id="rId9"/>
    <p:sldLayoutId id="2147485996" r:id="rId10"/>
    <p:sldLayoutId id="21474859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63827617-76FF-4FBC-96EC-2232F33049A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075" name="Текст 2">
            <a:extLst>
              <a:ext uri="{FF2B5EF4-FFF2-40B4-BE49-F238E27FC236}">
                <a16:creationId xmlns:a16="http://schemas.microsoft.com/office/drawing/2014/main" id="{5303ACD1-1ED6-4E02-B708-08B1E8EB17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FA1F5D-D265-4B90-9959-34AED034DD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768F69-C472-4FF4-BE6D-DE3D8E324415}" type="datetimeFigureOut">
              <a:rPr lang="ru-RU"/>
              <a:pPr>
                <a:defRPr/>
              </a:pPr>
              <a:t>23.04.2025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C54F1F-52BD-4236-9A60-285800EE8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27D8E4-DB75-48D6-90D3-A92BC7F793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33EF179-EF78-4C70-B280-5AED18FEB21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98" r:id="rId1"/>
    <p:sldLayoutId id="2147485999" r:id="rId2"/>
    <p:sldLayoutId id="2147486000" r:id="rId3"/>
    <p:sldLayoutId id="2147486001" r:id="rId4"/>
    <p:sldLayoutId id="2147486002" r:id="rId5"/>
    <p:sldLayoutId id="2147486003" r:id="rId6"/>
    <p:sldLayoutId id="2147486004" r:id="rId7"/>
    <p:sldLayoutId id="2147486005" r:id="rId8"/>
    <p:sldLayoutId id="2147486006" r:id="rId9"/>
    <p:sldLayoutId id="2147486007" r:id="rId10"/>
    <p:sldLayoutId id="21474860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16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1.pn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4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9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4.png"/><Relationship Id="rId5" Type="http://schemas.openxmlformats.org/officeDocument/2006/relationships/image" Target="../media/image10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heck.obr57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4.pn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pe-mon.obr57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81.png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4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86.png"/><Relationship Id="rId10" Type="http://schemas.openxmlformats.org/officeDocument/2006/relationships/image" Target="../media/image49.png"/><Relationship Id="rId4" Type="http://schemas.openxmlformats.org/officeDocument/2006/relationships/image" Target="../media/image85.png"/><Relationship Id="rId9" Type="http://schemas.openxmlformats.org/officeDocument/2006/relationships/image" Target="../media/image8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2.png"/><Relationship Id="rId4" Type="http://schemas.openxmlformats.org/officeDocument/2006/relationships/image" Target="../media/image9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hyperlink" Target="mailto:buh.orel@orcoko.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87439DF-D6D6-4271-996C-092A3C7845A8}"/>
              </a:ext>
            </a:extLst>
          </p:cNvPr>
          <p:cNvSpPr/>
          <p:nvPr/>
        </p:nvSpPr>
        <p:spPr>
          <a:xfrm>
            <a:off x="3906838" y="0"/>
            <a:ext cx="5237162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37896" name="Picture 2">
            <a:extLst>
              <a:ext uri="{FF2B5EF4-FFF2-40B4-BE49-F238E27FC236}">
                <a16:creationId xmlns:a16="http://schemas.microsoft.com/office/drawing/2014/main" id="{BB90FFCC-5356-4D01-A916-AC24A939F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b="5464"/>
          <a:stretch>
            <a:fillRect/>
          </a:stretch>
        </p:blipFill>
        <p:spPr bwMode="auto">
          <a:xfrm>
            <a:off x="7459664" y="685134"/>
            <a:ext cx="1006910" cy="92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7" name="Picture 3">
            <a:extLst>
              <a:ext uri="{FF2B5EF4-FFF2-40B4-BE49-F238E27FC236}">
                <a16:creationId xmlns:a16="http://schemas.microsoft.com/office/drawing/2014/main" id="{940362C8-E7F9-421F-884C-D1C3721B1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" b="4839"/>
          <a:stretch>
            <a:fillRect/>
          </a:stretch>
        </p:blipFill>
        <p:spPr bwMode="auto">
          <a:xfrm>
            <a:off x="5707063" y="621895"/>
            <a:ext cx="1185499" cy="109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4">
            <a:extLst>
              <a:ext uri="{FF2B5EF4-FFF2-40B4-BE49-F238E27FC236}">
                <a16:creationId xmlns:a16="http://schemas.microsoft.com/office/drawing/2014/main" id="{62BAF295-3BAF-4135-99E4-6DD75D504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32656"/>
            <a:ext cx="983411" cy="127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9" name="Picture 12">
            <a:extLst>
              <a:ext uri="{FF2B5EF4-FFF2-40B4-BE49-F238E27FC236}">
                <a16:creationId xmlns:a16="http://schemas.microsoft.com/office/drawing/2014/main" id="{BEB0C20B-12CA-49FF-A5CC-5EB671064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698" y="615634"/>
            <a:ext cx="990461" cy="91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00" name="Picture 2" descr="C:\Users\user\Desktop\logo.png">
            <a:extLst>
              <a:ext uri="{FF2B5EF4-FFF2-40B4-BE49-F238E27FC236}">
                <a16:creationId xmlns:a16="http://schemas.microsoft.com/office/drawing/2014/main" id="{F5F7E4A2-E58B-4781-9C89-84E71083B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80975"/>
            <a:ext cx="160655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Овал 7">
            <a:extLst>
              <a:ext uri="{FF2B5EF4-FFF2-40B4-BE49-F238E27FC236}">
                <a16:creationId xmlns:a16="http://schemas.microsoft.com/office/drawing/2014/main" id="{2FA9D634-86F6-440E-8A22-FB0A6043C5F2}"/>
              </a:ext>
            </a:extLst>
          </p:cNvPr>
          <p:cNvSpPr/>
          <p:nvPr/>
        </p:nvSpPr>
        <p:spPr>
          <a:xfrm>
            <a:off x="-1260648" y="-609094"/>
            <a:ext cx="10615891" cy="7488832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6" name="Овал 7">
            <a:extLst>
              <a:ext uri="{FF2B5EF4-FFF2-40B4-BE49-F238E27FC236}">
                <a16:creationId xmlns:a16="http://schemas.microsoft.com/office/drawing/2014/main" id="{F1EE5973-D520-420E-86CD-F4DC6946D7D0}"/>
              </a:ext>
            </a:extLst>
          </p:cNvPr>
          <p:cNvSpPr/>
          <p:nvPr/>
        </p:nvSpPr>
        <p:spPr>
          <a:xfrm>
            <a:off x="-2124036" y="1080363"/>
            <a:ext cx="9224723" cy="6599613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37901" name="Прямоугольник 11">
            <a:extLst>
              <a:ext uri="{FF2B5EF4-FFF2-40B4-BE49-F238E27FC236}">
                <a16:creationId xmlns:a16="http://schemas.microsoft.com/office/drawing/2014/main" id="{4EE15F08-DD51-4EB9-8A8D-078647982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163" y="6330950"/>
            <a:ext cx="2076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Апрель 2025 </a:t>
            </a:r>
            <a:r>
              <a:rPr lang="ru-RU" alt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год</a:t>
            </a:r>
            <a:endParaRPr lang="ru-RU" alt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7890" name="Прямоугольник 2">
            <a:extLst>
              <a:ext uri="{FF2B5EF4-FFF2-40B4-BE49-F238E27FC236}">
                <a16:creationId xmlns:a16="http://schemas.microsoft.com/office/drawing/2014/main" id="{48FFC609-2C6F-4407-9C49-23FF4A49F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663" y="4403928"/>
            <a:ext cx="694471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Тихоновская Светлана Николаевна,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заместитель директора –  начальник отдела </a:t>
            </a:r>
            <a:r>
              <a:rPr lang="ru-RU" altLang="ru-RU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обеспечения ГИА,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ru-RU" altLang="ru-RU" sz="1800" i="1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Заболонкова Наталья Вячеславовна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главный эксперт отдела обеспечения ГИА </a:t>
            </a:r>
            <a:endParaRPr lang="ru-RU" altLang="ru-RU" sz="1800" i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7895" name="Прямоугольник 4">
            <a:extLst>
              <a:ext uri="{FF2B5EF4-FFF2-40B4-BE49-F238E27FC236}">
                <a16:creationId xmlns:a16="http://schemas.microsoft.com/office/drawing/2014/main" id="{0541E7F0-75E3-4280-822D-524B7C68B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93711" y="2517029"/>
            <a:ext cx="9699518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Особенности 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проведения ОГЭ в ППЭ </a:t>
            </a:r>
            <a:b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</a:b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в 2025 году.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Нештатные ситуации при проведении экзаменов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(для муниципальных координаторов и руководителей ППЭ)</a:t>
            </a:r>
            <a:endParaRPr lang="ru-RU" alt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B3828FD4-388C-46D9-9A08-D1908E560C45}"/>
              </a:ext>
            </a:extLst>
          </p:cNvPr>
          <p:cNvSpPr/>
          <p:nvPr/>
        </p:nvSpPr>
        <p:spPr>
          <a:xfrm>
            <a:off x="-2483013" y="2121729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FEF4BA-3FC5-4F83-90EF-532B904F3266}"/>
              </a:ext>
            </a:extLst>
          </p:cNvPr>
          <p:cNvSpPr/>
          <p:nvPr/>
        </p:nvSpPr>
        <p:spPr>
          <a:xfrm>
            <a:off x="6396390" y="3158590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Овал 7">
            <a:extLst>
              <a:ext uri="{FF2B5EF4-FFF2-40B4-BE49-F238E27FC236}">
                <a16:creationId xmlns:a16="http://schemas.microsoft.com/office/drawing/2014/main" id="{2FA9D634-86F6-440E-8A22-FB0A6043C5F2}"/>
              </a:ext>
            </a:extLst>
          </p:cNvPr>
          <p:cNvSpPr/>
          <p:nvPr/>
        </p:nvSpPr>
        <p:spPr>
          <a:xfrm rot="10588838">
            <a:off x="3797145" y="-816487"/>
            <a:ext cx="6925987" cy="4074195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44035" name="Заголовок 1">
            <a:extLst>
              <a:ext uri="{FF2B5EF4-FFF2-40B4-BE49-F238E27FC236}">
                <a16:creationId xmlns:a16="http://schemas.microsoft.com/office/drawing/2014/main" id="{0986635C-8BFC-4EC2-A5BE-35500BEEB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52252" y="53015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ПРОВЕРКА ГОТОВНОСТИ 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АУДИТОРИЙ</a:t>
            </a:r>
          </a:p>
        </p:txBody>
      </p:sp>
      <p:sp>
        <p:nvSpPr>
          <p:cNvPr id="44036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6AAB6C10-06DF-4FCA-9199-AA226C2C95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7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E3AA8559-DF57-4D4A-953A-213D0D6323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8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5FC351D4-593F-4B4B-82CF-2BEC1F3357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9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D6FCE23A-3403-4A54-8904-EC92C12C3D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0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DE119E07-7857-4145-8226-1A99BF2F8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1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0B7B263A-4071-43DF-B31D-E9CFFE2B34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2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BDA035C6-3DBC-49CE-9F60-007CBC4824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5371" name="object 3">
            <a:extLst>
              <a:ext uri="{FF2B5EF4-FFF2-40B4-BE49-F238E27FC236}">
                <a16:creationId xmlns:a16="http://schemas.microsoft.com/office/drawing/2014/main" id="{C3820BDB-260B-449C-AB13-C7639A729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922339"/>
            <a:ext cx="8906321" cy="5747021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 altLang="ru-RU" dirty="0">
              <a:solidFill>
                <a:prstClr val="black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44047" name="object 7">
            <a:extLst>
              <a:ext uri="{FF2B5EF4-FFF2-40B4-BE49-F238E27FC236}">
                <a16:creationId xmlns:a16="http://schemas.microsoft.com/office/drawing/2014/main" id="{19F400B1-0775-4D79-884D-FE7E33BE8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7526" y="1535013"/>
            <a:ext cx="28321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796925" indent="-7842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100"/>
              </a:spcBef>
              <a:buFontTx/>
              <a:buNone/>
            </a:pPr>
            <a:r>
              <a:rPr lang="ru-RU" altLang="ru-RU" sz="1600" b="1">
                <a:solidFill>
                  <a:srgbClr val="394454"/>
                </a:solidFill>
                <a:latin typeface="Cambria" panose="02040503050406030204" pitchFamily="18" charset="0"/>
              </a:rPr>
              <a:t>Справочно-познавательная  информация</a:t>
            </a:r>
            <a:endParaRPr lang="ru-RU" altLang="ru-RU" sz="16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48" name="object 8">
            <a:extLst>
              <a:ext uri="{FF2B5EF4-FFF2-40B4-BE49-F238E27FC236}">
                <a16:creationId xmlns:a16="http://schemas.microsoft.com/office/drawing/2014/main" id="{04430E94-6CB5-4E42-87B5-67300E190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88" y="1412776"/>
            <a:ext cx="2686050" cy="11350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49" name="object 9">
            <a:extLst>
              <a:ext uri="{FF2B5EF4-FFF2-40B4-BE49-F238E27FC236}">
                <a16:creationId xmlns:a16="http://schemas.microsoft.com/office/drawing/2014/main" id="{169301B6-3624-4FFE-860B-F269CD969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88" y="1434042"/>
            <a:ext cx="2686050" cy="11287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4050" name="object 10">
            <a:extLst>
              <a:ext uri="{FF2B5EF4-FFF2-40B4-BE49-F238E27FC236}">
                <a16:creationId xmlns:a16="http://schemas.microsoft.com/office/drawing/2014/main" id="{3F90C558-156E-4F8F-A3F1-9D180D6578D0}"/>
              </a:ext>
            </a:extLst>
          </p:cNvPr>
          <p:cNvSpPr>
            <a:spLocks/>
          </p:cNvSpPr>
          <p:nvPr/>
        </p:nvSpPr>
        <p:spPr bwMode="auto">
          <a:xfrm>
            <a:off x="1596901" y="1450876"/>
            <a:ext cx="2586037" cy="1006475"/>
          </a:xfrm>
          <a:custGeom>
            <a:avLst/>
            <a:gdLst>
              <a:gd name="T0" fmla="*/ 0 w 2586354"/>
              <a:gd name="T1" fmla="*/ 0 h 1006475"/>
              <a:gd name="T2" fmla="*/ 2573387 w 2586354"/>
              <a:gd name="T3" fmla="*/ 1006475 h 100647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586354" h="1006475">
                <a:moveTo>
                  <a:pt x="0" y="0"/>
                </a:moveTo>
                <a:lnTo>
                  <a:pt x="2586037" y="1006475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4057" name="object 27">
            <a:extLst>
              <a:ext uri="{FF2B5EF4-FFF2-40B4-BE49-F238E27FC236}">
                <a16:creationId xmlns:a16="http://schemas.microsoft.com/office/drawing/2014/main" id="{08705579-0057-43AA-90EF-32A7A5B9F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675" y="2627313"/>
            <a:ext cx="3638550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60" name="object 30">
            <a:extLst>
              <a:ext uri="{FF2B5EF4-FFF2-40B4-BE49-F238E27FC236}">
                <a16:creationId xmlns:a16="http://schemas.microsoft.com/office/drawing/2014/main" id="{AABD2855-B7E5-46D2-B94B-D4CF1DF3D7E6}"/>
              </a:ext>
            </a:extLst>
          </p:cNvPr>
          <p:cNvSpPr>
            <a:spLocks/>
          </p:cNvSpPr>
          <p:nvPr/>
        </p:nvSpPr>
        <p:spPr bwMode="auto">
          <a:xfrm>
            <a:off x="8805863" y="3469717"/>
            <a:ext cx="158750" cy="2032000"/>
          </a:xfrm>
          <a:custGeom>
            <a:avLst/>
            <a:gdLst>
              <a:gd name="T0" fmla="*/ 158750 w 158750"/>
              <a:gd name="T1" fmla="*/ 0 h 2032635"/>
              <a:gd name="T2" fmla="*/ 0 w 158750"/>
              <a:gd name="T3" fmla="*/ 0 h 2032635"/>
              <a:gd name="T4" fmla="*/ 0 w 158750"/>
              <a:gd name="T5" fmla="*/ 2007515 h 2032635"/>
              <a:gd name="T6" fmla="*/ 158750 w 158750"/>
              <a:gd name="T7" fmla="*/ 2007515 h 2032635"/>
              <a:gd name="T8" fmla="*/ 158750 w 158750"/>
              <a:gd name="T9" fmla="*/ 0 h 2032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50" h="2032635">
                <a:moveTo>
                  <a:pt x="158750" y="0"/>
                </a:moveTo>
                <a:lnTo>
                  <a:pt x="0" y="0"/>
                </a:lnTo>
                <a:lnTo>
                  <a:pt x="0" y="2032127"/>
                </a:lnTo>
                <a:lnTo>
                  <a:pt x="158750" y="2032127"/>
                </a:lnTo>
                <a:lnTo>
                  <a:pt x="15875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5EA4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0" name="Блок-схема: ссылка на другую страницу 49">
            <a:extLst>
              <a:ext uri="{FF2B5EF4-FFF2-40B4-BE49-F238E27FC236}">
                <a16:creationId xmlns:a16="http://schemas.microsoft.com/office/drawing/2014/main" id="{F9BD9AC4-EA67-4F24-8D7A-618EDD9E639E}"/>
              </a:ext>
            </a:extLst>
          </p:cNvPr>
          <p:cNvSpPr/>
          <p:nvPr/>
        </p:nvSpPr>
        <p:spPr>
          <a:xfrm rot="16200000">
            <a:off x="7894115" y="3324616"/>
            <a:ext cx="747712" cy="857250"/>
          </a:xfrm>
          <a:prstGeom prst="flowChartOffpageConnecto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4062" name="object 36">
            <a:extLst>
              <a:ext uri="{FF2B5EF4-FFF2-40B4-BE49-F238E27FC236}">
                <a16:creationId xmlns:a16="http://schemas.microsoft.com/office/drawing/2014/main" id="{B1CFA396-A56F-4B2B-BFF8-668BC1625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6946" y="3457903"/>
            <a:ext cx="600075" cy="56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Доска  или  стенд</a:t>
            </a:r>
          </a:p>
        </p:txBody>
      </p:sp>
      <p:sp>
        <p:nvSpPr>
          <p:cNvPr id="44067" name="object 12">
            <a:extLst>
              <a:ext uri="{FF2B5EF4-FFF2-40B4-BE49-F238E27FC236}">
                <a16:creationId xmlns:a16="http://schemas.microsoft.com/office/drawing/2014/main" id="{3BA85ADD-0B5F-4F6E-970A-45D7013EA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347" y="1463843"/>
            <a:ext cx="990450" cy="11715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68" name="object 13">
            <a:extLst>
              <a:ext uri="{FF2B5EF4-FFF2-40B4-BE49-F238E27FC236}">
                <a16:creationId xmlns:a16="http://schemas.microsoft.com/office/drawing/2014/main" id="{597F2C70-6C10-4D98-A529-0B25E35CC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9247" y="1544302"/>
            <a:ext cx="1284780" cy="96108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69" name="object 5">
            <a:extLst>
              <a:ext uri="{FF2B5EF4-FFF2-40B4-BE49-F238E27FC236}">
                <a16:creationId xmlns:a16="http://schemas.microsoft.com/office/drawing/2014/main" id="{617F8A67-9764-4CC4-9C7E-3E0FBE14F65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3874" y="980727"/>
            <a:ext cx="1063421" cy="127971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70" name="object 5">
            <a:extLst>
              <a:ext uri="{FF2B5EF4-FFF2-40B4-BE49-F238E27FC236}">
                <a16:creationId xmlns:a16="http://schemas.microsoft.com/office/drawing/2014/main" id="{28FB4F9A-5160-48B3-B499-3541A97E5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9828" y="908720"/>
            <a:ext cx="1086848" cy="1212818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5" name="object 4"/>
          <p:cNvSpPr>
            <a:spLocks noChangeArrowheads="1"/>
          </p:cNvSpPr>
          <p:nvPr/>
        </p:nvSpPr>
        <p:spPr bwMode="auto">
          <a:xfrm>
            <a:off x="3532188" y="5499497"/>
            <a:ext cx="1466850" cy="804862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Cambria" pitchFamily="18" charset="0"/>
            </a:endParaRPr>
          </a:p>
        </p:txBody>
      </p:sp>
      <p:sp>
        <p:nvSpPr>
          <p:cNvPr id="46" name="object 5"/>
          <p:cNvSpPr>
            <a:spLocks noChangeArrowheads="1"/>
          </p:cNvSpPr>
          <p:nvPr/>
        </p:nvSpPr>
        <p:spPr bwMode="auto">
          <a:xfrm>
            <a:off x="5045075" y="5513784"/>
            <a:ext cx="731838" cy="80486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Cambria" pitchFamily="18" charset="0"/>
            </a:endParaRPr>
          </a:p>
        </p:txBody>
      </p:sp>
      <p:sp>
        <p:nvSpPr>
          <p:cNvPr id="47" name="object 4"/>
          <p:cNvSpPr>
            <a:spLocks noChangeArrowheads="1"/>
          </p:cNvSpPr>
          <p:nvPr/>
        </p:nvSpPr>
        <p:spPr bwMode="auto">
          <a:xfrm>
            <a:off x="3492500" y="4302522"/>
            <a:ext cx="1465263" cy="804862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Cambria" pitchFamily="18" charset="0"/>
            </a:endParaRPr>
          </a:p>
        </p:txBody>
      </p:sp>
      <p:sp>
        <p:nvSpPr>
          <p:cNvPr id="48" name="object 5"/>
          <p:cNvSpPr>
            <a:spLocks noChangeArrowheads="1"/>
          </p:cNvSpPr>
          <p:nvPr/>
        </p:nvSpPr>
        <p:spPr bwMode="auto">
          <a:xfrm>
            <a:off x="5003800" y="4316809"/>
            <a:ext cx="731838" cy="80486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Cambria" pitchFamily="18" charset="0"/>
            </a:endParaRPr>
          </a:p>
        </p:txBody>
      </p:sp>
      <p:sp>
        <p:nvSpPr>
          <p:cNvPr id="49" name="object 4"/>
          <p:cNvSpPr>
            <a:spLocks noChangeArrowheads="1"/>
          </p:cNvSpPr>
          <p:nvPr/>
        </p:nvSpPr>
        <p:spPr bwMode="auto">
          <a:xfrm>
            <a:off x="3492500" y="3051572"/>
            <a:ext cx="1465263" cy="804862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Cambria" pitchFamily="18" charset="0"/>
            </a:endParaRPr>
          </a:p>
        </p:txBody>
      </p:sp>
      <p:sp>
        <p:nvSpPr>
          <p:cNvPr id="52" name="object 5"/>
          <p:cNvSpPr>
            <a:spLocks noChangeArrowheads="1"/>
          </p:cNvSpPr>
          <p:nvPr/>
        </p:nvSpPr>
        <p:spPr bwMode="auto">
          <a:xfrm>
            <a:off x="5003800" y="3065859"/>
            <a:ext cx="731838" cy="80486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Cambria" pitchFamily="18" charset="0"/>
            </a:endParaRPr>
          </a:p>
        </p:txBody>
      </p:sp>
      <p:sp>
        <p:nvSpPr>
          <p:cNvPr id="54" name="object 30"/>
          <p:cNvSpPr>
            <a:spLocks/>
          </p:cNvSpPr>
          <p:nvPr/>
        </p:nvSpPr>
        <p:spPr bwMode="auto">
          <a:xfrm>
            <a:off x="8805863" y="3789115"/>
            <a:ext cx="158750" cy="2032000"/>
          </a:xfrm>
          <a:custGeom>
            <a:avLst/>
            <a:gdLst>
              <a:gd name="T0" fmla="*/ 158750 w 158750"/>
              <a:gd name="T1" fmla="*/ 0 h 2032635"/>
              <a:gd name="T2" fmla="*/ 0 w 158750"/>
              <a:gd name="T3" fmla="*/ 0 h 2032635"/>
              <a:gd name="T4" fmla="*/ 0 w 158750"/>
              <a:gd name="T5" fmla="*/ 2006888 h 2032635"/>
              <a:gd name="T6" fmla="*/ 158750 w 158750"/>
              <a:gd name="T7" fmla="*/ 2006888 h 2032635"/>
              <a:gd name="T8" fmla="*/ 158750 w 158750"/>
              <a:gd name="T9" fmla="*/ 0 h 2032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50" h="2032635">
                <a:moveTo>
                  <a:pt x="158750" y="0"/>
                </a:moveTo>
                <a:lnTo>
                  <a:pt x="0" y="0"/>
                </a:lnTo>
                <a:lnTo>
                  <a:pt x="0" y="2032127"/>
                </a:lnTo>
                <a:lnTo>
                  <a:pt x="158750" y="2032127"/>
                </a:lnTo>
                <a:lnTo>
                  <a:pt x="15875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5EA4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5" name="object 6"/>
          <p:cNvSpPr>
            <a:spLocks noChangeArrowheads="1"/>
          </p:cNvSpPr>
          <p:nvPr/>
        </p:nvSpPr>
        <p:spPr bwMode="auto">
          <a:xfrm>
            <a:off x="7745413" y="4724152"/>
            <a:ext cx="1003300" cy="1106488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6" name="object 17"/>
          <p:cNvSpPr>
            <a:spLocks noChangeArrowheads="1"/>
          </p:cNvSpPr>
          <p:nvPr/>
        </p:nvSpPr>
        <p:spPr bwMode="auto">
          <a:xfrm>
            <a:off x="5805488" y="4868615"/>
            <a:ext cx="1935162" cy="982662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7" name="object 14"/>
          <p:cNvSpPr>
            <a:spLocks noChangeArrowheads="1"/>
          </p:cNvSpPr>
          <p:nvPr/>
        </p:nvSpPr>
        <p:spPr bwMode="auto">
          <a:xfrm>
            <a:off x="7673945" y="2137680"/>
            <a:ext cx="1009650" cy="100965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8" name="object 4"/>
          <p:cNvSpPr>
            <a:spLocks noChangeArrowheads="1"/>
          </p:cNvSpPr>
          <p:nvPr/>
        </p:nvSpPr>
        <p:spPr bwMode="auto">
          <a:xfrm>
            <a:off x="2025650" y="5526484"/>
            <a:ext cx="1466850" cy="804863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Cambria" pitchFamily="18" charset="0"/>
            </a:endParaRPr>
          </a:p>
        </p:txBody>
      </p:sp>
      <p:sp>
        <p:nvSpPr>
          <p:cNvPr id="59" name="object 4"/>
          <p:cNvSpPr>
            <a:spLocks noChangeArrowheads="1"/>
          </p:cNvSpPr>
          <p:nvPr/>
        </p:nvSpPr>
        <p:spPr bwMode="auto">
          <a:xfrm>
            <a:off x="1984375" y="4329509"/>
            <a:ext cx="1466850" cy="804863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Cambria" pitchFamily="18" charset="0"/>
            </a:endParaRPr>
          </a:p>
        </p:txBody>
      </p:sp>
      <p:sp>
        <p:nvSpPr>
          <p:cNvPr id="60" name="object 4"/>
          <p:cNvSpPr>
            <a:spLocks noChangeArrowheads="1"/>
          </p:cNvSpPr>
          <p:nvPr/>
        </p:nvSpPr>
        <p:spPr bwMode="auto">
          <a:xfrm>
            <a:off x="1984375" y="3078559"/>
            <a:ext cx="1466850" cy="804863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Cambria" pitchFamily="18" charset="0"/>
            </a:endParaRPr>
          </a:p>
        </p:txBody>
      </p:sp>
      <p:sp>
        <p:nvSpPr>
          <p:cNvPr id="61" name="TextBox 7"/>
          <p:cNvSpPr txBox="1">
            <a:spLocks noChangeArrowheads="1"/>
          </p:cNvSpPr>
          <p:nvPr/>
        </p:nvSpPr>
        <p:spPr bwMode="auto">
          <a:xfrm>
            <a:off x="5370513" y="2927747"/>
            <a:ext cx="496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/>
              <a:t>1А</a:t>
            </a:r>
          </a:p>
        </p:txBody>
      </p:sp>
      <p:sp>
        <p:nvSpPr>
          <p:cNvPr id="62" name="TextBox 73"/>
          <p:cNvSpPr txBox="1">
            <a:spLocks noChangeArrowheads="1"/>
          </p:cNvSpPr>
          <p:nvPr/>
        </p:nvSpPr>
        <p:spPr bwMode="auto">
          <a:xfrm>
            <a:off x="5364163" y="4221559"/>
            <a:ext cx="498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/>
              <a:t>1Б</a:t>
            </a:r>
          </a:p>
        </p:txBody>
      </p:sp>
      <p:sp>
        <p:nvSpPr>
          <p:cNvPr id="63" name="TextBox 74"/>
          <p:cNvSpPr txBox="1">
            <a:spLocks noChangeArrowheads="1"/>
          </p:cNvSpPr>
          <p:nvPr/>
        </p:nvSpPr>
        <p:spPr bwMode="auto">
          <a:xfrm>
            <a:off x="5364163" y="5445522"/>
            <a:ext cx="498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/>
              <a:t>1В</a:t>
            </a:r>
          </a:p>
        </p:txBody>
      </p:sp>
      <p:sp>
        <p:nvSpPr>
          <p:cNvPr id="64" name="TextBox 75"/>
          <p:cNvSpPr txBox="1">
            <a:spLocks noChangeArrowheads="1"/>
          </p:cNvSpPr>
          <p:nvPr/>
        </p:nvSpPr>
        <p:spPr bwMode="auto">
          <a:xfrm>
            <a:off x="4578350" y="2934097"/>
            <a:ext cx="498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/>
              <a:t>2А</a:t>
            </a:r>
          </a:p>
        </p:txBody>
      </p:sp>
      <p:sp>
        <p:nvSpPr>
          <p:cNvPr id="65" name="TextBox 76"/>
          <p:cNvSpPr txBox="1">
            <a:spLocks noChangeArrowheads="1"/>
          </p:cNvSpPr>
          <p:nvPr/>
        </p:nvSpPr>
        <p:spPr bwMode="auto">
          <a:xfrm>
            <a:off x="4572000" y="4227909"/>
            <a:ext cx="498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/>
              <a:t>2Б</a:t>
            </a:r>
          </a:p>
        </p:txBody>
      </p:sp>
      <p:sp>
        <p:nvSpPr>
          <p:cNvPr id="66" name="TextBox 77"/>
          <p:cNvSpPr txBox="1">
            <a:spLocks noChangeArrowheads="1"/>
          </p:cNvSpPr>
          <p:nvPr/>
        </p:nvSpPr>
        <p:spPr bwMode="auto">
          <a:xfrm>
            <a:off x="4572000" y="5451872"/>
            <a:ext cx="498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/>
              <a:t>2В</a:t>
            </a:r>
          </a:p>
        </p:txBody>
      </p:sp>
      <p:sp>
        <p:nvSpPr>
          <p:cNvPr id="67" name="TextBox 78"/>
          <p:cNvSpPr txBox="1">
            <a:spLocks noChangeArrowheads="1"/>
          </p:cNvSpPr>
          <p:nvPr/>
        </p:nvSpPr>
        <p:spPr bwMode="auto">
          <a:xfrm>
            <a:off x="3857625" y="2934097"/>
            <a:ext cx="498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/>
              <a:t>3А</a:t>
            </a:r>
          </a:p>
        </p:txBody>
      </p:sp>
      <p:sp>
        <p:nvSpPr>
          <p:cNvPr id="68" name="TextBox 79"/>
          <p:cNvSpPr txBox="1">
            <a:spLocks noChangeArrowheads="1"/>
          </p:cNvSpPr>
          <p:nvPr/>
        </p:nvSpPr>
        <p:spPr bwMode="auto">
          <a:xfrm>
            <a:off x="3851275" y="4227909"/>
            <a:ext cx="498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/>
              <a:t>3Б</a:t>
            </a:r>
          </a:p>
        </p:txBody>
      </p:sp>
      <p:sp>
        <p:nvSpPr>
          <p:cNvPr id="69" name="TextBox 80"/>
          <p:cNvSpPr txBox="1">
            <a:spLocks noChangeArrowheads="1"/>
          </p:cNvSpPr>
          <p:nvPr/>
        </p:nvSpPr>
        <p:spPr bwMode="auto">
          <a:xfrm>
            <a:off x="3851275" y="5451872"/>
            <a:ext cx="498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/>
              <a:t>3В</a:t>
            </a:r>
          </a:p>
        </p:txBody>
      </p:sp>
      <p:sp>
        <p:nvSpPr>
          <p:cNvPr id="70" name="TextBox 81"/>
          <p:cNvSpPr txBox="1">
            <a:spLocks noChangeArrowheads="1"/>
          </p:cNvSpPr>
          <p:nvPr/>
        </p:nvSpPr>
        <p:spPr bwMode="auto">
          <a:xfrm>
            <a:off x="3059907" y="2924944"/>
            <a:ext cx="498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/>
              <a:t>4А</a:t>
            </a:r>
          </a:p>
        </p:txBody>
      </p:sp>
      <p:sp>
        <p:nvSpPr>
          <p:cNvPr id="71" name="TextBox 82"/>
          <p:cNvSpPr txBox="1">
            <a:spLocks noChangeArrowheads="1"/>
          </p:cNvSpPr>
          <p:nvPr/>
        </p:nvSpPr>
        <p:spPr bwMode="auto">
          <a:xfrm>
            <a:off x="3059113" y="4227909"/>
            <a:ext cx="498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/>
              <a:t>4Б</a:t>
            </a:r>
          </a:p>
        </p:txBody>
      </p:sp>
      <p:sp>
        <p:nvSpPr>
          <p:cNvPr id="72" name="TextBox 83"/>
          <p:cNvSpPr txBox="1">
            <a:spLocks noChangeArrowheads="1"/>
          </p:cNvSpPr>
          <p:nvPr/>
        </p:nvSpPr>
        <p:spPr bwMode="auto">
          <a:xfrm>
            <a:off x="3059113" y="5451872"/>
            <a:ext cx="498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/>
              <a:t>4В</a:t>
            </a:r>
          </a:p>
        </p:txBody>
      </p:sp>
      <p:sp>
        <p:nvSpPr>
          <p:cNvPr id="73" name="TextBox 84"/>
          <p:cNvSpPr txBox="1">
            <a:spLocks noChangeArrowheads="1"/>
          </p:cNvSpPr>
          <p:nvPr/>
        </p:nvSpPr>
        <p:spPr bwMode="auto">
          <a:xfrm>
            <a:off x="2267744" y="2924944"/>
            <a:ext cx="498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/>
              <a:t>5А</a:t>
            </a:r>
          </a:p>
        </p:txBody>
      </p:sp>
      <p:sp>
        <p:nvSpPr>
          <p:cNvPr id="74" name="TextBox 85"/>
          <p:cNvSpPr txBox="1">
            <a:spLocks noChangeArrowheads="1"/>
          </p:cNvSpPr>
          <p:nvPr/>
        </p:nvSpPr>
        <p:spPr bwMode="auto">
          <a:xfrm>
            <a:off x="2268538" y="4227909"/>
            <a:ext cx="496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/>
              <a:t>5Б</a:t>
            </a:r>
          </a:p>
        </p:txBody>
      </p:sp>
      <p:sp>
        <p:nvSpPr>
          <p:cNvPr id="75" name="TextBox 86"/>
          <p:cNvSpPr txBox="1">
            <a:spLocks noChangeArrowheads="1"/>
          </p:cNvSpPr>
          <p:nvPr/>
        </p:nvSpPr>
        <p:spPr bwMode="auto">
          <a:xfrm>
            <a:off x="2268538" y="5451872"/>
            <a:ext cx="496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/>
              <a:t>5В</a:t>
            </a:r>
          </a:p>
        </p:txBody>
      </p:sp>
      <p:sp>
        <p:nvSpPr>
          <p:cNvPr id="76" name="object 5"/>
          <p:cNvSpPr>
            <a:spLocks noChangeArrowheads="1"/>
          </p:cNvSpPr>
          <p:nvPr/>
        </p:nvSpPr>
        <p:spPr bwMode="auto">
          <a:xfrm>
            <a:off x="574675" y="3467497"/>
            <a:ext cx="869950" cy="966787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Cambria" pitchFamily="18" charset="0"/>
            </a:endParaRPr>
          </a:p>
        </p:txBody>
      </p:sp>
      <p:sp>
        <p:nvSpPr>
          <p:cNvPr id="77" name="object 5"/>
          <p:cNvSpPr>
            <a:spLocks noChangeArrowheads="1"/>
          </p:cNvSpPr>
          <p:nvPr/>
        </p:nvSpPr>
        <p:spPr bwMode="auto">
          <a:xfrm>
            <a:off x="611188" y="4991497"/>
            <a:ext cx="871537" cy="966787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Cambria" pitchFamily="18" charset="0"/>
            </a:endParaRPr>
          </a:p>
        </p:txBody>
      </p:sp>
      <p:sp>
        <p:nvSpPr>
          <p:cNvPr id="78" name="TextBox 8"/>
          <p:cNvSpPr txBox="1">
            <a:spLocks noChangeArrowheads="1"/>
          </p:cNvSpPr>
          <p:nvPr/>
        </p:nvSpPr>
        <p:spPr bwMode="auto">
          <a:xfrm>
            <a:off x="7747000" y="5948115"/>
            <a:ext cx="1289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Cambria" panose="02040503050406030204" pitchFamily="18" charset="0"/>
              </a:rPr>
              <a:t>организатор</a:t>
            </a:r>
          </a:p>
        </p:txBody>
      </p:sp>
      <p:sp>
        <p:nvSpPr>
          <p:cNvPr id="79" name="TextBox 90"/>
          <p:cNvSpPr txBox="1">
            <a:spLocks noChangeArrowheads="1"/>
          </p:cNvSpPr>
          <p:nvPr/>
        </p:nvSpPr>
        <p:spPr bwMode="auto">
          <a:xfrm rot="16200000">
            <a:off x="-335756" y="3671491"/>
            <a:ext cx="14763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Cambria" panose="02040503050406030204" pitchFamily="18" charset="0"/>
              </a:rPr>
              <a:t>организатор</a:t>
            </a:r>
          </a:p>
        </p:txBody>
      </p:sp>
      <p:sp>
        <p:nvSpPr>
          <p:cNvPr id="80" name="TextBox 91"/>
          <p:cNvSpPr txBox="1">
            <a:spLocks noChangeArrowheads="1"/>
          </p:cNvSpPr>
          <p:nvPr/>
        </p:nvSpPr>
        <p:spPr bwMode="auto">
          <a:xfrm rot="16200000">
            <a:off x="-333375" y="5223272"/>
            <a:ext cx="1476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Cambria" panose="02040503050406030204" pitchFamily="18" charset="0"/>
              </a:rPr>
              <a:t>наблюдатель</a:t>
            </a:r>
          </a:p>
        </p:txBody>
      </p:sp>
      <p:sp>
        <p:nvSpPr>
          <p:cNvPr id="81" name="Овал 7">
            <a:extLst>
              <a:ext uri="{FF2B5EF4-FFF2-40B4-BE49-F238E27FC236}">
                <a16:creationId xmlns:a16="http://schemas.microsoft.com/office/drawing/2014/main" id="{F1EE5973-D520-420E-86CD-F4DC6946D7D0}"/>
              </a:ext>
            </a:extLst>
          </p:cNvPr>
          <p:cNvSpPr/>
          <p:nvPr/>
        </p:nvSpPr>
        <p:spPr>
          <a:xfrm rot="10981609">
            <a:off x="4083523" y="-946432"/>
            <a:ext cx="7101014" cy="3969898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84" name="Прямоугольник: скругленные углы 13">
            <a:extLst>
              <a:ext uri="{FF2B5EF4-FFF2-40B4-BE49-F238E27FC236}">
                <a16:creationId xmlns:a16="http://schemas.microsoft.com/office/drawing/2014/main" id="{4DFEF4BA-3FC5-4F83-90EF-532B904F3266}"/>
              </a:ext>
            </a:extLst>
          </p:cNvPr>
          <p:cNvSpPr/>
          <p:nvPr/>
        </p:nvSpPr>
        <p:spPr>
          <a:xfrm>
            <a:off x="-5211521" y="129842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16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Овал 7">
            <a:extLst>
              <a:ext uri="{FF2B5EF4-FFF2-40B4-BE49-F238E27FC236}">
                <a16:creationId xmlns:a16="http://schemas.microsoft.com/office/drawing/2014/main" id="{2FA9D634-86F6-440E-8A22-FB0A6043C5F2}"/>
              </a:ext>
            </a:extLst>
          </p:cNvPr>
          <p:cNvSpPr/>
          <p:nvPr/>
        </p:nvSpPr>
        <p:spPr>
          <a:xfrm rot="284863">
            <a:off x="-1265920" y="3704158"/>
            <a:ext cx="8658309" cy="3711514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45059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43A1C968-EB57-4678-A253-4EE9BBAA01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0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D8E44F25-3DD8-455B-9F0A-BC25434675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1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D00CC3B6-A034-4F03-A4AC-C63113B5B1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2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CAB215BF-55A6-49EF-A55A-A4529E89D6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3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0777EA28-A9CA-41A6-96FA-A16282CC74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4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FB953770-5EB7-4B0D-9EEA-9FD5739BB2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6" name="Заголовок 1">
            <a:extLst>
              <a:ext uri="{FF2B5EF4-FFF2-40B4-BE49-F238E27FC236}">
                <a16:creationId xmlns:a16="http://schemas.microsoft.com/office/drawing/2014/main" id="{E0908DB9-747D-47CE-B926-159B2F2E8D76}"/>
              </a:ext>
            </a:extLst>
          </p:cNvPr>
          <p:cNvSpPr txBox="1">
            <a:spLocks/>
          </p:cNvSpPr>
          <p:nvPr/>
        </p:nvSpPr>
        <p:spPr bwMode="auto">
          <a:xfrm>
            <a:off x="144463" y="76700"/>
            <a:ext cx="9073133" cy="67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 smtClean="0">
                <a:latin typeface="Cambria" panose="02040503050406030204" pitchFamily="18" charset="0"/>
              </a:rPr>
              <a:t>РАБОТА С ФОРМОЙ ППЭ14-01 «АКТ ПРИЕМА-ПЕРЕДАЧИ ЭМ В ППЭ»</a:t>
            </a:r>
            <a:endParaRPr lang="ru-RU" altLang="ru-RU" sz="2200" b="1" dirty="0">
              <a:latin typeface="Cambria" panose="02040503050406030204" pitchFamily="18" charset="0"/>
            </a:endParaRPr>
          </a:p>
        </p:txBody>
      </p:sp>
      <p:sp>
        <p:nvSpPr>
          <p:cNvPr id="20" name="object 10">
            <a:extLst>
              <a:ext uri="{FF2B5EF4-FFF2-40B4-BE49-F238E27FC236}">
                <a16:creationId xmlns:a16="http://schemas.microsoft.com/office/drawing/2014/main" id="{770109B2-E6FD-4AE3-A1FE-D6F269CE5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3" y="764704"/>
            <a:ext cx="8443217" cy="84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065" rIns="0" bIns="0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buNone/>
            </a:pPr>
            <a:r>
              <a:rPr lang="ru-RU" alt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1</a:t>
            </a:r>
            <a:r>
              <a:rPr lang="ru-RU" alt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. 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До вскрытия сейф-пакета технический специалист по распоряжению руководителя ППЭ распечатывает форму ППЭ 14-01 «Акт приема-передачи экзаменационных материалов в ППЭ» </a:t>
            </a:r>
            <a:r>
              <a:rPr lang="ru-RU" alt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из «рассадки».</a:t>
            </a:r>
            <a:endParaRPr lang="ru-RU" alt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770109B2-E6FD-4AE3-A1FE-D6F269CE5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0072" y="1560866"/>
            <a:ext cx="3690689" cy="247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065" rIns="0" bIns="0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2. 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Член ГЭК совместно </a:t>
            </a:r>
            <a:b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</a:b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с руководителем ППЭ вскрывают сейф-пакет и заполняют раздел «Передача материалов в ППЭ» </a:t>
            </a:r>
            <a:b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</a:b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в форме ППЭ 14-01. </a:t>
            </a:r>
            <a:r>
              <a:rPr lang="ru-RU" alt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Количество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: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1.1. ИК;</a:t>
            </a:r>
          </a:p>
          <a:p>
            <a:pPr marL="0" indent="0" algn="just">
              <a:spcBef>
                <a:spcPct val="0"/>
              </a:spcBef>
              <a:buNone/>
            </a:pPr>
            <a:endParaRPr lang="ru-RU" altLang="ru-RU" sz="8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1.3. ДБО № 2;</a:t>
            </a:r>
          </a:p>
          <a:p>
            <a:pPr marL="0" indent="0" algn="just">
              <a:spcBef>
                <a:spcPct val="0"/>
              </a:spcBef>
              <a:buNone/>
            </a:pPr>
            <a:endParaRPr lang="ru-RU" altLang="ru-RU" sz="8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1.4. ВДП</a:t>
            </a:r>
            <a:endParaRPr lang="ru-RU" altLang="ru-RU" sz="18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5075609" cy="195566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3968" y="2320354"/>
            <a:ext cx="720080" cy="64205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153597" y="2965025"/>
            <a:ext cx="3834827" cy="111204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object 10">
            <a:extLst>
              <a:ext uri="{FF2B5EF4-FFF2-40B4-BE49-F238E27FC236}">
                <a16:creationId xmlns:a16="http://schemas.microsoft.com/office/drawing/2014/main" id="{770109B2-E6FD-4AE3-A1FE-D6F269CE5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5" y="3501008"/>
            <a:ext cx="4680073" cy="1397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065" rIns="0" bIns="0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buNone/>
            </a:pPr>
            <a:r>
              <a:rPr lang="ru-RU" alt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3</a:t>
            </a:r>
            <a:r>
              <a:rPr lang="ru-RU" alt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. 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Строка 1.6. «Дополнительные материалы: носитель информации» заполняется </a:t>
            </a:r>
            <a:b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</a:b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в случае наличия в сейф-пакете дисков (носителей информации). </a:t>
            </a:r>
            <a:r>
              <a:rPr lang="ru-RU" alt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Диск </a:t>
            </a:r>
            <a:br>
              <a:rPr lang="ru-RU" alt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</a:br>
            <a:r>
              <a:rPr lang="ru-RU" alt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с «рассадкой» в акт не вписывается.</a:t>
            </a:r>
            <a:endParaRPr lang="ru-RU" alt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91"/>
          <a:stretch/>
        </p:blipFill>
        <p:spPr bwMode="auto">
          <a:xfrm>
            <a:off x="5075609" y="4190590"/>
            <a:ext cx="4025686" cy="161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object 10">
            <a:extLst>
              <a:ext uri="{FF2B5EF4-FFF2-40B4-BE49-F238E27FC236}">
                <a16:creationId xmlns:a16="http://schemas.microsoft.com/office/drawing/2014/main" id="{770109B2-E6FD-4AE3-A1FE-D6F269CE5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4941168"/>
            <a:ext cx="4563922" cy="84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065" rIns="0" bIns="0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4. Член ГЭК и руководитель ППЭ 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заверяют своими подписями факт передачи ЭМ до проведения экзамена.</a:t>
            </a:r>
            <a:endParaRPr lang="ru-RU" altLang="ru-RU" sz="18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4" name="object 10">
            <a:extLst>
              <a:ext uri="{FF2B5EF4-FFF2-40B4-BE49-F238E27FC236}">
                <a16:creationId xmlns:a16="http://schemas.microsoft.com/office/drawing/2014/main" id="{770109B2-E6FD-4AE3-A1FE-D6F269CE5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5" y="5805264"/>
            <a:ext cx="8705759" cy="28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065" rIns="0" bIns="0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buNone/>
            </a:pPr>
            <a:r>
              <a:rPr lang="ru-RU" alt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5</a:t>
            </a:r>
            <a:r>
              <a:rPr lang="ru-RU" alt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. 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После проведения экзамена  руководитель ППЭ по акту передает ЭМ члену ГЭК.</a:t>
            </a:r>
            <a:endParaRPr lang="ru-RU" altLang="ru-RU" sz="18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53598" y="4199596"/>
            <a:ext cx="3947697" cy="1605668"/>
          </a:xfrm>
          <a:prstGeom prst="rect">
            <a:avLst/>
          </a:prstGeom>
          <a:noFill/>
          <a:ln w="57150">
            <a:solidFill>
              <a:srgbClr val="40C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object 10">
            <a:extLst>
              <a:ext uri="{FF2B5EF4-FFF2-40B4-BE49-F238E27FC236}">
                <a16:creationId xmlns:a16="http://schemas.microsoft.com/office/drawing/2014/main" id="{770109B2-E6FD-4AE3-A1FE-D6F269CE5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6164154"/>
            <a:ext cx="8705759" cy="56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065" rIns="0" bIns="0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6. 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Член ГЭК при передаче ЭМ в РЦОКО предоставляет 2 экземпляра Акта (оригинал и копию) сотруднику РЦОКО. Оригинал остается в РЦОКО </a:t>
            </a:r>
            <a:endParaRPr lang="ru-RU" altLang="ru-RU" sz="18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971" y="1814699"/>
            <a:ext cx="1047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: скругленные углы 13">
            <a:extLst>
              <a:ext uri="{FF2B5EF4-FFF2-40B4-BE49-F238E27FC236}">
                <a16:creationId xmlns:a16="http://schemas.microsoft.com/office/drawing/2014/main" id="{4DFEF4BA-3FC5-4F83-90EF-532B904F3266}"/>
              </a:ext>
            </a:extLst>
          </p:cNvPr>
          <p:cNvSpPr/>
          <p:nvPr/>
        </p:nvSpPr>
        <p:spPr>
          <a:xfrm>
            <a:off x="277048" y="607583"/>
            <a:ext cx="8711375" cy="87414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52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Овал 7">
            <a:extLst>
              <a:ext uri="{FF2B5EF4-FFF2-40B4-BE49-F238E27FC236}">
                <a16:creationId xmlns:a16="http://schemas.microsoft.com/office/drawing/2014/main" id="{2FA9D634-86F6-440E-8A22-FB0A6043C5F2}"/>
              </a:ext>
            </a:extLst>
          </p:cNvPr>
          <p:cNvSpPr/>
          <p:nvPr/>
        </p:nvSpPr>
        <p:spPr>
          <a:xfrm rot="342076">
            <a:off x="-1079542" y="3588908"/>
            <a:ext cx="8658309" cy="3711514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25" y="1589088"/>
            <a:ext cx="2624138" cy="331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3" t="12750" r="23502" b="32460"/>
          <a:stretch>
            <a:fillRect/>
          </a:stretch>
        </p:blipFill>
        <p:spPr bwMode="auto">
          <a:xfrm>
            <a:off x="5519738" y="2439988"/>
            <a:ext cx="3502025" cy="2471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770" y="1837997"/>
            <a:ext cx="2301992" cy="32769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0179" name="Заголовок 1">
            <a:extLst>
              <a:ext uri="{FF2B5EF4-FFF2-40B4-BE49-F238E27FC236}">
                <a16:creationId xmlns:a16="http://schemas.microsoft.com/office/drawing/2014/main" id="{C8EBD17C-8839-4DD6-A92B-A82EC316B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1438" y="44450"/>
            <a:ext cx="9251951" cy="1055688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СОДЕРЖАНИЕ ЭКЗАМЕНАЦИОННЫХ МАТЕРИАЛОВ ОГЭ</a:t>
            </a:r>
            <a:endParaRPr lang="ru-RU" altLang="ru-RU" sz="2400" b="1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0182" name="object 14">
            <a:extLst>
              <a:ext uri="{FF2B5EF4-FFF2-40B4-BE49-F238E27FC236}">
                <a16:creationId xmlns:a16="http://schemas.microsoft.com/office/drawing/2014/main" id="{E4C0DF75-24D6-4555-A727-FE530C0C0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5114925"/>
            <a:ext cx="3171825" cy="124936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50185" name="TextBox 2">
            <a:extLst>
              <a:ext uri="{FF2B5EF4-FFF2-40B4-BE49-F238E27FC236}">
                <a16:creationId xmlns:a16="http://schemas.microsoft.com/office/drawing/2014/main" id="{7861158B-3DD0-464E-9E63-6E2F45EC6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152" y="5375970"/>
            <a:ext cx="325762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Проводит инструктаж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участников экзамена </a:t>
            </a:r>
            <a:br>
              <a:rPr lang="ru-RU" altLang="ru-RU" sz="16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и  проверку качества печати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контрольного листа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016770" y="2313619"/>
            <a:ext cx="900112" cy="2524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191307" y="4366419"/>
            <a:ext cx="1851667" cy="12733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rgbClr val="9AE3E4">
                  <a:tint val="44500"/>
                  <a:satMod val="160000"/>
                </a:srgbClr>
              </a:gs>
              <a:gs pos="100000">
                <a:srgbClr val="9AE3E4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</a:rPr>
              <a:t>КИМ + контрольный лист (с номером КИМ и номером бланка ответов № 1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19063" y="1116013"/>
            <a:ext cx="3130550" cy="77946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В доставочном спецпакете содержатся индивидуальные комплекты, вложенные в файлы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835525" y="1116013"/>
            <a:ext cx="3128963" cy="4730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В каждом ИК содержится: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4" y="1957068"/>
            <a:ext cx="3346525" cy="21604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Овал 19"/>
          <p:cNvSpPr/>
          <p:nvPr/>
        </p:nvSpPr>
        <p:spPr>
          <a:xfrm>
            <a:off x="1229842" y="3758431"/>
            <a:ext cx="677862" cy="17462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H="1" flipV="1">
            <a:off x="1175867" y="3415531"/>
            <a:ext cx="315912" cy="3429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31"/>
          <p:cNvSpPr txBox="1">
            <a:spLocks noChangeArrowheads="1"/>
          </p:cNvSpPr>
          <p:nvPr/>
        </p:nvSpPr>
        <p:spPr bwMode="auto">
          <a:xfrm>
            <a:off x="280517" y="3213919"/>
            <a:ext cx="915987" cy="369887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000000"/>
                </a:solidFill>
                <a:latin typeface="Cambria" pitchFamily="18" charset="0"/>
              </a:rPr>
              <a:t>12 </a:t>
            </a:r>
            <a:r>
              <a:rPr lang="ru-RU" altLang="ru-RU" sz="1800" dirty="0">
                <a:solidFill>
                  <a:srgbClr val="000000"/>
                </a:solidFill>
                <a:latin typeface="Cambria" pitchFamily="18" charset="0"/>
              </a:rPr>
              <a:t>шт.</a:t>
            </a: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867" y="2708920"/>
            <a:ext cx="2250908" cy="32730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86981"/>
            <a:ext cx="2287991" cy="3243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TextBox 1"/>
          <p:cNvSpPr txBox="1">
            <a:spLocks noChangeArrowheads="1"/>
          </p:cNvSpPr>
          <p:nvPr/>
        </p:nvSpPr>
        <p:spPr bwMode="auto">
          <a:xfrm rot="19353639">
            <a:off x="2193925" y="4491038"/>
            <a:ext cx="3989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C00000"/>
                </a:solidFill>
                <a:latin typeface="Cambria" pitchFamily="18" charset="0"/>
              </a:rPr>
              <a:t>ВСЕ БЛАНКИ ОДНОСТОРОННИЕ !!!</a:t>
            </a:r>
          </a:p>
        </p:txBody>
      </p:sp>
      <p:cxnSp>
        <p:nvCxnSpPr>
          <p:cNvPr id="30" name="Прямая со стрелкой 29"/>
          <p:cNvCxnSpPr>
            <a:stCxn id="28" idx="2"/>
          </p:cNvCxnSpPr>
          <p:nvPr/>
        </p:nvCxnSpPr>
        <p:spPr>
          <a:xfrm flipH="1">
            <a:off x="4016770" y="2566031"/>
            <a:ext cx="450056" cy="46767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3652837" y="3033705"/>
            <a:ext cx="919163" cy="1793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8770410">
            <a:off x="3127780" y="2313124"/>
            <a:ext cx="1228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СВЯЗАНЫ МЕЖДУ</a:t>
            </a:r>
          </a:p>
          <a:p>
            <a:pPr algn="ctr"/>
            <a:r>
              <a:rPr lang="ru-RU" sz="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СОБОЙ</a:t>
            </a:r>
            <a:endParaRPr lang="ru-RU" sz="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572000" y="4581128"/>
            <a:ext cx="1644650" cy="96043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rgbClr val="9AE3E4">
                  <a:tint val="44500"/>
                  <a:satMod val="160000"/>
                </a:srgbClr>
              </a:gs>
              <a:gs pos="100000">
                <a:srgbClr val="9AE3E4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Бланк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ответов № 2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(лист 1 и 2)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82985" y="4935538"/>
            <a:ext cx="1849438" cy="6477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rgbClr val="9AE3E4">
                  <a:tint val="44500"/>
                  <a:satMod val="160000"/>
                </a:srgbClr>
              </a:gs>
              <a:gs pos="100000">
                <a:srgbClr val="9AE3E4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Бланк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ответов № 1 </a:t>
            </a:r>
          </a:p>
        </p:txBody>
      </p:sp>
      <p:sp>
        <p:nvSpPr>
          <p:cNvPr id="40" name="Прямоугольник: скругленные углы 13">
            <a:extLst>
              <a:ext uri="{FF2B5EF4-FFF2-40B4-BE49-F238E27FC236}">
                <a16:creationId xmlns:a16="http://schemas.microsoft.com/office/drawing/2014/main" id="{4DFEF4BA-3FC5-4F83-90EF-532B904F3266}"/>
              </a:ext>
            </a:extLst>
          </p:cNvPr>
          <p:cNvSpPr/>
          <p:nvPr/>
        </p:nvSpPr>
        <p:spPr>
          <a:xfrm>
            <a:off x="522647" y="784287"/>
            <a:ext cx="8098706" cy="86085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7">
            <a:extLst>
              <a:ext uri="{FF2B5EF4-FFF2-40B4-BE49-F238E27FC236}">
                <a16:creationId xmlns:a16="http://schemas.microsoft.com/office/drawing/2014/main" id="{F1EE5973-D520-420E-86CD-F4DC6946D7D0}"/>
              </a:ext>
            </a:extLst>
          </p:cNvPr>
          <p:cNvSpPr/>
          <p:nvPr/>
        </p:nvSpPr>
        <p:spPr>
          <a:xfrm rot="6683309">
            <a:off x="-3764235" y="328671"/>
            <a:ext cx="7101014" cy="3969898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96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Овал 7">
            <a:extLst>
              <a:ext uri="{FF2B5EF4-FFF2-40B4-BE49-F238E27FC236}">
                <a16:creationId xmlns:a16="http://schemas.microsoft.com/office/drawing/2014/main" id="{2FA9D634-86F6-440E-8A22-FB0A6043C5F2}"/>
              </a:ext>
            </a:extLst>
          </p:cNvPr>
          <p:cNvSpPr/>
          <p:nvPr/>
        </p:nvSpPr>
        <p:spPr>
          <a:xfrm rot="10447561">
            <a:off x="355337" y="-2043715"/>
            <a:ext cx="10615891" cy="7488832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43" name="Овал 7">
            <a:extLst>
              <a:ext uri="{FF2B5EF4-FFF2-40B4-BE49-F238E27FC236}">
                <a16:creationId xmlns:a16="http://schemas.microsoft.com/office/drawing/2014/main" id="{F1EE5973-D520-420E-86CD-F4DC6946D7D0}"/>
              </a:ext>
            </a:extLst>
          </p:cNvPr>
          <p:cNvSpPr/>
          <p:nvPr/>
        </p:nvSpPr>
        <p:spPr>
          <a:xfrm rot="12016926">
            <a:off x="4641524" y="-138586"/>
            <a:ext cx="7101014" cy="3969898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48" name="Прямоугольник: скругленные углы 20">
            <a:extLst>
              <a:ext uri="{FF2B5EF4-FFF2-40B4-BE49-F238E27FC236}">
                <a16:creationId xmlns:a16="http://schemas.microsoft.com/office/drawing/2014/main" id="{EABC0273-4E6C-4376-B295-A4A3FCFA561D}"/>
              </a:ext>
            </a:extLst>
          </p:cNvPr>
          <p:cNvSpPr/>
          <p:nvPr/>
        </p:nvSpPr>
        <p:spPr>
          <a:xfrm rot="5400000" flipV="1">
            <a:off x="-637301" y="3775968"/>
            <a:ext cx="5918819" cy="45719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3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9AD36EB1-04F1-46F1-86DA-3907C3F216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4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D7CE3014-2440-4838-8253-CC27694E5E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5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116F56C1-BF49-49DE-B026-5EBD6190B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6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3D5572DC-5B06-4C14-A55A-817706E126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7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4E917B88-8D46-4EA9-8A8B-8494E4ABAF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8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23E30865-1C57-4E6E-AB3B-361814ADEF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9" name="Заголовок 1">
            <a:extLst>
              <a:ext uri="{FF2B5EF4-FFF2-40B4-BE49-F238E27FC236}">
                <a16:creationId xmlns:a16="http://schemas.microsoft.com/office/drawing/2014/main" id="{5D53024D-DBDD-4104-860C-F27BC72A4434}"/>
              </a:ext>
            </a:extLst>
          </p:cNvPr>
          <p:cNvSpPr txBox="1">
            <a:spLocks/>
          </p:cNvSpPr>
          <p:nvPr/>
        </p:nvSpPr>
        <p:spPr bwMode="auto">
          <a:xfrm>
            <a:off x="144463" y="-90098"/>
            <a:ext cx="852963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ОРГАНИЗАЦИЯ ВХОДА </a:t>
            </a:r>
            <a:r>
              <a:rPr lang="ru-RU" altLang="ru-RU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РАБОТНИКОВ </a:t>
            </a:r>
            <a:r>
              <a:rPr lang="ru-RU" altLang="ru-RU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ППЭ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218F275-2D16-4FFB-92F8-E4E599888040}"/>
              </a:ext>
            </a:extLst>
          </p:cNvPr>
          <p:cNvSpPr/>
          <p:nvPr/>
        </p:nvSpPr>
        <p:spPr>
          <a:xfrm>
            <a:off x="173162" y="2537115"/>
            <a:ext cx="2025196" cy="113851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С </a:t>
            </a:r>
            <a: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8:00 часов</a:t>
            </a:r>
          </a:p>
          <a:p>
            <a:pPr algn="ctr">
              <a:defRPr/>
            </a:pPr>
            <a: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Организаторы ППЭ</a:t>
            </a:r>
            <a:endParaRPr lang="ru-RU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BD1A2CBA-D624-4E41-A820-F77F06125014}"/>
              </a:ext>
            </a:extLst>
          </p:cNvPr>
          <p:cNvSpPr/>
          <p:nvPr/>
        </p:nvSpPr>
        <p:spPr>
          <a:xfrm>
            <a:off x="149024" y="4220107"/>
            <a:ext cx="2049334" cy="216276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Место для личных вещей </a:t>
            </a:r>
            <a: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РАБОТНИКОВ ППЭ и медицинского работника</a:t>
            </a:r>
            <a:endParaRPr lang="ru-RU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391E730D-3181-486C-AB19-38BABA7FDE58}"/>
              </a:ext>
            </a:extLst>
          </p:cNvPr>
          <p:cNvSpPr/>
          <p:nvPr/>
        </p:nvSpPr>
        <p:spPr>
          <a:xfrm>
            <a:off x="2409425" y="871372"/>
            <a:ext cx="1725390" cy="111664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ВХОД В ППЭ</a:t>
            </a:r>
            <a:endParaRPr lang="ru-RU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Прямоугольник: скругленные углы 1">
            <a:extLst>
              <a:ext uri="{FF2B5EF4-FFF2-40B4-BE49-F238E27FC236}">
                <a16:creationId xmlns:a16="http://schemas.microsoft.com/office/drawing/2014/main" id="{7218F275-2D16-4FFB-92F8-E4E599888040}"/>
              </a:ext>
            </a:extLst>
          </p:cNvPr>
          <p:cNvSpPr/>
          <p:nvPr/>
        </p:nvSpPr>
        <p:spPr>
          <a:xfrm>
            <a:off x="211067" y="839418"/>
            <a:ext cx="1987291" cy="134823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В</a:t>
            </a:r>
            <a: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 7:50 часов</a:t>
            </a:r>
          </a:p>
          <a:p>
            <a:pPr algn="ctr">
              <a:defRPr/>
            </a:pPr>
            <a: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Дежурные </a:t>
            </a:r>
            <a:b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на входе</a:t>
            </a:r>
            <a:endParaRPr lang="ru-RU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6714136" y="4560344"/>
            <a:ext cx="466810" cy="1704731"/>
          </a:xfrm>
          <a:prstGeom prst="curvedLef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0" name="object 4">
            <a:extLst>
              <a:ext uri="{FF2B5EF4-FFF2-40B4-BE49-F238E27FC236}">
                <a16:creationId xmlns:a16="http://schemas.microsoft.com/office/drawing/2014/main" id="{DADCCA3F-A884-4EEE-850E-0571648CB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7838" y="4767232"/>
            <a:ext cx="1820665" cy="178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 anchor="ctr">
            <a:spAutoFit/>
          </a:bodyPr>
          <a:lstStyle>
            <a:lvl1pPr marL="127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СМИ </a:t>
            </a: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присутствуют </a:t>
            </a: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в ППЭ </a:t>
            </a: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до вскрытия участниками ГИА ИК</a:t>
            </a: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u="sng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(до 10.00 часов</a:t>
            </a:r>
            <a:r>
              <a:rPr lang="ru-RU" altLang="ru-RU" sz="16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)</a:t>
            </a:r>
            <a:endParaRPr lang="ru-RU" altLang="ru-RU" sz="16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CA971F8-1678-4163-B57D-7F206DBACB33}"/>
              </a:ext>
            </a:extLst>
          </p:cNvPr>
          <p:cNvSpPr/>
          <p:nvPr/>
        </p:nvSpPr>
        <p:spPr bwMode="auto">
          <a:xfrm>
            <a:off x="2444553" y="2119238"/>
            <a:ext cx="1604941" cy="4562902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anchor="ctr"/>
          <a:lstStyle/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28" name="Прямоугольник: скругленные углы 20">
            <a:extLst>
              <a:ext uri="{FF2B5EF4-FFF2-40B4-BE49-F238E27FC236}">
                <a16:creationId xmlns:a16="http://schemas.microsoft.com/office/drawing/2014/main" id="{EABC0273-4E6C-4376-B295-A4A3FCFA561D}"/>
              </a:ext>
            </a:extLst>
          </p:cNvPr>
          <p:cNvSpPr/>
          <p:nvPr/>
        </p:nvSpPr>
        <p:spPr>
          <a:xfrm rot="5400000" flipV="1">
            <a:off x="1236695" y="3780737"/>
            <a:ext cx="5918819" cy="45719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9" name="Рисунок 56">
            <a:extLst>
              <a:ext uri="{FF2B5EF4-FFF2-40B4-BE49-F238E27FC236}">
                <a16:creationId xmlns:a16="http://schemas.microsoft.com/office/drawing/2014/main" id="{B7D46A9E-B1A3-457D-8BD6-7DDA92221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45438"/>
          <a:stretch>
            <a:fillRect/>
          </a:stretch>
        </p:blipFill>
        <p:spPr bwMode="auto">
          <a:xfrm>
            <a:off x="2943892" y="3308146"/>
            <a:ext cx="896537" cy="1111934"/>
          </a:xfrm>
          <a:prstGeom prst="rect">
            <a:avLst/>
          </a:prstGeom>
          <a:noFill/>
          <a:ln w="698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322109" y="2178846"/>
            <a:ext cx="1889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1) Пункт охраны </a:t>
            </a: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/>
            </a:r>
            <a:b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правопорядка</a:t>
            </a:r>
          </a:p>
        </p:txBody>
      </p:sp>
      <p:pic>
        <p:nvPicPr>
          <p:cNvPr id="31" name="Picture 51">
            <a:extLst>
              <a:ext uri="{FF2B5EF4-FFF2-40B4-BE49-F238E27FC236}">
                <a16:creationId xmlns:a16="http://schemas.microsoft.com/office/drawing/2014/main" id="{25491055-D7C4-4CC1-AE17-CF61631E4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892" y="4544399"/>
            <a:ext cx="741145" cy="72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Рисунок 55">
            <a:extLst>
              <a:ext uri="{FF2B5EF4-FFF2-40B4-BE49-F238E27FC236}">
                <a16:creationId xmlns:a16="http://schemas.microsoft.com/office/drawing/2014/main" id="{16835D72-BC3E-47F3-8BFE-3A7DCC9B39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983" y="2567691"/>
            <a:ext cx="588724" cy="724703"/>
          </a:xfrm>
          <a:prstGeom prst="rect">
            <a:avLst/>
          </a:prstGeom>
          <a:noFill/>
          <a:ln w="698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2482393" y="3183827"/>
            <a:ext cx="15883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2</a:t>
            </a:r>
            <a:r>
              <a:rPr lang="ru-RU" sz="10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) металлоискатель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322109" y="4294962"/>
            <a:ext cx="18514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3</a:t>
            </a:r>
            <a:r>
              <a:rPr lang="ru-RU" sz="10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) Место регистрации</a:t>
            </a:r>
          </a:p>
        </p:txBody>
      </p:sp>
      <p:sp>
        <p:nvSpPr>
          <p:cNvPr id="44" name="Прямоугольник: скругленные углы 6">
            <a:extLst>
              <a:ext uri="{FF2B5EF4-FFF2-40B4-BE49-F238E27FC236}">
                <a16:creationId xmlns:a16="http://schemas.microsoft.com/office/drawing/2014/main" id="{A8D10A25-CD31-4060-B177-07FAA46DCF6D}"/>
              </a:ext>
            </a:extLst>
          </p:cNvPr>
          <p:cNvSpPr/>
          <p:nvPr/>
        </p:nvSpPr>
        <p:spPr>
          <a:xfrm>
            <a:off x="4257394" y="2440066"/>
            <a:ext cx="2474485" cy="182205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charset="0"/>
              </a:rPr>
              <a:t>Дежурный на </a:t>
            </a:r>
            <a:r>
              <a:rPr lang="ru-RU" alt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charset="0"/>
              </a:rPr>
              <a:t>входе проверяет: </a:t>
            </a:r>
          </a:p>
          <a:p>
            <a:pPr algn="ctr">
              <a:defRPr/>
            </a:pPr>
            <a:endParaRPr lang="ru-RU" altLang="ru-RU" sz="700" b="1" dirty="0">
              <a:solidFill>
                <a:schemeClr val="bg1"/>
              </a:solidFill>
              <a:latin typeface="Century Gothic" panose="020B0502020202020204" pitchFamily="34" charset="0"/>
              <a:cs typeface="Arial" charset="0"/>
            </a:endParaRPr>
          </a:p>
          <a:p>
            <a:pPr>
              <a:defRPr/>
            </a:pP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1) документ,       удостоверяющий личность;</a:t>
            </a:r>
            <a:endParaRPr lang="ru-RU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2) наличие </a:t>
            </a: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/>
            </a:r>
            <a:b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в </a:t>
            </a: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форме ППЭ-07</a:t>
            </a:r>
            <a:endParaRPr lang="ru-RU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Прямоугольник: скругленные углы 1">
            <a:extLst>
              <a:ext uri="{FF2B5EF4-FFF2-40B4-BE49-F238E27FC236}">
                <a16:creationId xmlns:a16="http://schemas.microsoft.com/office/drawing/2014/main" id="{7218F275-2D16-4FFB-92F8-E4E599888040}"/>
              </a:ext>
            </a:extLst>
          </p:cNvPr>
          <p:cNvSpPr/>
          <p:nvPr/>
        </p:nvSpPr>
        <p:spPr>
          <a:xfrm>
            <a:off x="4272375" y="4363411"/>
            <a:ext cx="2428904" cy="45807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Работники ППЭ</a:t>
            </a:r>
            <a:endParaRPr lang="ru-RU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Прямоугольник: скругленные углы 6">
            <a:extLst>
              <a:ext uri="{FF2B5EF4-FFF2-40B4-BE49-F238E27FC236}">
                <a16:creationId xmlns:a16="http://schemas.microsoft.com/office/drawing/2014/main" id="{A8D10A25-CD31-4060-B177-07FAA46DCF6D}"/>
              </a:ext>
            </a:extLst>
          </p:cNvPr>
          <p:cNvSpPr/>
          <p:nvPr/>
        </p:nvSpPr>
        <p:spPr>
          <a:xfrm>
            <a:off x="4272375" y="4986184"/>
            <a:ext cx="2455919" cy="165747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charset="0"/>
              </a:rPr>
              <a:t>ПОМЕЩЕНИЕ ДЛЯ ПРОВЕДЕНИЯ ИНСТРУКТАЖА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charset="0"/>
              </a:rPr>
              <a:t>(после инструктажа закрывается и опечатывается)</a:t>
            </a:r>
            <a:endParaRPr lang="ru-RU" sz="1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Прямоугольник: скругленные углы 2">
            <a:extLst>
              <a:ext uri="{FF2B5EF4-FFF2-40B4-BE49-F238E27FC236}">
                <a16:creationId xmlns:a16="http://schemas.microsoft.com/office/drawing/2014/main" id="{7E87D33A-EF66-4493-BC78-6024D0501F6D}"/>
              </a:ext>
            </a:extLst>
          </p:cNvPr>
          <p:cNvSpPr/>
          <p:nvPr/>
        </p:nvSpPr>
        <p:spPr>
          <a:xfrm>
            <a:off x="4334369" y="871372"/>
            <a:ext cx="3372380" cy="13162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Член ГЭК осуществляет контроль </a:t>
            </a:r>
            <a:b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за организацией входа </a:t>
            </a: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работников ППЭ </a:t>
            </a:r>
            <a:b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и медицинского работника</a:t>
            </a:r>
            <a:endParaRPr lang="ru-RU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object 4">
            <a:extLst>
              <a:ext uri="{FF2B5EF4-FFF2-40B4-BE49-F238E27FC236}">
                <a16:creationId xmlns:a16="http://schemas.microsoft.com/office/drawing/2014/main" id="{DADCCA3F-A884-4EEE-850E-0571648CB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4095" y="2430253"/>
            <a:ext cx="2036667" cy="226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 anchor="ctr">
            <a:spAutoFit/>
          </a:bodyPr>
          <a:lstStyle>
            <a:lvl1pPr marL="127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Медицинские работники </a:t>
            </a: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входят </a:t>
            </a:r>
            <a:b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</a:b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в ППЭ только </a:t>
            </a: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по документам, удостоверяющим </a:t>
            </a:r>
            <a:b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</a:b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их личность и подтверждающим </a:t>
            </a:r>
            <a:b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</a:b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их полномочия </a:t>
            </a:r>
            <a:endParaRPr lang="ru-RU" altLang="ru-RU" sz="16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21757" y="5301491"/>
            <a:ext cx="18514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4) Видеонаблюдение </a:t>
            </a:r>
            <a:br>
              <a:rPr lang="ru-RU" sz="10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0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в режиме «офлайн»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00" y="5598706"/>
            <a:ext cx="1793665" cy="103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4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43A1C968-EB57-4678-A253-4EE9BBAA01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0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D8E44F25-3DD8-455B-9F0A-BC25434675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1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D00CC3B6-A034-4F03-A4AC-C63113B5B1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2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CAB215BF-55A6-49EF-A55A-A4529E89D6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3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0777EA28-A9CA-41A6-96FA-A16282CC74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4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FB953770-5EB7-4B0D-9EEA-9FD5739BB2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6" name="Заголовок 1">
            <a:extLst>
              <a:ext uri="{FF2B5EF4-FFF2-40B4-BE49-F238E27FC236}">
                <a16:creationId xmlns:a16="http://schemas.microsoft.com/office/drawing/2014/main" id="{E0908DB9-747D-47CE-B926-159B2F2E8D76}"/>
              </a:ext>
            </a:extLst>
          </p:cNvPr>
          <p:cNvSpPr txBox="1">
            <a:spLocks/>
          </p:cNvSpPr>
          <p:nvPr/>
        </p:nvSpPr>
        <p:spPr bwMode="auto">
          <a:xfrm>
            <a:off x="179387" y="-99392"/>
            <a:ext cx="896461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Cambria" panose="02040503050406030204" pitchFamily="18" charset="0"/>
              </a:rPr>
              <a:t>ДЕЙСТВИЯ РУКОВОДИТЕЛЯ ППЭ ДО НАЧАЛА ЭКЗАМЕНА</a:t>
            </a:r>
          </a:p>
        </p:txBody>
      </p:sp>
      <p:sp>
        <p:nvSpPr>
          <p:cNvPr id="45067" name="object 6">
            <a:extLst>
              <a:ext uri="{FF2B5EF4-FFF2-40B4-BE49-F238E27FC236}">
                <a16:creationId xmlns:a16="http://schemas.microsoft.com/office/drawing/2014/main" id="{41834691-BC72-496C-8313-3C3C1876051D}"/>
              </a:ext>
            </a:extLst>
          </p:cNvPr>
          <p:cNvSpPr>
            <a:spLocks/>
          </p:cNvSpPr>
          <p:nvPr/>
        </p:nvSpPr>
        <p:spPr bwMode="auto">
          <a:xfrm>
            <a:off x="144463" y="2852937"/>
            <a:ext cx="5795689" cy="1579494"/>
          </a:xfrm>
          <a:custGeom>
            <a:avLst/>
            <a:gdLst>
              <a:gd name="T0" fmla="*/ 0 w 8673465"/>
              <a:gd name="T1" fmla="*/ 0 h 3761104"/>
              <a:gd name="T2" fmla="*/ 11099506 w 8673465"/>
              <a:gd name="T3" fmla="*/ 0 h 3761104"/>
              <a:gd name="T4" fmla="*/ 11099506 w 8673465"/>
              <a:gd name="T5" fmla="*/ 0 h 3761104"/>
              <a:gd name="T6" fmla="*/ 0 w 8673465"/>
              <a:gd name="T7" fmla="*/ 0 h 3761104"/>
              <a:gd name="T8" fmla="*/ 0 w 8673465"/>
              <a:gd name="T9" fmla="*/ 0 h 376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673465" h="3761104">
                <a:moveTo>
                  <a:pt x="0" y="3760851"/>
                </a:moveTo>
                <a:lnTo>
                  <a:pt x="8672957" y="3760851"/>
                </a:lnTo>
                <a:lnTo>
                  <a:pt x="8672957" y="0"/>
                </a:lnTo>
                <a:lnTo>
                  <a:pt x="0" y="0"/>
                </a:lnTo>
                <a:lnTo>
                  <a:pt x="0" y="3760851"/>
                </a:lnTo>
                <a:close/>
              </a:path>
            </a:pathLst>
          </a:cu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5068" name="object 7">
            <a:extLst>
              <a:ext uri="{FF2B5EF4-FFF2-40B4-BE49-F238E27FC236}">
                <a16:creationId xmlns:a16="http://schemas.microsoft.com/office/drawing/2014/main" id="{8E24E448-92A8-4B56-BC18-163E38207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7" y="2852936"/>
            <a:ext cx="5760765" cy="1551066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12065" rIns="0" bIns="0" anchor="ctr">
            <a:spAutoFit/>
          </a:bodyPr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Cambria" panose="02040503050406030204" pitchFamily="18" charset="0"/>
                <a:cs typeface="Times New Roman" panose="02020603050405020304" pitchFamily="18" charset="0"/>
              </a:rPr>
              <a:t>Организаторам в </a:t>
            </a:r>
            <a:r>
              <a:rPr lang="ru-RU" altLang="ru-RU" sz="16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аудитории :</a:t>
            </a:r>
          </a:p>
          <a:p>
            <a:pPr marL="298450" indent="-285750"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формы </a:t>
            </a:r>
            <a:r>
              <a:rPr lang="ru-RU" altLang="ru-RU" sz="1400" dirty="0">
                <a:latin typeface="Cambria" panose="02040503050406030204" pitchFamily="18" charset="0"/>
                <a:cs typeface="Times New Roman" panose="02020603050405020304" pitchFamily="18" charset="0"/>
              </a:rPr>
              <a:t>ППЭ-05-01 (2 экз.), 05-02, 12-02, 12-03, 12-04-МАШ, ППЭ-16;</a:t>
            </a:r>
          </a:p>
          <a:p>
            <a:pPr marL="298450" indent="-285750"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400" dirty="0">
                <a:latin typeface="Cambria" panose="02040503050406030204" pitchFamily="18" charset="0"/>
                <a:cs typeface="Times New Roman" panose="02020603050405020304" pitchFamily="18" charset="0"/>
              </a:rPr>
              <a:t>ножницы;</a:t>
            </a:r>
          </a:p>
          <a:p>
            <a:pPr marL="298450" indent="-285750"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400" dirty="0">
                <a:latin typeface="Cambria" panose="02040503050406030204" pitchFamily="18" charset="0"/>
                <a:cs typeface="Times New Roman" panose="02020603050405020304" pitchFamily="18" charset="0"/>
              </a:rPr>
              <a:t>папку для организатора;</a:t>
            </a:r>
          </a:p>
          <a:p>
            <a:pPr marL="298450" indent="-285750"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400" dirty="0">
                <a:latin typeface="Cambria" panose="02040503050406030204" pitchFamily="18" charset="0"/>
                <a:cs typeface="Times New Roman" panose="02020603050405020304" pitchFamily="18" charset="0"/>
              </a:rPr>
              <a:t>черновики</a:t>
            </a:r>
            <a:r>
              <a:rPr lang="ru-RU" altLang="ru-RU" sz="1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;</a:t>
            </a:r>
          </a:p>
          <a:p>
            <a:pPr marL="298450" indent="-285750"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конверты </a:t>
            </a:r>
            <a:r>
              <a:rPr lang="ru-RU" altLang="ru-RU" sz="1400" dirty="0">
                <a:latin typeface="Cambria" panose="02040503050406030204" pitchFamily="18" charset="0"/>
                <a:cs typeface="Times New Roman" panose="02020603050405020304" pitchFamily="18" charset="0"/>
              </a:rPr>
              <a:t>для упаковки использованных </a:t>
            </a:r>
            <a:r>
              <a:rPr lang="ru-RU" altLang="ru-RU" sz="1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КИМ, черновиков</a:t>
            </a:r>
            <a:r>
              <a:rPr lang="ru-RU" altLang="ru-RU" sz="1400" dirty="0">
                <a:latin typeface="Cambria" panose="02040503050406030204" pitchFamily="18" charset="0"/>
                <a:cs typeface="Times New Roman" panose="02020603050405020304" pitchFamily="18" charset="0"/>
              </a:rPr>
              <a:t>, неиспользованных/бракованных ИК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29DC909-AB61-4181-AC7C-A534E28FDC04}"/>
              </a:ext>
            </a:extLst>
          </p:cNvPr>
          <p:cNvSpPr/>
          <p:nvPr/>
        </p:nvSpPr>
        <p:spPr>
          <a:xfrm>
            <a:off x="136525" y="994679"/>
            <a:ext cx="8855075" cy="36036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388"/>
              </a:spcBef>
              <a:defRPr/>
            </a:pPr>
            <a: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РУКОВОДИТЕЛЬ ППЭ </a:t>
            </a:r>
            <a:r>
              <a:rPr lang="ru-RU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ВЫДАЕТ </a:t>
            </a:r>
            <a:r>
              <a:rPr lang="ru-RU" altLang="ru-RU" sz="1600" b="1" dirty="0">
                <a:latin typeface="Cambria" panose="02040503050406030204" pitchFamily="18" charset="0"/>
                <a:cs typeface="Times New Roman" panose="02020603050405020304" pitchFamily="18" charset="0"/>
              </a:rPr>
              <a:t>(по окончании инструктажа)</a:t>
            </a:r>
            <a:r>
              <a:rPr lang="ru-RU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:</a:t>
            </a:r>
            <a:endParaRPr lang="ru-RU" sz="16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E15BA79-BEA1-4A11-98AA-4DA0ACBFC306}"/>
              </a:ext>
            </a:extLst>
          </p:cNvPr>
          <p:cNvSpPr/>
          <p:nvPr/>
        </p:nvSpPr>
        <p:spPr>
          <a:xfrm>
            <a:off x="136525" y="1420095"/>
            <a:ext cx="4003427" cy="135968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438"/>
              </a:spcBef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Дежурным на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входе: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338"/>
              </a:spcBef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ППЭ-06-01 и ППЭ-06-02 </a:t>
            </a:r>
            <a:b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 размещения на информационном стенде при входе в ППЭ и регистрации участников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входе в ППЭ 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10B1EE5D-8398-492E-BC3F-09415F29DAE1}"/>
              </a:ext>
            </a:extLst>
          </p:cNvPr>
          <p:cNvSpPr/>
          <p:nvPr/>
        </p:nvSpPr>
        <p:spPr>
          <a:xfrm>
            <a:off x="4211960" y="1420095"/>
            <a:ext cx="4779640" cy="135968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Медицинским </a:t>
            </a:r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работникам:</a:t>
            </a:r>
            <a:endParaRPr lang="ru-RU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инструкцию, определяющую порядок его работы </a:t>
            </a: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во 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время проведения </a:t>
            </a: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ОГЭ 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в ППЭ;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журнал учета участников экзаменов, обратившихся </a:t>
            </a: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к 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медицинскому работнику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3D55C403-9937-4DA9-882E-C57DA7C7F634}"/>
              </a:ext>
            </a:extLst>
          </p:cNvPr>
          <p:cNvSpPr/>
          <p:nvPr/>
        </p:nvSpPr>
        <p:spPr>
          <a:xfrm>
            <a:off x="6084168" y="2852936"/>
            <a:ext cx="2872135" cy="157949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Общественным </a:t>
            </a:r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наблюдателям:</a:t>
            </a:r>
            <a:endParaRPr lang="ru-RU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форму ППЭ-18-МАШ «Акт общественного </a:t>
            </a: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наблюдения за 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проведением экзамена </a:t>
            </a: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в </a:t>
            </a:r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ППЭ»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98DCE2F-AB86-450E-B5DD-784224C02A99}"/>
              </a:ext>
            </a:extLst>
          </p:cNvPr>
          <p:cNvGrpSpPr/>
          <p:nvPr/>
        </p:nvGrpSpPr>
        <p:grpSpPr>
          <a:xfrm>
            <a:off x="152401" y="617538"/>
            <a:ext cx="8847137" cy="369887"/>
            <a:chOff x="144463" y="1268413"/>
            <a:chExt cx="8847137" cy="369887"/>
          </a:xfrm>
        </p:grpSpPr>
        <p:sp>
          <p:nvSpPr>
            <p:cNvPr id="45074" name="object 6">
              <a:extLst>
                <a:ext uri="{FF2B5EF4-FFF2-40B4-BE49-F238E27FC236}">
                  <a16:creationId xmlns:a16="http://schemas.microsoft.com/office/drawing/2014/main" id="{2B5C3852-91A9-4111-9E7E-87A5BC1E6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63" y="1268413"/>
              <a:ext cx="8847137" cy="369887"/>
            </a:xfrm>
            <a:custGeom>
              <a:avLst/>
              <a:gdLst>
                <a:gd name="T0" fmla="*/ 0 w 8673465"/>
                <a:gd name="T1" fmla="*/ 0 h 3761104"/>
                <a:gd name="T2" fmla="*/ 3086 w 8673465"/>
                <a:gd name="T3" fmla="*/ 0 h 3761104"/>
                <a:gd name="T4" fmla="*/ 3086 w 8673465"/>
                <a:gd name="T5" fmla="*/ 0 h 3761104"/>
                <a:gd name="T6" fmla="*/ 0 w 8673465"/>
                <a:gd name="T7" fmla="*/ 0 h 3761104"/>
                <a:gd name="T8" fmla="*/ 0 w 8673465"/>
                <a:gd name="T9" fmla="*/ 0 h 376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73465" h="3761104">
                  <a:moveTo>
                    <a:pt x="0" y="3760851"/>
                  </a:moveTo>
                  <a:lnTo>
                    <a:pt x="8672957" y="3760851"/>
                  </a:lnTo>
                  <a:lnTo>
                    <a:pt x="8672957" y="0"/>
                  </a:lnTo>
                  <a:lnTo>
                    <a:pt x="0" y="0"/>
                  </a:lnTo>
                  <a:lnTo>
                    <a:pt x="0" y="3760851"/>
                  </a:lnTo>
                  <a:close/>
                </a:path>
              </a:pathLst>
            </a:cu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45075" name="Прямоугольник 3">
              <a:extLst>
                <a:ext uri="{FF2B5EF4-FFF2-40B4-BE49-F238E27FC236}">
                  <a16:creationId xmlns:a16="http://schemas.microsoft.com/office/drawing/2014/main" id="{D27CC865-A46A-4995-A0A8-4CE287248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44" y="1290246"/>
              <a:ext cx="8055049" cy="338554"/>
            </a:xfrm>
            <a:prstGeom prst="rect">
              <a:avLst/>
            </a:prstGeom>
            <a:noFill/>
            <a:ln w="9525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</a:rPr>
                <a:t>ПРОВЕДЕНИЕ ИНСТРУКТАЖА (8.15 часов). Инструкция для руководителя ППЭ </a:t>
              </a:r>
              <a:endPara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7244DA0-4946-4647-AC35-CFDD90626D43}"/>
              </a:ext>
            </a:extLst>
          </p:cNvPr>
          <p:cNvSpPr/>
          <p:nvPr/>
        </p:nvSpPr>
        <p:spPr>
          <a:xfrm>
            <a:off x="144464" y="4505591"/>
            <a:ext cx="836110" cy="2307785"/>
          </a:xfrm>
          <a:prstGeom prst="rect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spcBef>
                <a:spcPts val="388"/>
              </a:spcBef>
              <a:defRPr/>
            </a:pP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Не позднее </a:t>
            </a:r>
            <a: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9.45 часов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b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в штабе ППЭ</a:t>
            </a:r>
            <a:endParaRPr lang="ru-RU" sz="16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0B1EE5D-8398-492E-BC3F-09415F29DAE1}"/>
              </a:ext>
            </a:extLst>
          </p:cNvPr>
          <p:cNvSpPr/>
          <p:nvPr/>
        </p:nvSpPr>
        <p:spPr>
          <a:xfrm>
            <a:off x="989331" y="4505591"/>
            <a:ext cx="8002269" cy="230778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79000">
                <a:srgbClr val="9AE3E4">
                  <a:tint val="44500"/>
                  <a:satMod val="160000"/>
                </a:srgbClr>
              </a:gs>
              <a:gs pos="97000">
                <a:srgbClr val="9AE3E4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Руководитель ППЭ выдает ответственному организатору </a:t>
            </a:r>
            <a:endParaRPr lang="ru-RU" b="1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just">
              <a:defRPr/>
            </a:pP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в 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аудитории: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доставочные 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</a:rPr>
              <a:t>спецпакеты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 с ИК; 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ДБО № 2;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ВДП для упаковки комплектов бланков участников ОГЭ (один 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на 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аудиторию) 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и 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сопроводительный 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бланк к нему; 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конверты для упаковки КИМ и черновиков (два на аудиторию);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конверт для упаковки испорченных, дефектных, неиспользованных 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ИК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6" name="object 5"/>
          <p:cNvSpPr>
            <a:spLocks noChangeArrowheads="1"/>
          </p:cNvSpPr>
          <p:nvPr/>
        </p:nvSpPr>
        <p:spPr bwMode="auto">
          <a:xfrm>
            <a:off x="8532440" y="4505591"/>
            <a:ext cx="423863" cy="6492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49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/>
          <p:nvPr/>
        </p:nvPicPr>
        <p:blipFill rotWithShape="1">
          <a:blip r:embed="rId3"/>
          <a:srcRect l="18910" t="9117" r="41827" b="20227"/>
          <a:stretch/>
        </p:blipFill>
        <p:spPr bwMode="auto">
          <a:xfrm>
            <a:off x="693953" y="929774"/>
            <a:ext cx="2333625" cy="236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059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43A1C968-EB57-4678-A253-4EE9BBAA01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0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D8E44F25-3DD8-455B-9F0A-BC25434675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1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D00CC3B6-A034-4F03-A4AC-C63113B5B1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2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CAB215BF-55A6-49EF-A55A-A4529E89D6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3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0777EA28-A9CA-41A6-96FA-A16282CC74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4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FB953770-5EB7-4B0D-9EEA-9FD5739BB2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6" name="Заголовок 1">
            <a:extLst>
              <a:ext uri="{FF2B5EF4-FFF2-40B4-BE49-F238E27FC236}">
                <a16:creationId xmlns:a16="http://schemas.microsoft.com/office/drawing/2014/main" id="{E0908DB9-747D-47CE-B926-159B2F2E8D76}"/>
              </a:ext>
            </a:extLst>
          </p:cNvPr>
          <p:cNvSpPr txBox="1">
            <a:spLocks/>
          </p:cNvSpPr>
          <p:nvPr/>
        </p:nvSpPr>
        <p:spPr bwMode="auto">
          <a:xfrm>
            <a:off x="0" y="9822"/>
            <a:ext cx="532871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Cambria" panose="02040503050406030204" pitchFamily="18" charset="0"/>
              </a:rPr>
              <a:t>ПАПКА ОРГАНИЗАТОРА</a:t>
            </a:r>
            <a:endParaRPr lang="ru-RU" altLang="ru-RU" sz="2800" b="1" dirty="0">
              <a:latin typeface="Cambria" panose="020405030504060302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321869" y="1820308"/>
            <a:ext cx="5643562" cy="649288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черновики со штампом ОО из расчета по 2 листа на каждого участника ОГЭ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321869" y="4053933"/>
            <a:ext cx="5695900" cy="253882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инструкция для организатора в аудитории ППЭ;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инструкция для участников ОГЭ, зачитываемая организатором в аудитории;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образец заполнения бланков ОГЭ, включая дополнительный бланк ответов № 2;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образец заполнения форм ППЭ;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график официальной публикации результатов ОГЭ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,</a:t>
            </a:r>
            <a:r>
              <a:rPr lang="ru-RU" sz="1600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(приказ Департамента образования от  24 марта 2025 года № 442)</a:t>
            </a:r>
            <a:endParaRPr lang="ru-RU" sz="1600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453032" y="3107184"/>
            <a:ext cx="3128963" cy="7794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Папка для организатора </a:t>
            </a:r>
            <a:b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alt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(по количеству аудиторий)</a:t>
            </a:r>
            <a: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:</a:t>
            </a:r>
            <a:endParaRPr lang="ru-RU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477302" y="1281324"/>
            <a:ext cx="3128962" cy="3889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Подготовить: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63" y="3299410"/>
            <a:ext cx="3066970" cy="3411222"/>
          </a:xfrm>
          <a:prstGeom prst="rect">
            <a:avLst/>
          </a:prstGeom>
        </p:spPr>
      </p:pic>
      <p:sp>
        <p:nvSpPr>
          <p:cNvPr id="19" name="Овал 7">
            <a:extLst>
              <a:ext uri="{FF2B5EF4-FFF2-40B4-BE49-F238E27FC236}">
                <a16:creationId xmlns:a16="http://schemas.microsoft.com/office/drawing/2014/main" id="{2FA9D634-86F6-440E-8A22-FB0A6043C5F2}"/>
              </a:ext>
            </a:extLst>
          </p:cNvPr>
          <p:cNvSpPr/>
          <p:nvPr/>
        </p:nvSpPr>
        <p:spPr>
          <a:xfrm rot="11039192">
            <a:off x="2474729" y="-462281"/>
            <a:ext cx="8658309" cy="3711514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20" name="Овал 7">
            <a:extLst>
              <a:ext uri="{FF2B5EF4-FFF2-40B4-BE49-F238E27FC236}">
                <a16:creationId xmlns:a16="http://schemas.microsoft.com/office/drawing/2014/main" id="{F1EE5973-D520-420E-86CD-F4DC6946D7D0}"/>
              </a:ext>
            </a:extLst>
          </p:cNvPr>
          <p:cNvSpPr/>
          <p:nvPr/>
        </p:nvSpPr>
        <p:spPr>
          <a:xfrm rot="12176048">
            <a:off x="4274466" y="-750480"/>
            <a:ext cx="7101014" cy="3969898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21" name="Прямоугольник: скругленные углы 13">
            <a:extLst>
              <a:ext uri="{FF2B5EF4-FFF2-40B4-BE49-F238E27FC236}">
                <a16:creationId xmlns:a16="http://schemas.microsoft.com/office/drawing/2014/main" id="{4DFEF4BA-3FC5-4F83-90EF-532B904F3266}"/>
              </a:ext>
            </a:extLst>
          </p:cNvPr>
          <p:cNvSpPr/>
          <p:nvPr/>
        </p:nvSpPr>
        <p:spPr>
          <a:xfrm>
            <a:off x="-2915778" y="845325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2FA9D634-86F6-440E-8A22-FB0A6043C5F2}"/>
              </a:ext>
            </a:extLst>
          </p:cNvPr>
          <p:cNvSpPr/>
          <p:nvPr/>
        </p:nvSpPr>
        <p:spPr>
          <a:xfrm rot="11711556">
            <a:off x="3190347" y="65439"/>
            <a:ext cx="8658309" cy="3711514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7" y="1191159"/>
            <a:ext cx="8767893" cy="193382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Частью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статьи 19.30 Кодекса Российской Федерации об административных правонарушениях предусмотрена административная ответственность.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Умышленное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искажение результатов государственной итоговой аттестации,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 нарушение установленного законодательством об образовании порядка проведения государственной итоговой аттестации, влечет наложение административного штрафа на граждан в размере от трех тысяч до пяти тысяч рублей</a:t>
            </a:r>
            <a:r>
              <a:rPr lang="ru-RU" sz="1800" dirty="0" smtClean="0"/>
              <a:t>.</a:t>
            </a:r>
          </a:p>
          <a:p>
            <a:endParaRPr lang="ru-RU" sz="1800" dirty="0"/>
          </a:p>
          <a:p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41" y="4706126"/>
            <a:ext cx="3227811" cy="21518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924342"/>
            <a:ext cx="4663437" cy="38445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552" y="3139684"/>
            <a:ext cx="34563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При проведении ГИА </a:t>
            </a:r>
            <a:br>
              <a:rPr lang="ru-RU" b="1" dirty="0"/>
            </a:br>
            <a:r>
              <a:rPr lang="ru-RU" b="1" dirty="0"/>
              <a:t>использовать ТОЛЬКО </a:t>
            </a:r>
            <a:br>
              <a:rPr lang="ru-RU" b="1" dirty="0"/>
            </a:br>
            <a:r>
              <a:rPr lang="ru-RU" b="1" dirty="0"/>
              <a:t>инструкции для участников экзаменов из </a:t>
            </a:r>
          </a:p>
          <a:p>
            <a:pPr algn="ctr"/>
            <a:r>
              <a:rPr lang="ru-RU" b="1" dirty="0"/>
              <a:t>Регламентов 2025 года</a:t>
            </a:r>
          </a:p>
        </p:txBody>
      </p:sp>
      <p:sp>
        <p:nvSpPr>
          <p:cNvPr id="7" name="Овал 7">
            <a:extLst>
              <a:ext uri="{FF2B5EF4-FFF2-40B4-BE49-F238E27FC236}">
                <a16:creationId xmlns:a16="http://schemas.microsoft.com/office/drawing/2014/main" id="{F1EE5973-D520-420E-86CD-F4DC6946D7D0}"/>
              </a:ext>
            </a:extLst>
          </p:cNvPr>
          <p:cNvSpPr/>
          <p:nvPr/>
        </p:nvSpPr>
        <p:spPr>
          <a:xfrm rot="1352952">
            <a:off x="-1274957" y="4284468"/>
            <a:ext cx="7101014" cy="3969898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9" name="Овал 7">
            <a:extLst>
              <a:ext uri="{FF2B5EF4-FFF2-40B4-BE49-F238E27FC236}">
                <a16:creationId xmlns:a16="http://schemas.microsoft.com/office/drawing/2014/main" id="{F1EE5973-D520-420E-86CD-F4DC6946D7D0}"/>
              </a:ext>
            </a:extLst>
          </p:cNvPr>
          <p:cNvSpPr/>
          <p:nvPr/>
        </p:nvSpPr>
        <p:spPr>
          <a:xfrm rot="11626171">
            <a:off x="5001995" y="-447161"/>
            <a:ext cx="7101014" cy="3969898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" y="318187"/>
            <a:ext cx="8229600" cy="1143000"/>
          </a:xfrm>
        </p:spPr>
        <p:txBody>
          <a:bodyPr/>
          <a:lstStyle/>
          <a:p>
            <a:pPr algn="l"/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Изменение в инструкции для участника экзамена, 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зачитываемой 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организатором в аудитории перед началом экзамена</a:t>
            </a:r>
            <a:b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4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Овал 7">
            <a:extLst>
              <a:ext uri="{FF2B5EF4-FFF2-40B4-BE49-F238E27FC236}">
                <a16:creationId xmlns:a16="http://schemas.microsoft.com/office/drawing/2014/main" id="{2FA9D634-86F6-440E-8A22-FB0A6043C5F2}"/>
              </a:ext>
            </a:extLst>
          </p:cNvPr>
          <p:cNvSpPr/>
          <p:nvPr/>
        </p:nvSpPr>
        <p:spPr>
          <a:xfrm rot="11212917">
            <a:off x="2429083" y="-682474"/>
            <a:ext cx="8658309" cy="3711514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56" name="Овал 7">
            <a:extLst>
              <a:ext uri="{FF2B5EF4-FFF2-40B4-BE49-F238E27FC236}">
                <a16:creationId xmlns:a16="http://schemas.microsoft.com/office/drawing/2014/main" id="{F1EE5973-D520-420E-86CD-F4DC6946D7D0}"/>
              </a:ext>
            </a:extLst>
          </p:cNvPr>
          <p:cNvSpPr/>
          <p:nvPr/>
        </p:nvSpPr>
        <p:spPr>
          <a:xfrm rot="599229">
            <a:off x="-1246071" y="3630177"/>
            <a:ext cx="7101014" cy="3969898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46098" name="object 3">
            <a:extLst>
              <a:ext uri="{FF2B5EF4-FFF2-40B4-BE49-F238E27FC236}">
                <a16:creationId xmlns:a16="http://schemas.microsoft.com/office/drawing/2014/main" id="{66304851-09EC-4EBA-A4C1-332B411A0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2462" y="4684915"/>
            <a:ext cx="809938" cy="114694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3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9AD36EB1-04F1-46F1-86DA-3907C3F216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4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D7CE3014-2440-4838-8253-CC27694E5E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5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116F56C1-BF49-49DE-B026-5EBD6190B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6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3D5572DC-5B06-4C14-A55A-817706E126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7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4E917B88-8D46-4EA9-8A8B-8494E4ABAF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33265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8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23E30865-1C57-4E6E-AB3B-361814ADEF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48505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9" name="Заголовок 1">
            <a:extLst>
              <a:ext uri="{FF2B5EF4-FFF2-40B4-BE49-F238E27FC236}">
                <a16:creationId xmlns:a16="http://schemas.microsoft.com/office/drawing/2014/main" id="{5D53024D-DBDD-4104-860C-F27BC72A4434}"/>
              </a:ext>
            </a:extLst>
          </p:cNvPr>
          <p:cNvSpPr txBox="1">
            <a:spLocks/>
          </p:cNvSpPr>
          <p:nvPr/>
        </p:nvSpPr>
        <p:spPr bwMode="auto">
          <a:xfrm>
            <a:off x="-77050" y="-13314"/>
            <a:ext cx="7025314" cy="50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ОРГАНИЗАЦИЯ ВХОДА УЧАСТНИКОВ ЭКЗАМЕНА В ППЭ</a:t>
            </a:r>
          </a:p>
        </p:txBody>
      </p:sp>
      <p:sp>
        <p:nvSpPr>
          <p:cNvPr id="46090" name="TextBox 1">
            <a:extLst>
              <a:ext uri="{FF2B5EF4-FFF2-40B4-BE49-F238E27FC236}">
                <a16:creationId xmlns:a16="http://schemas.microsoft.com/office/drawing/2014/main" id="{E94397B0-23EB-48AD-BA31-ECEA1A1B0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679" y="6487101"/>
            <a:ext cx="1727200" cy="276999"/>
          </a:xfrm>
          <a:prstGeom prst="rect">
            <a:avLst/>
          </a:prstGeom>
          <a:noFill/>
          <a:ln w="38100">
            <a:solidFill>
              <a:srgbClr val="40C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Аудитория 2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069B9509-EB6F-460F-AF32-D71A6A43558F}"/>
              </a:ext>
            </a:extLst>
          </p:cNvPr>
          <p:cNvCxnSpPr/>
          <p:nvPr/>
        </p:nvCxnSpPr>
        <p:spPr>
          <a:xfrm>
            <a:off x="7128021" y="2276872"/>
            <a:ext cx="468315" cy="37925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2" name="TextBox 35">
            <a:extLst>
              <a:ext uri="{FF2B5EF4-FFF2-40B4-BE49-F238E27FC236}">
                <a16:creationId xmlns:a16="http://schemas.microsoft.com/office/drawing/2014/main" id="{7921056D-2E74-470C-BF28-7C76F4B26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125" y="6471358"/>
            <a:ext cx="1730375" cy="276999"/>
          </a:xfrm>
          <a:prstGeom prst="rect">
            <a:avLst/>
          </a:prstGeom>
          <a:noFill/>
          <a:ln w="38100">
            <a:solidFill>
              <a:srgbClr val="40C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Аудитория 3</a:t>
            </a:r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B28AE2B6-B16B-437D-981E-CAF9926185EE}"/>
              </a:ext>
            </a:extLst>
          </p:cNvPr>
          <p:cNvCxnSpPr/>
          <p:nvPr/>
        </p:nvCxnSpPr>
        <p:spPr>
          <a:xfrm>
            <a:off x="7771555" y="3434745"/>
            <a:ext cx="0" cy="107950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D9E1ECDC-2FD6-41DB-9412-FD6256495259}"/>
              </a:ext>
            </a:extLst>
          </p:cNvPr>
          <p:cNvCxnSpPr/>
          <p:nvPr/>
        </p:nvCxnSpPr>
        <p:spPr>
          <a:xfrm flipH="1">
            <a:off x="5810502" y="5918928"/>
            <a:ext cx="1181537" cy="121434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60C82CBF-8543-456D-8294-D098F2424E96}"/>
              </a:ext>
            </a:extLst>
          </p:cNvPr>
          <p:cNvCxnSpPr/>
          <p:nvPr/>
        </p:nvCxnSpPr>
        <p:spPr>
          <a:xfrm flipV="1">
            <a:off x="7333367" y="5298320"/>
            <a:ext cx="0" cy="22701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6" name="TextBox 45">
            <a:extLst>
              <a:ext uri="{FF2B5EF4-FFF2-40B4-BE49-F238E27FC236}">
                <a16:creationId xmlns:a16="http://schemas.microsoft.com/office/drawing/2014/main" id="{6920C308-4D63-4D72-AE39-BC5CA3281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0056" y="6497339"/>
            <a:ext cx="1728787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40C9CC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Аудитория 1</a:t>
            </a:r>
          </a:p>
        </p:txBody>
      </p: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B5CBD8A5-E861-43B6-9E24-489D60DD2716}"/>
              </a:ext>
            </a:extLst>
          </p:cNvPr>
          <p:cNvCxnSpPr/>
          <p:nvPr/>
        </p:nvCxnSpPr>
        <p:spPr>
          <a:xfrm flipH="1">
            <a:off x="2779668" y="6145391"/>
            <a:ext cx="1271587" cy="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218F275-2D16-4FFB-92F8-E4E599888040}"/>
              </a:ext>
            </a:extLst>
          </p:cNvPr>
          <p:cNvSpPr/>
          <p:nvPr/>
        </p:nvSpPr>
        <p:spPr>
          <a:xfrm>
            <a:off x="6859312" y="69256"/>
            <a:ext cx="2238519" cy="558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prstClr val="white"/>
                </a:solidFill>
                <a:latin typeface="Cambria" panose="02040503050406030204" pitchFamily="18" charset="0"/>
              </a:rPr>
              <a:t>С 9:00 часов по графику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E87D33A-EF66-4493-BC78-6024D0501F6D}"/>
              </a:ext>
            </a:extLst>
          </p:cNvPr>
          <p:cNvSpPr/>
          <p:nvPr/>
        </p:nvSpPr>
        <p:spPr>
          <a:xfrm>
            <a:off x="5323098" y="709960"/>
            <a:ext cx="3794346" cy="558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  <a:t>Член ГЭК осуществляет контроль </a:t>
            </a:r>
            <a:b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  <a:t>за организацией входа участников в ППЭ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C0E1955-8469-4818-B442-13BCB353AC96}"/>
              </a:ext>
            </a:extLst>
          </p:cNvPr>
          <p:cNvSpPr/>
          <p:nvPr/>
        </p:nvSpPr>
        <p:spPr>
          <a:xfrm>
            <a:off x="5407509" y="4359485"/>
            <a:ext cx="1510740" cy="84012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  <a:t>Распределение участников </a:t>
            </a:r>
            <a:b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  <a:t>по аудиториям</a:t>
            </a:r>
          </a:p>
        </p:txBody>
      </p:sp>
      <p:sp>
        <p:nvSpPr>
          <p:cNvPr id="46103" name="object 3">
            <a:extLst>
              <a:ext uri="{FF2B5EF4-FFF2-40B4-BE49-F238E27FC236}">
                <a16:creationId xmlns:a16="http://schemas.microsoft.com/office/drawing/2014/main" id="{B2F9D2A5-DFE3-4180-BD77-229587891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0378" y="5548891"/>
            <a:ext cx="720081" cy="93713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104" name="object 3">
            <a:extLst>
              <a:ext uri="{FF2B5EF4-FFF2-40B4-BE49-F238E27FC236}">
                <a16:creationId xmlns:a16="http://schemas.microsoft.com/office/drawing/2014/main" id="{7FCA16B5-074E-4008-B932-F63FD1E0E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8959" y="2067970"/>
            <a:ext cx="773441" cy="104984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396874E1-CC32-4C24-95FC-012B72578031}"/>
              </a:ext>
            </a:extLst>
          </p:cNvPr>
          <p:cNvSpPr/>
          <p:nvPr/>
        </p:nvSpPr>
        <p:spPr>
          <a:xfrm rot="16200000">
            <a:off x="6637038" y="3075653"/>
            <a:ext cx="3940175" cy="6508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730"/>
              </a:spcBef>
              <a:defRPr/>
            </a:pPr>
            <a:r>
              <a:rPr lang="ru-RU" sz="1200" b="1" spc="-1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Организаторы   направляют  участников </a:t>
            </a:r>
            <a:br>
              <a:rPr lang="ru-RU" sz="1200" b="1" spc="-1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</a:br>
            <a:r>
              <a:rPr lang="ru-RU" sz="1200" b="1" spc="-1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в аудитории</a:t>
            </a:r>
          </a:p>
        </p:txBody>
      </p:sp>
      <p:sp>
        <p:nvSpPr>
          <p:cNvPr id="46106" name="object 3">
            <a:extLst>
              <a:ext uri="{FF2B5EF4-FFF2-40B4-BE49-F238E27FC236}">
                <a16:creationId xmlns:a16="http://schemas.microsoft.com/office/drawing/2014/main" id="{8BD7E03D-2603-4AF0-9429-8C4506BAE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2948" y="5529048"/>
            <a:ext cx="788092" cy="95697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067EF2E3-AB43-41EB-ABF8-3F7299034A30}"/>
              </a:ext>
            </a:extLst>
          </p:cNvPr>
          <p:cNvCxnSpPr/>
          <p:nvPr/>
        </p:nvCxnSpPr>
        <p:spPr>
          <a:xfrm>
            <a:off x="8028508" y="5831860"/>
            <a:ext cx="215900" cy="627063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BD1A2CBA-D624-4E41-A820-F77F06125014}"/>
              </a:ext>
            </a:extLst>
          </p:cNvPr>
          <p:cNvSpPr/>
          <p:nvPr/>
        </p:nvSpPr>
        <p:spPr>
          <a:xfrm>
            <a:off x="456279" y="4509120"/>
            <a:ext cx="2573338" cy="78898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prstClr val="white"/>
                </a:solidFill>
                <a:latin typeface="Cambria" panose="02040503050406030204" pitchFamily="18" charset="0"/>
              </a:rPr>
              <a:t>Место для личных вещей участников </a:t>
            </a:r>
            <a:r>
              <a:rPr lang="ru-RU" sz="16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ОГЭ </a:t>
            </a:r>
            <a:endParaRPr lang="ru-RU" sz="16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48" name="Прямоугольник: скругленные углы 20">
            <a:extLst>
              <a:ext uri="{FF2B5EF4-FFF2-40B4-BE49-F238E27FC236}">
                <a16:creationId xmlns:a16="http://schemas.microsoft.com/office/drawing/2014/main" id="{EABC0273-4E6C-4376-B295-A4A3FCFA561D}"/>
              </a:ext>
            </a:extLst>
          </p:cNvPr>
          <p:cNvSpPr/>
          <p:nvPr/>
        </p:nvSpPr>
        <p:spPr>
          <a:xfrm>
            <a:off x="392546" y="5502314"/>
            <a:ext cx="6940550" cy="46037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Прямоугольник: скругленные углы 45">
            <a:extLst>
              <a:ext uri="{FF2B5EF4-FFF2-40B4-BE49-F238E27FC236}">
                <a16:creationId xmlns:a16="http://schemas.microsoft.com/office/drawing/2014/main" id="{391E730D-3181-486C-AB19-38BABA7FDE58}"/>
              </a:ext>
            </a:extLst>
          </p:cNvPr>
          <p:cNvSpPr/>
          <p:nvPr/>
        </p:nvSpPr>
        <p:spPr>
          <a:xfrm>
            <a:off x="3528779" y="513025"/>
            <a:ext cx="1716409" cy="55313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ВХОД В ППЭ</a:t>
            </a:r>
            <a:endParaRPr lang="ru-RU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CCA971F8-1678-4163-B57D-7F206DBACB33}"/>
              </a:ext>
            </a:extLst>
          </p:cNvPr>
          <p:cNvSpPr/>
          <p:nvPr/>
        </p:nvSpPr>
        <p:spPr bwMode="auto">
          <a:xfrm>
            <a:off x="3503769" y="1309631"/>
            <a:ext cx="1702366" cy="4061546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anchor="ctr"/>
          <a:lstStyle/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pic>
        <p:nvPicPr>
          <p:cNvPr id="42" name="Рисунок 56">
            <a:extLst>
              <a:ext uri="{FF2B5EF4-FFF2-40B4-BE49-F238E27FC236}">
                <a16:creationId xmlns:a16="http://schemas.microsoft.com/office/drawing/2014/main" id="{B7D46A9E-B1A3-457D-8BD6-7DDA92221B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45438"/>
          <a:stretch>
            <a:fillRect/>
          </a:stretch>
        </p:blipFill>
        <p:spPr bwMode="auto">
          <a:xfrm>
            <a:off x="4142177" y="2409104"/>
            <a:ext cx="751194" cy="931672"/>
          </a:xfrm>
          <a:prstGeom prst="rect">
            <a:avLst/>
          </a:prstGeom>
          <a:noFill/>
          <a:ln w="698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3568917" y="1317383"/>
            <a:ext cx="1626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1) Пункт охраны </a:t>
            </a: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/>
            </a:r>
            <a:b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правопорядка</a:t>
            </a:r>
          </a:p>
        </p:txBody>
      </p:sp>
      <p:pic>
        <p:nvPicPr>
          <p:cNvPr id="50" name="Picture 51">
            <a:extLst>
              <a:ext uri="{FF2B5EF4-FFF2-40B4-BE49-F238E27FC236}">
                <a16:creationId xmlns:a16="http://schemas.microsoft.com/office/drawing/2014/main" id="{25491055-D7C4-4CC1-AE17-CF61631E4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71" y="3421432"/>
            <a:ext cx="699167" cy="68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Рисунок 55">
            <a:extLst>
              <a:ext uri="{FF2B5EF4-FFF2-40B4-BE49-F238E27FC236}">
                <a16:creationId xmlns:a16="http://schemas.microsoft.com/office/drawing/2014/main" id="{16835D72-BC3E-47F3-8BFE-3A7DCC9B39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589" y="1729356"/>
            <a:ext cx="568622" cy="699958"/>
          </a:xfrm>
          <a:prstGeom prst="rect">
            <a:avLst/>
          </a:prstGeom>
          <a:noFill/>
          <a:ln w="698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3579938" y="2285710"/>
            <a:ext cx="15883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2</a:t>
            </a:r>
            <a:r>
              <a:rPr lang="ru-RU" sz="10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) металлоискатель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498369" y="3180829"/>
            <a:ext cx="17131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3</a:t>
            </a:r>
            <a:r>
              <a:rPr lang="ru-RU" sz="10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) Место регистрации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440592" y="4112851"/>
            <a:ext cx="18514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4) Видеонаблюдение </a:t>
            </a:r>
            <a:br>
              <a:rPr lang="ru-RU" sz="10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0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в режиме «офлайн»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602" y="4464709"/>
            <a:ext cx="1426486" cy="824192"/>
          </a:xfrm>
          <a:prstGeom prst="rect">
            <a:avLst/>
          </a:prstGeom>
        </p:spPr>
      </p:pic>
      <p:sp>
        <p:nvSpPr>
          <p:cNvPr id="55" name="object 4">
            <a:extLst>
              <a:ext uri="{FF2B5EF4-FFF2-40B4-BE49-F238E27FC236}">
                <a16:creationId xmlns:a16="http://schemas.microsoft.com/office/drawing/2014/main" id="{DADCCA3F-A884-4EEE-850E-0571648CB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61" y="1486752"/>
            <a:ext cx="3571793" cy="287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 anchor="ctr">
            <a:spAutoFit/>
          </a:bodyPr>
          <a:lstStyle>
            <a:lvl1pPr marL="127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400" b="1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Дежурный на входе:</a:t>
            </a:r>
          </a:p>
          <a:p>
            <a:pPr marL="298450" indent="-285750">
              <a:spcBef>
                <a:spcPts val="100"/>
              </a:spcBef>
              <a:defRPr/>
            </a:pP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собирает информацию о явке участников </a:t>
            </a: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ОГЭ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;</a:t>
            </a:r>
          </a:p>
          <a:p>
            <a:pPr marL="298450" indent="-285750">
              <a:spcBef>
                <a:spcPts val="100"/>
              </a:spcBef>
              <a:defRPr/>
            </a:pP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до </a:t>
            </a: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10.45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часов передает руководителю </a:t>
            </a: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ППЭ от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каждой ОО: </a:t>
            </a:r>
            <a:endParaRPr lang="ru-RU" altLang="ru-RU" sz="1400" dirty="0" smtClean="0">
              <a:solidFill>
                <a:srgbClr val="394454"/>
              </a:solidFill>
              <a:latin typeface="Cambria" panose="02040503050406030204" pitchFamily="18" charset="0"/>
              <a:cs typeface="Arial" charset="0"/>
            </a:endParaRPr>
          </a:p>
          <a:p>
            <a:pPr>
              <a:spcBef>
                <a:spcPts val="100"/>
              </a:spcBef>
              <a:buNone/>
              <a:defRPr/>
            </a:pP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 </a:t>
            </a: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         информацию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о </a:t>
            </a: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явке участников </a:t>
            </a:r>
            <a:b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</a:b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          ОГЭ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на экзамен;</a:t>
            </a:r>
          </a:p>
          <a:p>
            <a:pPr>
              <a:spcBef>
                <a:spcPts val="100"/>
              </a:spcBef>
              <a:buNone/>
              <a:defRPr/>
            </a:pP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          приказы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руководителей ОО </a:t>
            </a: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/>
            </a:r>
            <a:b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</a:b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          о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назначении лиц, </a:t>
            </a: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ответственных </a:t>
            </a:r>
            <a:b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</a:b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          за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сопровождение участников ОГЭ </a:t>
            </a:r>
            <a:b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</a:b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          в ППЭ;</a:t>
            </a:r>
            <a:endParaRPr lang="ru-RU" altLang="ru-RU" sz="1400" dirty="0">
              <a:solidFill>
                <a:srgbClr val="394454"/>
              </a:solidFill>
              <a:latin typeface="Cambria" panose="02040503050406030204" pitchFamily="18" charset="0"/>
              <a:cs typeface="Arial" charset="0"/>
            </a:endParaRPr>
          </a:p>
          <a:p>
            <a:pPr marL="298450" indent="-285750">
              <a:spcBef>
                <a:spcPts val="100"/>
              </a:spcBef>
              <a:defRPr/>
            </a:pP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осуществляет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проверку соблюдения Порядка </a:t>
            </a: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проведения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ГИА</a:t>
            </a:r>
          </a:p>
        </p:txBody>
      </p:sp>
      <p:sp>
        <p:nvSpPr>
          <p:cNvPr id="53" name="Прямоугольник: скругленные углы 6">
            <a:extLst>
              <a:ext uri="{FF2B5EF4-FFF2-40B4-BE49-F238E27FC236}">
                <a16:creationId xmlns:a16="http://schemas.microsoft.com/office/drawing/2014/main" id="{A8D10A25-CD31-4060-B177-07FAA46DCF6D}"/>
              </a:ext>
            </a:extLst>
          </p:cNvPr>
          <p:cNvSpPr/>
          <p:nvPr/>
        </p:nvSpPr>
        <p:spPr>
          <a:xfrm>
            <a:off x="5331834" y="1470495"/>
            <a:ext cx="1676999" cy="27102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200" b="1" dirty="0">
                <a:solidFill>
                  <a:schemeClr val="bg1"/>
                </a:solidFill>
                <a:latin typeface="Century Gothic" panose="020B0502020202020204" pitchFamily="34" charset="0"/>
                <a:cs typeface="Arial" charset="0"/>
              </a:rPr>
              <a:t>Дежурный на входе проверяет</a:t>
            </a:r>
            <a:r>
              <a:rPr lang="ru-RU" altLang="ru-RU" sz="1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charset="0"/>
              </a:rPr>
              <a:t>:</a:t>
            </a:r>
          </a:p>
          <a:p>
            <a:pPr algn="ctr">
              <a:defRPr/>
            </a:pPr>
            <a:r>
              <a:rPr lang="ru-RU" altLang="ru-RU" sz="1200" b="1" dirty="0" smtClean="0">
                <a:solidFill>
                  <a:srgbClr val="394454"/>
                </a:solidFill>
                <a:latin typeface="Century Gothic" panose="020B0502020202020204" pitchFamily="34" charset="0"/>
                <a:cs typeface="Arial" charset="0"/>
              </a:rPr>
              <a:t> </a:t>
            </a:r>
            <a:endParaRPr lang="ru-RU" altLang="ru-RU" sz="1200" b="1" dirty="0">
              <a:solidFill>
                <a:srgbClr val="394454"/>
              </a:solidFill>
              <a:latin typeface="Century Gothic" panose="020B0502020202020204" pitchFamily="34" charset="0"/>
              <a:cs typeface="Arial" charset="0"/>
            </a:endParaRPr>
          </a:p>
          <a:p>
            <a:pPr>
              <a:defRPr/>
            </a:pPr>
            <a:r>
              <a:rPr lang="ru-RU" sz="12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1) по форме ППЭ 06-01 наличие участника в списках распределения </a:t>
            </a:r>
            <a: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  <a:t/>
            </a:r>
            <a:b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  <a:t>в </a:t>
            </a:r>
            <a:r>
              <a:rPr lang="ru-RU" sz="12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ППЭ;</a:t>
            </a:r>
            <a:endParaRPr lang="ru-RU" sz="1200" b="1" dirty="0">
              <a:solidFill>
                <a:prstClr val="white"/>
              </a:solidFill>
              <a:latin typeface="Cambria" panose="02040503050406030204" pitchFamily="18" charset="0"/>
            </a:endParaRPr>
          </a:p>
          <a:p>
            <a:pPr>
              <a:defRPr/>
            </a:pPr>
            <a:r>
              <a:rPr lang="ru-RU" sz="12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2) документ, удостоверяющий личность</a:t>
            </a:r>
            <a:endParaRPr lang="ru-RU" sz="12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58" name="Прямоугольник: скругленные углы 44">
            <a:extLst>
              <a:ext uri="{FF2B5EF4-FFF2-40B4-BE49-F238E27FC236}">
                <a16:creationId xmlns:a16="http://schemas.microsoft.com/office/drawing/2014/main" id="{BD1A2CBA-D624-4E41-A820-F77F06125014}"/>
              </a:ext>
            </a:extLst>
          </p:cNvPr>
          <p:cNvSpPr/>
          <p:nvPr/>
        </p:nvSpPr>
        <p:spPr>
          <a:xfrm>
            <a:off x="880465" y="620688"/>
            <a:ext cx="2461642" cy="78898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Форма ППЭ 06-02 «Списки участников экзамена </a:t>
            </a:r>
            <a:br>
              <a:rPr lang="ru-RU" sz="1400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1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в ППЭ по алфавиту» </a:t>
            </a:r>
            <a:endParaRPr lang="ru-RU" sz="1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871" y="548680"/>
            <a:ext cx="679705" cy="1232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4248471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математике – линейка </a:t>
            </a: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физике – линейка и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непрограммируемый калькулятор</a:t>
            </a:r>
          </a:p>
          <a:p>
            <a:pPr marL="0" indent="0">
              <a:buNone/>
            </a:pP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химии – непрограммируемый калькулятор</a:t>
            </a:r>
          </a:p>
          <a:p>
            <a:pPr marL="0" indent="0">
              <a:buNone/>
            </a:pPr>
            <a:endParaRPr lang="ru-RU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биологии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линейка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непрограммируемый калькулятор</a:t>
            </a:r>
          </a:p>
          <a:p>
            <a:pPr marL="0" indent="0">
              <a:buNone/>
            </a:pPr>
            <a:endParaRPr lang="ru-RU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географии – линейка,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непрограммируемый калькулятор,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атласы для 7-9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</a:p>
        </p:txBody>
      </p:sp>
      <p:sp>
        <p:nvSpPr>
          <p:cNvPr id="4" name="Овал 7">
            <a:extLst>
              <a:ext uri="{FF2B5EF4-FFF2-40B4-BE49-F238E27FC236}">
                <a16:creationId xmlns:a16="http://schemas.microsoft.com/office/drawing/2014/main" id="{2FA9D634-86F6-440E-8A22-FB0A6043C5F2}"/>
              </a:ext>
            </a:extLst>
          </p:cNvPr>
          <p:cNvSpPr/>
          <p:nvPr/>
        </p:nvSpPr>
        <p:spPr>
          <a:xfrm rot="11212917">
            <a:off x="2170886" y="-766780"/>
            <a:ext cx="8658309" cy="3711514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5" name="Овал 7">
            <a:extLst>
              <a:ext uri="{FF2B5EF4-FFF2-40B4-BE49-F238E27FC236}">
                <a16:creationId xmlns:a16="http://schemas.microsoft.com/office/drawing/2014/main" id="{F1EE5973-D520-420E-86CD-F4DC6946D7D0}"/>
              </a:ext>
            </a:extLst>
          </p:cNvPr>
          <p:cNvSpPr/>
          <p:nvPr/>
        </p:nvSpPr>
        <p:spPr>
          <a:xfrm rot="11186492">
            <a:off x="4772274" y="-816955"/>
            <a:ext cx="7101014" cy="3969898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99" y="1336617"/>
            <a:ext cx="791397" cy="79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317" y="1899285"/>
            <a:ext cx="923963" cy="92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icture background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837" y="1943404"/>
            <a:ext cx="756946" cy="75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Picture background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378" y="3471398"/>
            <a:ext cx="884436" cy="88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Picture background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658" y="3535432"/>
            <a:ext cx="756946" cy="75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: скругленные углы 2">
            <a:extLst>
              <a:ext uri="{FF2B5EF4-FFF2-40B4-BE49-F238E27FC236}">
                <a16:creationId xmlns:a16="http://schemas.microsoft.com/office/drawing/2014/main" id="{7E87D33A-EF66-4493-BC78-6024D0501F6D}"/>
              </a:ext>
            </a:extLst>
          </p:cNvPr>
          <p:cNvSpPr/>
          <p:nvPr/>
        </p:nvSpPr>
        <p:spPr>
          <a:xfrm>
            <a:off x="251520" y="5877272"/>
            <a:ext cx="8784976" cy="75374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проведения ОГЭ на средствах обучения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не допускается делать пометки, относящиеся к содержанию заданий КИМ ОГЭ по учебным предметам.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обучения и воспитания,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участники ОГЭ приносят с собой в ППЭ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C:\Users\zhuravleva\Desktop\атласы.jpg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478" y="4476098"/>
            <a:ext cx="2160240" cy="120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Picture background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120" y="4559016"/>
            <a:ext cx="756946" cy="75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Picture background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066" y="4616128"/>
            <a:ext cx="848279" cy="84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Picture backgrou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24" y="2684172"/>
            <a:ext cx="923963" cy="92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566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Овал 7">
            <a:extLst>
              <a:ext uri="{FF2B5EF4-FFF2-40B4-BE49-F238E27FC236}">
                <a16:creationId xmlns:a16="http://schemas.microsoft.com/office/drawing/2014/main" id="{2FA9D634-86F6-440E-8A22-FB0A6043C5F2}"/>
              </a:ext>
            </a:extLst>
          </p:cNvPr>
          <p:cNvSpPr/>
          <p:nvPr/>
        </p:nvSpPr>
        <p:spPr>
          <a:xfrm rot="174392">
            <a:off x="-1699232" y="3699692"/>
            <a:ext cx="8658309" cy="3711514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29" name="Овал 7">
            <a:extLst>
              <a:ext uri="{FF2B5EF4-FFF2-40B4-BE49-F238E27FC236}">
                <a16:creationId xmlns:a16="http://schemas.microsoft.com/office/drawing/2014/main" id="{F1EE5973-D520-420E-86CD-F4DC6946D7D0}"/>
              </a:ext>
            </a:extLst>
          </p:cNvPr>
          <p:cNvSpPr/>
          <p:nvPr/>
        </p:nvSpPr>
        <p:spPr>
          <a:xfrm rot="12176048">
            <a:off x="5202296" y="-512138"/>
            <a:ext cx="7101014" cy="3969898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28" name="Овал 7">
            <a:extLst>
              <a:ext uri="{FF2B5EF4-FFF2-40B4-BE49-F238E27FC236}">
                <a16:creationId xmlns:a16="http://schemas.microsoft.com/office/drawing/2014/main" id="{2FA9D634-86F6-440E-8A22-FB0A6043C5F2}"/>
              </a:ext>
            </a:extLst>
          </p:cNvPr>
          <p:cNvSpPr/>
          <p:nvPr/>
        </p:nvSpPr>
        <p:spPr>
          <a:xfrm rot="11212917">
            <a:off x="2530925" y="-595931"/>
            <a:ext cx="8658309" cy="3711514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47107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37F1ED64-FA1A-4CF8-BD93-E0D6222F4D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08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5C02A62C-0A66-46CF-B3C7-904CE52F70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09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3BB765F9-71D6-4EED-B474-4AB8619F7A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0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438A2F1B-A09A-4831-8B71-2C06AC7663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1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D3170AC8-FC54-4DFF-BE59-9622B6FC39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2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E8DB0AE4-4D68-43AB-B66F-A82301C13C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4" name="Заголовок 1">
            <a:extLst>
              <a:ext uri="{FF2B5EF4-FFF2-40B4-BE49-F238E27FC236}">
                <a16:creationId xmlns:a16="http://schemas.microsoft.com/office/drawing/2014/main" id="{E8A35D1D-A727-4994-8F1A-C727E8D7F061}"/>
              </a:ext>
            </a:extLst>
          </p:cNvPr>
          <p:cNvSpPr txBox="1">
            <a:spLocks/>
          </p:cNvSpPr>
          <p:nvPr/>
        </p:nvSpPr>
        <p:spPr bwMode="auto">
          <a:xfrm>
            <a:off x="32145" y="121750"/>
            <a:ext cx="8964612" cy="87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АЛГОРИТМ ДЕЙСТВИЙ В НЕСТАНДАРТНЫХ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СИТУАЦИЯХ ПРИ ВХОДЕ УЧАСТНИКОВ В ППЭ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36595CE-3DF1-4D76-A36D-289AC9BF43E4}"/>
              </a:ext>
            </a:extLst>
          </p:cNvPr>
          <p:cNvSpPr/>
          <p:nvPr/>
        </p:nvSpPr>
        <p:spPr>
          <a:xfrm>
            <a:off x="3510078" y="1029891"/>
            <a:ext cx="5570538" cy="1216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977029D2-4C70-4CF4-8EC1-0FCE8500999F}"/>
              </a:ext>
            </a:extLst>
          </p:cNvPr>
          <p:cNvSpPr/>
          <p:nvPr/>
        </p:nvSpPr>
        <p:spPr>
          <a:xfrm>
            <a:off x="109653" y="1029891"/>
            <a:ext cx="3814274" cy="12164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b="1" dirty="0">
              <a:solidFill>
                <a:prstClr val="white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b="1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участника </a:t>
            </a:r>
            <a:b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ГИА в </a:t>
            </a:r>
            <a:r>
              <a:rPr lang="ru-RU" b="1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списках </a:t>
            </a:r>
            <a: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автоматизированного </a:t>
            </a:r>
            <a:r>
              <a:rPr lang="ru-RU" b="1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распределения </a:t>
            </a:r>
            <a:br>
              <a:rPr lang="ru-RU" b="1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prstClr val="white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7" name="Прямоугольник 21">
            <a:extLst>
              <a:ext uri="{FF2B5EF4-FFF2-40B4-BE49-F238E27FC236}">
                <a16:creationId xmlns:a16="http://schemas.microsoft.com/office/drawing/2014/main" id="{96E4DE13-ECE3-4A68-ABC7-DE93F6ECF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099" y="979599"/>
            <a:ext cx="5164099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ru-RU" alt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недопуск участника ГИА </a:t>
            </a:r>
            <a:r>
              <a:rPr lang="ru-RU" alt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в </a:t>
            </a:r>
            <a:r>
              <a:rPr lang="ru-RU" alt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ППЭ;</a:t>
            </a:r>
          </a:p>
          <a:p>
            <a:pPr algn="just">
              <a:spcBef>
                <a:spcPct val="0"/>
              </a:spcBef>
            </a:pPr>
            <a:r>
              <a:rPr lang="ru-RU" alt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составление в 2-х экземплярах Акта о недопуске</a:t>
            </a:r>
            <a:br>
              <a:rPr lang="ru-RU" alt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altLang="ru-RU" sz="13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(форма ППЭ-24)</a:t>
            </a:r>
            <a:r>
              <a:rPr lang="ru-RU" alt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: подписывается членом ГЭК, руководителем ППЭ, организатором вне аудитории, участником </a:t>
            </a:r>
            <a:r>
              <a:rPr lang="ru-RU" alt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ГИА; </a:t>
            </a:r>
            <a:endParaRPr lang="ru-RU" altLang="ru-RU" sz="13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оперативное информирование сотрудников РЦОКО о данном факте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18F0C362-525F-4399-867E-B950AE921A3D}"/>
              </a:ext>
            </a:extLst>
          </p:cNvPr>
          <p:cNvSpPr/>
          <p:nvPr/>
        </p:nvSpPr>
        <p:spPr>
          <a:xfrm>
            <a:off x="3487815" y="2387600"/>
            <a:ext cx="5559425" cy="12574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endParaRPr lang="ru-RU" sz="2000" spc="-15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967FFB65-D2DB-431A-8F9F-0E36E2D1B1A3}"/>
              </a:ext>
            </a:extLst>
          </p:cNvPr>
          <p:cNvSpPr/>
          <p:nvPr/>
        </p:nvSpPr>
        <p:spPr>
          <a:xfrm>
            <a:off x="95366" y="2387600"/>
            <a:ext cx="3394075" cy="12574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b="1" spc="-15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Явка без документа,  удостоверяющего личность</a:t>
            </a:r>
            <a:r>
              <a:rPr lang="ru-RU" b="1" spc="-15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</a:t>
            </a:r>
            <a:endParaRPr lang="ru-RU" b="1" spc="-15" dirty="0">
              <a:solidFill>
                <a:prstClr val="white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B1CBB434-E8EB-4589-BD7B-C6F6AA6AE808}"/>
              </a:ext>
            </a:extLst>
          </p:cNvPr>
          <p:cNvSpPr/>
          <p:nvPr/>
        </p:nvSpPr>
        <p:spPr>
          <a:xfrm>
            <a:off x="3498966" y="3789041"/>
            <a:ext cx="5570537" cy="895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1EF86411-789D-4282-BBF5-76160987ED65}"/>
              </a:ext>
            </a:extLst>
          </p:cNvPr>
          <p:cNvSpPr/>
          <p:nvPr/>
        </p:nvSpPr>
        <p:spPr>
          <a:xfrm>
            <a:off x="98540" y="3789040"/>
            <a:ext cx="3825387" cy="14248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b="1" spc="-15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Отказ от сдачи</a:t>
            </a:r>
            <a:br>
              <a:rPr lang="ru-RU" b="1" spc="-15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b="1" spc="-15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запрещённых средств, </a:t>
            </a:r>
            <a:br>
              <a:rPr lang="ru-RU" b="1" spc="-15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b="1" spc="-15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том числе средств связи</a:t>
            </a:r>
          </a:p>
        </p:txBody>
      </p:sp>
      <p:sp>
        <p:nvSpPr>
          <p:cNvPr id="47122" name="Прямоугольник 21">
            <a:extLst>
              <a:ext uri="{FF2B5EF4-FFF2-40B4-BE49-F238E27FC236}">
                <a16:creationId xmlns:a16="http://schemas.microsoft.com/office/drawing/2014/main" id="{AB842E6B-E0F2-4762-9F18-D9667C071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3204" y="3839498"/>
            <a:ext cx="51695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недопуск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участника ГИА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ППЭ;</a:t>
            </a:r>
          </a:p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составление в 2-х экземплярах Акта о </a:t>
            </a:r>
            <a:r>
              <a:rPr lang="ru-RU" alt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недопуске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(форма ППЭ-24):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подписывается членом ГЭК, руководителем ППЭ, организатором вне аудитории, участником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ГИА</a:t>
            </a: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23" name="Прямоугольник 25">
            <a:extLst>
              <a:ext uri="{FF2B5EF4-FFF2-40B4-BE49-F238E27FC236}">
                <a16:creationId xmlns:a16="http://schemas.microsoft.com/office/drawing/2014/main" id="{922372F6-9444-48D0-8924-A67576ED1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178" y="2400387"/>
            <a:ext cx="544988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составление сопровождающим акта об идентификации личности участника ГИА </a:t>
            </a:r>
            <a:r>
              <a:rPr lang="ru-RU" altLang="ru-RU" sz="14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(форма ППЭ-20) </a:t>
            </a: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 присутствии члена ГЭК;</a:t>
            </a:r>
          </a:p>
          <a:p>
            <a:pPr>
              <a:spcBef>
                <a:spcPct val="0"/>
              </a:spcBef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допуск участника на экзамен (форма ППЭ-20 передается участником </a:t>
            </a:r>
            <a:r>
              <a:rPr lang="ru-RU" alt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ОГЭ </a:t>
            </a: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при входе в аудиторию организатору)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6E6A4D9C-698B-49B8-9DB8-890630C82FB0}"/>
              </a:ext>
            </a:extLst>
          </p:cNvPr>
          <p:cNvSpPr/>
          <p:nvPr/>
        </p:nvSpPr>
        <p:spPr>
          <a:xfrm>
            <a:off x="3487815" y="5301208"/>
            <a:ext cx="5559425" cy="13681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endParaRPr lang="ru-RU" sz="2000" spc="-15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342AF36D-7F75-493A-B294-5CC71536D902}"/>
              </a:ext>
            </a:extLst>
          </p:cNvPr>
          <p:cNvSpPr/>
          <p:nvPr/>
        </p:nvSpPr>
        <p:spPr>
          <a:xfrm>
            <a:off x="95366" y="5301208"/>
            <a:ext cx="3394075" cy="13681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b="1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Опоздание </a:t>
            </a:r>
            <a:br>
              <a:rPr lang="ru-RU" b="1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участника ГИА </a:t>
            </a:r>
            <a: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ППЭ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5098090E-04A8-40F6-A07B-DA137925A72F}"/>
              </a:ext>
            </a:extLst>
          </p:cNvPr>
          <p:cNvSpPr/>
          <p:nvPr/>
        </p:nvSpPr>
        <p:spPr>
          <a:xfrm>
            <a:off x="3498966" y="5740400"/>
            <a:ext cx="5570537" cy="1001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7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47129" name="Прямоугольник 38">
            <a:extLst>
              <a:ext uri="{FF2B5EF4-FFF2-40B4-BE49-F238E27FC236}">
                <a16:creationId xmlns:a16="http://schemas.microsoft.com/office/drawing/2014/main" id="{86AFC9F4-0CD9-4E37-AE24-2D24A41B8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8966" y="5448126"/>
            <a:ext cx="56403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допуск участника ГИА в ППЭ;</a:t>
            </a:r>
          </a:p>
          <a:p>
            <a:pPr>
              <a:spcBef>
                <a:spcPct val="0"/>
              </a:spcBef>
            </a:pP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составление руководителем ППЭ и членом ГЭК акта </a:t>
            </a:r>
            <a:b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об опоздании участника ГИА в ППЭ в 2-х экземплярах (с подписью участника ГИА)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8F0C934-5863-451E-AC50-6E32D00739AC}"/>
              </a:ext>
            </a:extLst>
          </p:cNvPr>
          <p:cNvSpPr/>
          <p:nvPr/>
        </p:nvSpPr>
        <p:spPr>
          <a:xfrm>
            <a:off x="109653" y="1052736"/>
            <a:ext cx="373063" cy="4482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4AE8F35C-AF2E-4DEE-9EED-367C4FE3E469}"/>
              </a:ext>
            </a:extLst>
          </p:cNvPr>
          <p:cNvSpPr/>
          <p:nvPr/>
        </p:nvSpPr>
        <p:spPr>
          <a:xfrm>
            <a:off x="98502" y="3804662"/>
            <a:ext cx="373063" cy="390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C6C846F7-34DB-4057-A779-E3804870BB90}"/>
              </a:ext>
            </a:extLst>
          </p:cNvPr>
          <p:cNvSpPr/>
          <p:nvPr/>
        </p:nvSpPr>
        <p:spPr>
          <a:xfrm>
            <a:off x="87428" y="2387600"/>
            <a:ext cx="373063" cy="4191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D415B075-4D29-4701-80A6-59C2506F8E66}"/>
              </a:ext>
            </a:extLst>
          </p:cNvPr>
          <p:cNvSpPr/>
          <p:nvPr/>
        </p:nvSpPr>
        <p:spPr>
          <a:xfrm>
            <a:off x="104891" y="5300886"/>
            <a:ext cx="373062" cy="3603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7">
            <a:extLst>
              <a:ext uri="{FF2B5EF4-FFF2-40B4-BE49-F238E27FC236}">
                <a16:creationId xmlns:a16="http://schemas.microsoft.com/office/drawing/2014/main" id="{2FA9D634-86F6-440E-8A22-FB0A6043C5F2}"/>
              </a:ext>
            </a:extLst>
          </p:cNvPr>
          <p:cNvSpPr/>
          <p:nvPr/>
        </p:nvSpPr>
        <p:spPr>
          <a:xfrm rot="5167753">
            <a:off x="-3567102" y="1965997"/>
            <a:ext cx="8658309" cy="3711514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1" name="Овал 7">
            <a:extLst>
              <a:ext uri="{FF2B5EF4-FFF2-40B4-BE49-F238E27FC236}">
                <a16:creationId xmlns:a16="http://schemas.microsoft.com/office/drawing/2014/main" id="{F1EE5973-D520-420E-86CD-F4DC6946D7D0}"/>
              </a:ext>
            </a:extLst>
          </p:cNvPr>
          <p:cNvSpPr/>
          <p:nvPr/>
        </p:nvSpPr>
        <p:spPr>
          <a:xfrm rot="16200000">
            <a:off x="4531081" y="1836806"/>
            <a:ext cx="7101014" cy="3969898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40963" name="Заголовок 1">
            <a:extLst>
              <a:ext uri="{FF2B5EF4-FFF2-40B4-BE49-F238E27FC236}">
                <a16:creationId xmlns:a16="http://schemas.microsoft.com/office/drawing/2014/main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037" y="77165"/>
            <a:ext cx="9041976" cy="789109"/>
          </a:xfrm>
        </p:spPr>
        <p:txBody>
          <a:bodyPr/>
          <a:lstStyle/>
          <a:p>
            <a:pPr lvl="0"/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Изменение «Личного кабинета участника»</a:t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1800" dirty="0">
                <a:solidFill>
                  <a:srgbClr val="17375E"/>
                </a:solidFill>
                <a:latin typeface="Cambria" pitchFamily="18" charset="0"/>
                <a:ea typeface="+mn-ea"/>
                <a:cs typeface="Arial" charset="0"/>
              </a:rPr>
              <a:t/>
            </a:r>
            <a:br>
              <a:rPr lang="ru-RU" altLang="ru-RU" sz="1800" dirty="0">
                <a:solidFill>
                  <a:srgbClr val="17375E"/>
                </a:solidFill>
                <a:latin typeface="Cambria" pitchFamily="18" charset="0"/>
                <a:ea typeface="+mn-ea"/>
                <a:cs typeface="Arial" charset="0"/>
              </a:rPr>
            </a:br>
            <a:endParaRPr lang="ru-RU" altLang="ru-RU" sz="2200" b="1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3007" y="866274"/>
            <a:ext cx="820348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9751" y="533281"/>
            <a:ext cx="8489412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Приказ Департамента образования Орловской области от 21 февраля 2025 года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250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О внесении изменения в приказ Департамента образования Орловской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области </a:t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12 декабря 2024 года № 1968 «О сроках и местах подачи заявлений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для прохождения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государственной итоговой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аттестации по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образовательным программам основного общего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образования, о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сроках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местах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и порядке информирования о результатах государственной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итоговой аттестации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по образовательным программам основного общего образования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 Орловской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области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году»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9298" y="2456885"/>
            <a:ext cx="8070317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Ознакомление с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образами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экзаменационных работ и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результатами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проверки на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официальном информационном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портале государственной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итоговой аттестации Орловской области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check.obr57.ru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074" name="Picture 2" descr="C:\Users\gridunova\Downloads\12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92908"/>
            <a:ext cx="7182853" cy="304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50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7">
            <a:extLst>
              <a:ext uri="{FF2B5EF4-FFF2-40B4-BE49-F238E27FC236}">
                <a16:creationId xmlns:a16="http://schemas.microsoft.com/office/drawing/2014/main" id="{2FA9D634-86F6-440E-8A22-FB0A6043C5F2}"/>
              </a:ext>
            </a:extLst>
          </p:cNvPr>
          <p:cNvSpPr/>
          <p:nvPr/>
        </p:nvSpPr>
        <p:spPr>
          <a:xfrm rot="372465">
            <a:off x="-2165482" y="3742230"/>
            <a:ext cx="8658309" cy="3711514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2107" y="3534020"/>
            <a:ext cx="4256037" cy="2837358"/>
          </a:xfrm>
          <a:prstGeom prst="rect">
            <a:avLst/>
          </a:prstGeom>
        </p:spPr>
      </p:pic>
      <p:sp>
        <p:nvSpPr>
          <p:cNvPr id="45059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43A1C968-EB57-4678-A253-4EE9BBAA01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0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D8E44F25-3DD8-455B-9F0A-BC25434675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1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D00CC3B6-A034-4F03-A4AC-C63113B5B1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2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CAB215BF-55A6-49EF-A55A-A4529E89D6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3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0777EA28-A9CA-41A6-96FA-A16282CC74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4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FB953770-5EB7-4B0D-9EEA-9FD5739BB2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6" name="Заголовок 1">
            <a:extLst>
              <a:ext uri="{FF2B5EF4-FFF2-40B4-BE49-F238E27FC236}">
                <a16:creationId xmlns:a16="http://schemas.microsoft.com/office/drawing/2014/main" id="{E0908DB9-747D-47CE-B926-159B2F2E8D76}"/>
              </a:ext>
            </a:extLst>
          </p:cNvPr>
          <p:cNvSpPr txBox="1">
            <a:spLocks/>
          </p:cNvSpPr>
          <p:nvPr/>
        </p:nvSpPr>
        <p:spPr bwMode="auto">
          <a:xfrm>
            <a:off x="601663" y="-144463"/>
            <a:ext cx="8964613" cy="86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Инструкция для опоздавшего участника экзамена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1262" y="548680"/>
            <a:ext cx="7469543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Опоздавший участник ГИА допускается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к сдаче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экзамена: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окончания экзамена 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продлевается (об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этом сообщается участнику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экзамена);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овторный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общий инструктаж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проводится;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персональное 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прослушивание </a:t>
            </a: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аудиозаписи </a:t>
            </a: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при проведении 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ОГЭ по иностранному языку (письменная часть) </a:t>
            </a: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и 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русскому языку (прослушивание текста изложения) не проводится </a:t>
            </a: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(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за исключением случаев, когда в аудитории нет других участников экзамена</a:t>
            </a: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).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893763" algn="just"/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 аудитории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под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подпись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 ознакомлении </a:t>
            </a: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участникам 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экзамена, опоздавшим на экзамен, </a:t>
            </a: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выдается распечатанная инструкция 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для участника экзамена, </a:t>
            </a: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зачитываемая 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организатором </a:t>
            </a: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аудитории перед началом </a:t>
            </a: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экзамена:</a:t>
            </a:r>
          </a:p>
          <a:p>
            <a:pPr marL="1236663" indent="-342900" algn="just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приложение 1 к Регламенту проведения ОГЭ в ППЭ (приказ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Департамента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 04.03.2025 г. № 319);</a:t>
            </a:r>
          </a:p>
          <a:p>
            <a:pPr marL="1236663" indent="-342900" algn="just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приложение 2 к Регламенту проведения ОГЭ по информатике (приказ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Департамента от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24.03.2025 г. №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437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Овал 7">
            <a:extLst>
              <a:ext uri="{FF2B5EF4-FFF2-40B4-BE49-F238E27FC236}">
                <a16:creationId xmlns:a16="http://schemas.microsoft.com/office/drawing/2014/main" id="{F1EE5973-D520-420E-86CD-F4DC6946D7D0}"/>
              </a:ext>
            </a:extLst>
          </p:cNvPr>
          <p:cNvSpPr/>
          <p:nvPr/>
        </p:nvSpPr>
        <p:spPr>
          <a:xfrm rot="6409245">
            <a:off x="-3755900" y="448498"/>
            <a:ext cx="7101014" cy="3969898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7" name="Прямоугольник: скругленные углы 12">
            <a:extLst>
              <a:ext uri="{FF2B5EF4-FFF2-40B4-BE49-F238E27FC236}">
                <a16:creationId xmlns:a16="http://schemas.microsoft.com/office/drawing/2014/main" id="{B3828FD4-388C-46D9-9A08-D1908E560C45}"/>
              </a:ext>
            </a:extLst>
          </p:cNvPr>
          <p:cNvSpPr/>
          <p:nvPr/>
        </p:nvSpPr>
        <p:spPr>
          <a:xfrm>
            <a:off x="1564055" y="506656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28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3716338"/>
            <a:ext cx="4932362" cy="286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8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638300"/>
            <a:ext cx="4608512" cy="276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9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638300"/>
            <a:ext cx="3754437" cy="1458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0" name="object 8"/>
          <p:cNvSpPr>
            <a:spLocks/>
          </p:cNvSpPr>
          <p:nvPr/>
        </p:nvSpPr>
        <p:spPr bwMode="auto">
          <a:xfrm>
            <a:off x="3352800" y="2852738"/>
            <a:ext cx="365125" cy="166687"/>
          </a:xfrm>
          <a:custGeom>
            <a:avLst/>
            <a:gdLst>
              <a:gd name="T0" fmla="*/ 0 w 841375"/>
              <a:gd name="T1" fmla="*/ 0 h 576579"/>
              <a:gd name="T2" fmla="*/ 0 w 841375"/>
              <a:gd name="T3" fmla="*/ 0 h 576579"/>
              <a:gd name="T4" fmla="*/ 0 w 841375"/>
              <a:gd name="T5" fmla="*/ 0 h 576579"/>
              <a:gd name="T6" fmla="*/ 0 w 841375"/>
              <a:gd name="T7" fmla="*/ 0 h 576579"/>
              <a:gd name="T8" fmla="*/ 0 w 841375"/>
              <a:gd name="T9" fmla="*/ 0 h 576579"/>
              <a:gd name="T10" fmla="*/ 0 w 841375"/>
              <a:gd name="T11" fmla="*/ 0 h 576579"/>
              <a:gd name="T12" fmla="*/ 0 w 841375"/>
              <a:gd name="T13" fmla="*/ 0 h 576579"/>
              <a:gd name="T14" fmla="*/ 0 w 841375"/>
              <a:gd name="T15" fmla="*/ 0 h 576579"/>
              <a:gd name="T16" fmla="*/ 0 w 841375"/>
              <a:gd name="T17" fmla="*/ 0 h 576579"/>
              <a:gd name="T18" fmla="*/ 0 w 841375"/>
              <a:gd name="T19" fmla="*/ 0 h 576579"/>
              <a:gd name="T20" fmla="*/ 0 w 841375"/>
              <a:gd name="T21" fmla="*/ 0 h 576579"/>
              <a:gd name="T22" fmla="*/ 0 w 841375"/>
              <a:gd name="T23" fmla="*/ 0 h 576579"/>
              <a:gd name="T24" fmla="*/ 0 w 841375"/>
              <a:gd name="T25" fmla="*/ 0 h 576579"/>
              <a:gd name="T26" fmla="*/ 0 w 841375"/>
              <a:gd name="T27" fmla="*/ 0 h 576579"/>
              <a:gd name="T28" fmla="*/ 0 w 841375"/>
              <a:gd name="T29" fmla="*/ 0 h 576579"/>
              <a:gd name="T30" fmla="*/ 0 w 841375"/>
              <a:gd name="T31" fmla="*/ 0 h 576579"/>
              <a:gd name="T32" fmla="*/ 0 w 841375"/>
              <a:gd name="T33" fmla="*/ 0 h 576579"/>
              <a:gd name="T34" fmla="*/ 0 w 841375"/>
              <a:gd name="T35" fmla="*/ 0 h 576579"/>
              <a:gd name="T36" fmla="*/ 0 w 841375"/>
              <a:gd name="T37" fmla="*/ 0 h 576579"/>
              <a:gd name="T38" fmla="*/ 0 w 841375"/>
              <a:gd name="T39" fmla="*/ 0 h 576579"/>
              <a:gd name="T40" fmla="*/ 0 w 841375"/>
              <a:gd name="T41" fmla="*/ 0 h 576579"/>
              <a:gd name="T42" fmla="*/ 0 w 841375"/>
              <a:gd name="T43" fmla="*/ 0 h 576579"/>
              <a:gd name="T44" fmla="*/ 0 w 841375"/>
              <a:gd name="T45" fmla="*/ 0 h 576579"/>
              <a:gd name="T46" fmla="*/ 0 w 841375"/>
              <a:gd name="T47" fmla="*/ 0 h 576579"/>
              <a:gd name="T48" fmla="*/ 0 w 841375"/>
              <a:gd name="T49" fmla="*/ 0 h 576579"/>
              <a:gd name="T50" fmla="*/ 0 w 841375"/>
              <a:gd name="T51" fmla="*/ 0 h 576579"/>
              <a:gd name="T52" fmla="*/ 0 w 841375"/>
              <a:gd name="T53" fmla="*/ 0 h 576579"/>
              <a:gd name="T54" fmla="*/ 0 w 841375"/>
              <a:gd name="T55" fmla="*/ 0 h 576579"/>
              <a:gd name="T56" fmla="*/ 0 w 841375"/>
              <a:gd name="T57" fmla="*/ 0 h 576579"/>
              <a:gd name="T58" fmla="*/ 0 w 841375"/>
              <a:gd name="T59" fmla="*/ 0 h 576579"/>
              <a:gd name="T60" fmla="*/ 0 w 841375"/>
              <a:gd name="T61" fmla="*/ 0 h 576579"/>
              <a:gd name="T62" fmla="*/ 0 w 841375"/>
              <a:gd name="T63" fmla="*/ 0 h 576579"/>
              <a:gd name="T64" fmla="*/ 0 w 841375"/>
              <a:gd name="T65" fmla="*/ 0 h 576579"/>
              <a:gd name="T66" fmla="*/ 0 w 841375"/>
              <a:gd name="T67" fmla="*/ 0 h 576579"/>
              <a:gd name="T68" fmla="*/ 0 w 841375"/>
              <a:gd name="T69" fmla="*/ 0 h 576579"/>
              <a:gd name="T70" fmla="*/ 0 w 841375"/>
              <a:gd name="T71" fmla="*/ 0 h 576579"/>
              <a:gd name="T72" fmla="*/ 0 w 841375"/>
              <a:gd name="T73" fmla="*/ 0 h 576579"/>
              <a:gd name="T74" fmla="*/ 0 w 841375"/>
              <a:gd name="T75" fmla="*/ 0 h 576579"/>
              <a:gd name="T76" fmla="*/ 0 w 841375"/>
              <a:gd name="T77" fmla="*/ 0 h 576579"/>
              <a:gd name="T78" fmla="*/ 0 w 841375"/>
              <a:gd name="T79" fmla="*/ 0 h 576579"/>
              <a:gd name="T80" fmla="*/ 0 w 841375"/>
              <a:gd name="T81" fmla="*/ 0 h 576579"/>
              <a:gd name="T82" fmla="*/ 0 w 841375"/>
              <a:gd name="T83" fmla="*/ 0 h 576579"/>
              <a:gd name="T84" fmla="*/ 0 w 841375"/>
              <a:gd name="T85" fmla="*/ 0 h 576579"/>
              <a:gd name="T86" fmla="*/ 0 w 841375"/>
              <a:gd name="T87" fmla="*/ 0 h 576579"/>
              <a:gd name="T88" fmla="*/ 0 w 841375"/>
              <a:gd name="T89" fmla="*/ 0 h 576579"/>
              <a:gd name="T90" fmla="*/ 0 w 841375"/>
              <a:gd name="T91" fmla="*/ 0 h 576579"/>
              <a:gd name="T92" fmla="*/ 0 w 841375"/>
              <a:gd name="T93" fmla="*/ 0 h 576579"/>
              <a:gd name="T94" fmla="*/ 0 w 841375"/>
              <a:gd name="T95" fmla="*/ 0 h 576579"/>
              <a:gd name="T96" fmla="*/ 0 w 841375"/>
              <a:gd name="T97" fmla="*/ 0 h 57657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841375" h="576579">
                <a:moveTo>
                  <a:pt x="0" y="288036"/>
                </a:moveTo>
                <a:lnTo>
                  <a:pt x="3840" y="248940"/>
                </a:lnTo>
                <a:lnTo>
                  <a:pt x="15026" y="211446"/>
                </a:lnTo>
                <a:lnTo>
                  <a:pt x="33057" y="175896"/>
                </a:lnTo>
                <a:lnTo>
                  <a:pt x="57432" y="142635"/>
                </a:lnTo>
                <a:lnTo>
                  <a:pt x="87648" y="112003"/>
                </a:lnTo>
                <a:lnTo>
                  <a:pt x="123205" y="84343"/>
                </a:lnTo>
                <a:lnTo>
                  <a:pt x="163602" y="59999"/>
                </a:lnTo>
                <a:lnTo>
                  <a:pt x="208336" y="39313"/>
                </a:lnTo>
                <a:lnTo>
                  <a:pt x="256907" y="22627"/>
                </a:lnTo>
                <a:lnTo>
                  <a:pt x="308812" y="10285"/>
                </a:lnTo>
                <a:lnTo>
                  <a:pt x="363552" y="2628"/>
                </a:lnTo>
                <a:lnTo>
                  <a:pt x="420624" y="0"/>
                </a:lnTo>
                <a:lnTo>
                  <a:pt x="477698" y="2628"/>
                </a:lnTo>
                <a:lnTo>
                  <a:pt x="532444" y="10285"/>
                </a:lnTo>
                <a:lnTo>
                  <a:pt x="584360" y="22627"/>
                </a:lnTo>
                <a:lnTo>
                  <a:pt x="632944" y="39313"/>
                </a:lnTo>
                <a:lnTo>
                  <a:pt x="677693" y="59999"/>
                </a:lnTo>
                <a:lnTo>
                  <a:pt x="718105" y="84343"/>
                </a:lnTo>
                <a:lnTo>
                  <a:pt x="753678" y="112003"/>
                </a:lnTo>
                <a:lnTo>
                  <a:pt x="783909" y="142635"/>
                </a:lnTo>
                <a:lnTo>
                  <a:pt x="808297" y="175896"/>
                </a:lnTo>
                <a:lnTo>
                  <a:pt x="826339" y="211446"/>
                </a:lnTo>
                <a:lnTo>
                  <a:pt x="837532" y="248940"/>
                </a:lnTo>
                <a:lnTo>
                  <a:pt x="841375" y="288036"/>
                </a:lnTo>
                <a:lnTo>
                  <a:pt x="837532" y="327134"/>
                </a:lnTo>
                <a:lnTo>
                  <a:pt x="826339" y="364635"/>
                </a:lnTo>
                <a:lnTo>
                  <a:pt x="808297" y="400194"/>
                </a:lnTo>
                <a:lnTo>
                  <a:pt x="783909" y="433469"/>
                </a:lnTo>
                <a:lnTo>
                  <a:pt x="753678" y="464116"/>
                </a:lnTo>
                <a:lnTo>
                  <a:pt x="718105" y="491791"/>
                </a:lnTo>
                <a:lnTo>
                  <a:pt x="677693" y="516151"/>
                </a:lnTo>
                <a:lnTo>
                  <a:pt x="632944" y="536852"/>
                </a:lnTo>
                <a:lnTo>
                  <a:pt x="584360" y="553551"/>
                </a:lnTo>
                <a:lnTo>
                  <a:pt x="532444" y="565904"/>
                </a:lnTo>
                <a:lnTo>
                  <a:pt x="477698" y="573568"/>
                </a:lnTo>
                <a:lnTo>
                  <a:pt x="420624" y="576199"/>
                </a:lnTo>
                <a:lnTo>
                  <a:pt x="363552" y="573568"/>
                </a:lnTo>
                <a:lnTo>
                  <a:pt x="308812" y="565904"/>
                </a:lnTo>
                <a:lnTo>
                  <a:pt x="256907" y="553551"/>
                </a:lnTo>
                <a:lnTo>
                  <a:pt x="208336" y="536852"/>
                </a:lnTo>
                <a:lnTo>
                  <a:pt x="163602" y="516151"/>
                </a:lnTo>
                <a:lnTo>
                  <a:pt x="123205" y="491791"/>
                </a:lnTo>
                <a:lnTo>
                  <a:pt x="87648" y="464116"/>
                </a:lnTo>
                <a:lnTo>
                  <a:pt x="57432" y="433469"/>
                </a:lnTo>
                <a:lnTo>
                  <a:pt x="33057" y="400194"/>
                </a:lnTo>
                <a:lnTo>
                  <a:pt x="15026" y="364635"/>
                </a:lnTo>
                <a:lnTo>
                  <a:pt x="3840" y="327134"/>
                </a:lnTo>
                <a:lnTo>
                  <a:pt x="0" y="288036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1" name="object 7"/>
          <p:cNvSpPr txBox="1">
            <a:spLocks/>
          </p:cNvSpPr>
          <p:nvPr/>
        </p:nvSpPr>
        <p:spPr bwMode="auto">
          <a:xfrm>
            <a:off x="574675" y="1268413"/>
            <a:ext cx="277336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>
              <a:spcBef>
                <a:spcPts val="100"/>
              </a:spcBef>
              <a:defRPr/>
            </a:pPr>
            <a:r>
              <a:rPr lang="ru-RU" sz="1800" b="1" spc="-1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ФОРМА</a:t>
            </a:r>
            <a:r>
              <a:rPr lang="ru-RU" sz="1800" b="1" spc="-65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ru-RU" sz="1800" b="1" spc="-5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ППЭ-05-01</a:t>
            </a:r>
            <a:endParaRPr lang="ru-RU" sz="1800" b="1" spc="-5" dirty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42" name="object 8"/>
          <p:cNvSpPr>
            <a:spLocks/>
          </p:cNvSpPr>
          <p:nvPr/>
        </p:nvSpPr>
        <p:spPr bwMode="auto">
          <a:xfrm>
            <a:off x="4165600" y="3068638"/>
            <a:ext cx="2592388" cy="373062"/>
          </a:xfrm>
          <a:custGeom>
            <a:avLst/>
            <a:gdLst>
              <a:gd name="T0" fmla="*/ 0 w 1440179"/>
              <a:gd name="T1" fmla="*/ 1 h 576579"/>
              <a:gd name="T2" fmla="*/ 2147483647 w 1440179"/>
              <a:gd name="T3" fmla="*/ 1 h 576579"/>
              <a:gd name="T4" fmla="*/ 2147483647 w 1440179"/>
              <a:gd name="T5" fmla="*/ 1 h 576579"/>
              <a:gd name="T6" fmla="*/ 2147483647 w 1440179"/>
              <a:gd name="T7" fmla="*/ 1 h 576579"/>
              <a:gd name="T8" fmla="*/ 2147483647 w 1440179"/>
              <a:gd name="T9" fmla="*/ 1 h 576579"/>
              <a:gd name="T10" fmla="*/ 2147483647 w 1440179"/>
              <a:gd name="T11" fmla="*/ 1 h 576579"/>
              <a:gd name="T12" fmla="*/ 2147483647 w 1440179"/>
              <a:gd name="T13" fmla="*/ 1 h 576579"/>
              <a:gd name="T14" fmla="*/ 2147483647 w 1440179"/>
              <a:gd name="T15" fmla="*/ 1 h 576579"/>
              <a:gd name="T16" fmla="*/ 2147483647 w 1440179"/>
              <a:gd name="T17" fmla="*/ 1 h 576579"/>
              <a:gd name="T18" fmla="*/ 2147483647 w 1440179"/>
              <a:gd name="T19" fmla="*/ 1 h 576579"/>
              <a:gd name="T20" fmla="*/ 2147483647 w 1440179"/>
              <a:gd name="T21" fmla="*/ 1 h 576579"/>
              <a:gd name="T22" fmla="*/ 2147483647 w 1440179"/>
              <a:gd name="T23" fmla="*/ 1 h 576579"/>
              <a:gd name="T24" fmla="*/ 2147483647 w 1440179"/>
              <a:gd name="T25" fmla="*/ 1 h 576579"/>
              <a:gd name="T26" fmla="*/ 2147483647 w 1440179"/>
              <a:gd name="T27" fmla="*/ 1 h 576579"/>
              <a:gd name="T28" fmla="*/ 2147483647 w 1440179"/>
              <a:gd name="T29" fmla="*/ 1 h 576579"/>
              <a:gd name="T30" fmla="*/ 2147483647 w 1440179"/>
              <a:gd name="T31" fmla="*/ 0 h 576579"/>
              <a:gd name="T32" fmla="*/ 2147483647 w 1440179"/>
              <a:gd name="T33" fmla="*/ 1 h 576579"/>
              <a:gd name="T34" fmla="*/ 2147483647 w 1440179"/>
              <a:gd name="T35" fmla="*/ 1 h 576579"/>
              <a:gd name="T36" fmla="*/ 2147483647 w 1440179"/>
              <a:gd name="T37" fmla="*/ 1 h 576579"/>
              <a:gd name="T38" fmla="*/ 2147483647 w 1440179"/>
              <a:gd name="T39" fmla="*/ 1 h 576579"/>
              <a:gd name="T40" fmla="*/ 2147483647 w 1440179"/>
              <a:gd name="T41" fmla="*/ 1 h 576579"/>
              <a:gd name="T42" fmla="*/ 2147483647 w 1440179"/>
              <a:gd name="T43" fmla="*/ 1 h 576579"/>
              <a:gd name="T44" fmla="*/ 2147483647 w 1440179"/>
              <a:gd name="T45" fmla="*/ 1 h 576579"/>
              <a:gd name="T46" fmla="*/ 2147483647 w 1440179"/>
              <a:gd name="T47" fmla="*/ 1 h 576579"/>
              <a:gd name="T48" fmla="*/ 2147483647 w 1440179"/>
              <a:gd name="T49" fmla="*/ 1 h 576579"/>
              <a:gd name="T50" fmla="*/ 2147483647 w 1440179"/>
              <a:gd name="T51" fmla="*/ 1 h 576579"/>
              <a:gd name="T52" fmla="*/ 2147483647 w 1440179"/>
              <a:gd name="T53" fmla="*/ 1 h 576579"/>
              <a:gd name="T54" fmla="*/ 2147483647 w 1440179"/>
              <a:gd name="T55" fmla="*/ 1 h 576579"/>
              <a:gd name="T56" fmla="*/ 2147483647 w 1440179"/>
              <a:gd name="T57" fmla="*/ 1 h 576579"/>
              <a:gd name="T58" fmla="*/ 2147483647 w 1440179"/>
              <a:gd name="T59" fmla="*/ 1 h 576579"/>
              <a:gd name="T60" fmla="*/ 2147483647 w 1440179"/>
              <a:gd name="T61" fmla="*/ 1 h 576579"/>
              <a:gd name="T62" fmla="*/ 2147483647 w 1440179"/>
              <a:gd name="T63" fmla="*/ 1 h 576579"/>
              <a:gd name="T64" fmla="*/ 2147483647 w 1440179"/>
              <a:gd name="T65" fmla="*/ 1 h 576579"/>
              <a:gd name="T66" fmla="*/ 2147483647 w 1440179"/>
              <a:gd name="T67" fmla="*/ 1 h 576579"/>
              <a:gd name="T68" fmla="*/ 2147483647 w 1440179"/>
              <a:gd name="T69" fmla="*/ 1 h 576579"/>
              <a:gd name="T70" fmla="*/ 2147483647 w 1440179"/>
              <a:gd name="T71" fmla="*/ 1 h 576579"/>
              <a:gd name="T72" fmla="*/ 2147483647 w 1440179"/>
              <a:gd name="T73" fmla="*/ 1 h 576579"/>
              <a:gd name="T74" fmla="*/ 2147483647 w 1440179"/>
              <a:gd name="T75" fmla="*/ 1 h 576579"/>
              <a:gd name="T76" fmla="*/ 2147483647 w 1440179"/>
              <a:gd name="T77" fmla="*/ 1 h 576579"/>
              <a:gd name="T78" fmla="*/ 2147483647 w 1440179"/>
              <a:gd name="T79" fmla="*/ 1 h 576579"/>
              <a:gd name="T80" fmla="*/ 2147483647 w 1440179"/>
              <a:gd name="T81" fmla="*/ 1 h 576579"/>
              <a:gd name="T82" fmla="*/ 2147483647 w 1440179"/>
              <a:gd name="T83" fmla="*/ 1 h 576579"/>
              <a:gd name="T84" fmla="*/ 2147483647 w 1440179"/>
              <a:gd name="T85" fmla="*/ 1 h 576579"/>
              <a:gd name="T86" fmla="*/ 2147483647 w 1440179"/>
              <a:gd name="T87" fmla="*/ 1 h 576579"/>
              <a:gd name="T88" fmla="*/ 2147483647 w 1440179"/>
              <a:gd name="T89" fmla="*/ 1 h 576579"/>
              <a:gd name="T90" fmla="*/ 2147483647 w 1440179"/>
              <a:gd name="T91" fmla="*/ 1 h 576579"/>
              <a:gd name="T92" fmla="*/ 2147483647 w 1440179"/>
              <a:gd name="T93" fmla="*/ 1 h 576579"/>
              <a:gd name="T94" fmla="*/ 2147483647 w 1440179"/>
              <a:gd name="T95" fmla="*/ 1 h 576579"/>
              <a:gd name="T96" fmla="*/ 2147483647 w 1440179"/>
              <a:gd name="T97" fmla="*/ 1 h 576579"/>
              <a:gd name="T98" fmla="*/ 2147483647 w 1440179"/>
              <a:gd name="T99" fmla="*/ 1 h 576579"/>
              <a:gd name="T100" fmla="*/ 2147483647 w 1440179"/>
              <a:gd name="T101" fmla="*/ 1 h 576579"/>
              <a:gd name="T102" fmla="*/ 2147483647 w 1440179"/>
              <a:gd name="T103" fmla="*/ 1 h 576579"/>
              <a:gd name="T104" fmla="*/ 2147483647 w 1440179"/>
              <a:gd name="T105" fmla="*/ 1 h 576579"/>
              <a:gd name="T106" fmla="*/ 2147483647 w 1440179"/>
              <a:gd name="T107" fmla="*/ 1 h 576579"/>
              <a:gd name="T108" fmla="*/ 2147483647 w 1440179"/>
              <a:gd name="T109" fmla="*/ 1 h 576579"/>
              <a:gd name="T110" fmla="*/ 2147483647 w 1440179"/>
              <a:gd name="T111" fmla="*/ 1 h 576579"/>
              <a:gd name="T112" fmla="*/ 2147483647 w 1440179"/>
              <a:gd name="T113" fmla="*/ 1 h 576579"/>
              <a:gd name="T114" fmla="*/ 2147483647 w 1440179"/>
              <a:gd name="T115" fmla="*/ 1 h 576579"/>
              <a:gd name="T116" fmla="*/ 2147483647 w 1440179"/>
              <a:gd name="T117" fmla="*/ 1 h 576579"/>
              <a:gd name="T118" fmla="*/ 2147483647 w 1440179"/>
              <a:gd name="T119" fmla="*/ 1 h 576579"/>
              <a:gd name="T120" fmla="*/ 2147483647 w 1440179"/>
              <a:gd name="T121" fmla="*/ 1 h 576579"/>
              <a:gd name="T122" fmla="*/ 0 w 1440179"/>
              <a:gd name="T123" fmla="*/ 1 h 57657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440179" h="576579">
                <a:moveTo>
                  <a:pt x="0" y="288035"/>
                </a:moveTo>
                <a:lnTo>
                  <a:pt x="11603" y="236247"/>
                </a:lnTo>
                <a:lnTo>
                  <a:pt x="45057" y="187509"/>
                </a:lnTo>
                <a:lnTo>
                  <a:pt x="98326" y="142635"/>
                </a:lnTo>
                <a:lnTo>
                  <a:pt x="131755" y="121900"/>
                </a:lnTo>
                <a:lnTo>
                  <a:pt x="169375" y="102436"/>
                </a:lnTo>
                <a:lnTo>
                  <a:pt x="210931" y="84343"/>
                </a:lnTo>
                <a:lnTo>
                  <a:pt x="256168" y="67724"/>
                </a:lnTo>
                <a:lnTo>
                  <a:pt x="304834" y="52681"/>
                </a:lnTo>
                <a:lnTo>
                  <a:pt x="356672" y="39313"/>
                </a:lnTo>
                <a:lnTo>
                  <a:pt x="411429" y="27724"/>
                </a:lnTo>
                <a:lnTo>
                  <a:pt x="468850" y="18014"/>
                </a:lnTo>
                <a:lnTo>
                  <a:pt x="528681" y="10285"/>
                </a:lnTo>
                <a:lnTo>
                  <a:pt x="590668" y="4638"/>
                </a:lnTo>
                <a:lnTo>
                  <a:pt x="654555" y="1176"/>
                </a:lnTo>
                <a:lnTo>
                  <a:pt x="720090" y="0"/>
                </a:lnTo>
                <a:lnTo>
                  <a:pt x="785643" y="1176"/>
                </a:lnTo>
                <a:lnTo>
                  <a:pt x="849545" y="4638"/>
                </a:lnTo>
                <a:lnTo>
                  <a:pt x="911542" y="10285"/>
                </a:lnTo>
                <a:lnTo>
                  <a:pt x="971380" y="18014"/>
                </a:lnTo>
                <a:lnTo>
                  <a:pt x="1028805" y="27724"/>
                </a:lnTo>
                <a:lnTo>
                  <a:pt x="1083563" y="39313"/>
                </a:lnTo>
                <a:lnTo>
                  <a:pt x="1135401" y="52681"/>
                </a:lnTo>
                <a:lnTo>
                  <a:pt x="1184063" y="67724"/>
                </a:lnTo>
                <a:lnTo>
                  <a:pt x="1229296" y="84343"/>
                </a:lnTo>
                <a:lnTo>
                  <a:pt x="1270846" y="102436"/>
                </a:lnTo>
                <a:lnTo>
                  <a:pt x="1308459" y="121900"/>
                </a:lnTo>
                <a:lnTo>
                  <a:pt x="1341881" y="142635"/>
                </a:lnTo>
                <a:lnTo>
                  <a:pt x="1395137" y="187509"/>
                </a:lnTo>
                <a:lnTo>
                  <a:pt x="1428580" y="236247"/>
                </a:lnTo>
                <a:lnTo>
                  <a:pt x="1440180" y="288035"/>
                </a:lnTo>
                <a:lnTo>
                  <a:pt x="1437237" y="314249"/>
                </a:lnTo>
                <a:lnTo>
                  <a:pt x="1428580" y="339803"/>
                </a:lnTo>
                <a:lnTo>
                  <a:pt x="1395137" y="388528"/>
                </a:lnTo>
                <a:lnTo>
                  <a:pt x="1341881" y="433396"/>
                </a:lnTo>
                <a:lnTo>
                  <a:pt x="1308459" y="454129"/>
                </a:lnTo>
                <a:lnTo>
                  <a:pt x="1270846" y="473593"/>
                </a:lnTo>
                <a:lnTo>
                  <a:pt x="1229296" y="491686"/>
                </a:lnTo>
                <a:lnTo>
                  <a:pt x="1184063" y="508307"/>
                </a:lnTo>
                <a:lnTo>
                  <a:pt x="1135401" y="523352"/>
                </a:lnTo>
                <a:lnTo>
                  <a:pt x="1083564" y="536722"/>
                </a:lnTo>
                <a:lnTo>
                  <a:pt x="1028805" y="548314"/>
                </a:lnTo>
                <a:lnTo>
                  <a:pt x="971380" y="558026"/>
                </a:lnTo>
                <a:lnTo>
                  <a:pt x="911542" y="565757"/>
                </a:lnTo>
                <a:lnTo>
                  <a:pt x="849545" y="571406"/>
                </a:lnTo>
                <a:lnTo>
                  <a:pt x="785643" y="574869"/>
                </a:lnTo>
                <a:lnTo>
                  <a:pt x="720090" y="576046"/>
                </a:lnTo>
                <a:lnTo>
                  <a:pt x="654555" y="574869"/>
                </a:lnTo>
                <a:lnTo>
                  <a:pt x="590668" y="571406"/>
                </a:lnTo>
                <a:lnTo>
                  <a:pt x="528681" y="565757"/>
                </a:lnTo>
                <a:lnTo>
                  <a:pt x="468850" y="558026"/>
                </a:lnTo>
                <a:lnTo>
                  <a:pt x="411429" y="548314"/>
                </a:lnTo>
                <a:lnTo>
                  <a:pt x="356672" y="536722"/>
                </a:lnTo>
                <a:lnTo>
                  <a:pt x="304834" y="523352"/>
                </a:lnTo>
                <a:lnTo>
                  <a:pt x="256168" y="508307"/>
                </a:lnTo>
                <a:lnTo>
                  <a:pt x="210931" y="491686"/>
                </a:lnTo>
                <a:lnTo>
                  <a:pt x="169375" y="473593"/>
                </a:lnTo>
                <a:lnTo>
                  <a:pt x="131755" y="454129"/>
                </a:lnTo>
                <a:lnTo>
                  <a:pt x="98326" y="433396"/>
                </a:lnTo>
                <a:lnTo>
                  <a:pt x="45057" y="388528"/>
                </a:lnTo>
                <a:lnTo>
                  <a:pt x="11603" y="339803"/>
                </a:lnTo>
                <a:lnTo>
                  <a:pt x="0" y="288035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3" name="object 7"/>
          <p:cNvSpPr txBox="1">
            <a:spLocks/>
          </p:cNvSpPr>
          <p:nvPr/>
        </p:nvSpPr>
        <p:spPr bwMode="auto">
          <a:xfrm>
            <a:off x="4822825" y="1268413"/>
            <a:ext cx="277336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>
              <a:spcBef>
                <a:spcPts val="100"/>
              </a:spcBef>
              <a:defRPr/>
            </a:pPr>
            <a:r>
              <a:rPr lang="ru-RU" sz="1800" b="1" spc="-1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ФОРМА</a:t>
            </a:r>
            <a:r>
              <a:rPr lang="ru-RU" sz="1800" b="1" spc="-65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ru-RU" sz="1800" b="1" spc="-5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ППЭ-05-02</a:t>
            </a:r>
            <a:endParaRPr lang="ru-RU" sz="1800" b="1" spc="-5" dirty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44" name="object 8"/>
          <p:cNvSpPr>
            <a:spLocks/>
          </p:cNvSpPr>
          <p:nvPr/>
        </p:nvSpPr>
        <p:spPr bwMode="auto">
          <a:xfrm>
            <a:off x="292100" y="6092825"/>
            <a:ext cx="3243263" cy="288925"/>
          </a:xfrm>
          <a:custGeom>
            <a:avLst/>
            <a:gdLst>
              <a:gd name="T0" fmla="*/ 1 w 5400675"/>
              <a:gd name="T1" fmla="*/ 229698 h 216535"/>
              <a:gd name="T2" fmla="*/ 1 w 5400675"/>
              <a:gd name="T3" fmla="*/ 178740 h 216535"/>
              <a:gd name="T4" fmla="*/ 1 w 5400675"/>
              <a:gd name="T5" fmla="*/ 147305 h 216535"/>
              <a:gd name="T6" fmla="*/ 1 w 5400675"/>
              <a:gd name="T7" fmla="*/ 125232 h 216535"/>
              <a:gd name="T8" fmla="*/ 1 w 5400675"/>
              <a:gd name="T9" fmla="*/ 104573 h 216535"/>
              <a:gd name="T10" fmla="*/ 1 w 5400675"/>
              <a:gd name="T11" fmla="*/ 85443 h 216535"/>
              <a:gd name="T12" fmla="*/ 1 w 5400675"/>
              <a:gd name="T13" fmla="*/ 67938 h 216535"/>
              <a:gd name="T14" fmla="*/ 1 w 5400675"/>
              <a:gd name="T15" fmla="*/ 52189 h 216535"/>
              <a:gd name="T16" fmla="*/ 1 w 5400675"/>
              <a:gd name="T17" fmla="*/ 38295 h 216535"/>
              <a:gd name="T18" fmla="*/ 1 w 5400675"/>
              <a:gd name="T19" fmla="*/ 26371 h 216535"/>
              <a:gd name="T20" fmla="*/ 1 w 5400675"/>
              <a:gd name="T21" fmla="*/ 16529 h 216535"/>
              <a:gd name="T22" fmla="*/ 1 w 5400675"/>
              <a:gd name="T23" fmla="*/ 8873 h 216535"/>
              <a:gd name="T24" fmla="*/ 1 w 5400675"/>
              <a:gd name="T25" fmla="*/ 3540 h 216535"/>
              <a:gd name="T26" fmla="*/ 1 w 5400675"/>
              <a:gd name="T27" fmla="*/ 539 h 216535"/>
              <a:gd name="T28" fmla="*/ 1 w 5400675"/>
              <a:gd name="T29" fmla="*/ 155 h 216535"/>
              <a:gd name="T30" fmla="*/ 1 w 5400675"/>
              <a:gd name="T31" fmla="*/ 2279 h 216535"/>
              <a:gd name="T32" fmla="*/ 1 w 5400675"/>
              <a:gd name="T33" fmla="*/ 6821 h 216535"/>
              <a:gd name="T34" fmla="*/ 1 w 5400675"/>
              <a:gd name="T35" fmla="*/ 13727 h 216535"/>
              <a:gd name="T36" fmla="*/ 1 w 5400675"/>
              <a:gd name="T37" fmla="*/ 22858 h 216535"/>
              <a:gd name="T38" fmla="*/ 1 w 5400675"/>
              <a:gd name="T39" fmla="*/ 34100 h 216535"/>
              <a:gd name="T40" fmla="*/ 1 w 5400675"/>
              <a:gd name="T41" fmla="*/ 47348 h 216535"/>
              <a:gd name="T42" fmla="*/ 1 w 5400675"/>
              <a:gd name="T43" fmla="*/ 62491 h 216535"/>
              <a:gd name="T44" fmla="*/ 1 w 5400675"/>
              <a:gd name="T45" fmla="*/ 79424 h 216535"/>
              <a:gd name="T46" fmla="*/ 1 w 5400675"/>
              <a:gd name="T47" fmla="*/ 98018 h 216535"/>
              <a:gd name="T48" fmla="*/ 1 w 5400675"/>
              <a:gd name="T49" fmla="*/ 118188 h 216535"/>
              <a:gd name="T50" fmla="*/ 1 w 5400675"/>
              <a:gd name="T51" fmla="*/ 139800 h 216535"/>
              <a:gd name="T52" fmla="*/ 1 w 5400675"/>
              <a:gd name="T53" fmla="*/ 162755 h 216535"/>
              <a:gd name="T54" fmla="*/ 1 w 5400675"/>
              <a:gd name="T55" fmla="*/ 212249 h 216535"/>
              <a:gd name="T56" fmla="*/ 1 w 5400675"/>
              <a:gd name="T57" fmla="*/ 293803 h 216535"/>
              <a:gd name="T58" fmla="*/ 1 w 5400675"/>
              <a:gd name="T59" fmla="*/ 369136 h 216535"/>
              <a:gd name="T60" fmla="*/ 1 w 5400675"/>
              <a:gd name="T61" fmla="*/ 430497 h 216535"/>
              <a:gd name="T62" fmla="*/ 1 w 5400675"/>
              <a:gd name="T63" fmla="*/ 470794 h 216535"/>
              <a:gd name="T64" fmla="*/ 1 w 5400675"/>
              <a:gd name="T65" fmla="*/ 493324 h 216535"/>
              <a:gd name="T66" fmla="*/ 1 w 5400675"/>
              <a:gd name="T67" fmla="*/ 514468 h 216535"/>
              <a:gd name="T68" fmla="*/ 1 w 5400675"/>
              <a:gd name="T69" fmla="*/ 534118 h 216535"/>
              <a:gd name="T70" fmla="*/ 1 w 5400675"/>
              <a:gd name="T71" fmla="*/ 552171 h 216535"/>
              <a:gd name="T72" fmla="*/ 1 w 5400675"/>
              <a:gd name="T73" fmla="*/ 568516 h 216535"/>
              <a:gd name="T74" fmla="*/ 1 w 5400675"/>
              <a:gd name="T75" fmla="*/ 583040 h 216535"/>
              <a:gd name="T76" fmla="*/ 1 w 5400675"/>
              <a:gd name="T77" fmla="*/ 595639 h 216535"/>
              <a:gd name="T78" fmla="*/ 1 w 5400675"/>
              <a:gd name="T79" fmla="*/ 606187 h 216535"/>
              <a:gd name="T80" fmla="*/ 1 w 5400675"/>
              <a:gd name="T81" fmla="*/ 614584 h 216535"/>
              <a:gd name="T82" fmla="*/ 1 w 5400675"/>
              <a:gd name="T83" fmla="*/ 620723 h 216535"/>
              <a:gd name="T84" fmla="*/ 1 w 5400675"/>
              <a:gd name="T85" fmla="*/ 624483 h 216535"/>
              <a:gd name="T86" fmla="*/ 1 w 5400675"/>
              <a:gd name="T87" fmla="*/ 625762 h 216535"/>
              <a:gd name="T88" fmla="*/ 1 w 5400675"/>
              <a:gd name="T89" fmla="*/ 624483 h 216535"/>
              <a:gd name="T90" fmla="*/ 1 w 5400675"/>
              <a:gd name="T91" fmla="*/ 620723 h 216535"/>
              <a:gd name="T92" fmla="*/ 1 w 5400675"/>
              <a:gd name="T93" fmla="*/ 614584 h 216535"/>
              <a:gd name="T94" fmla="*/ 1 w 5400675"/>
              <a:gd name="T95" fmla="*/ 606187 h 216535"/>
              <a:gd name="T96" fmla="*/ 1 w 5400675"/>
              <a:gd name="T97" fmla="*/ 595639 h 216535"/>
              <a:gd name="T98" fmla="*/ 1 w 5400675"/>
              <a:gd name="T99" fmla="*/ 583040 h 216535"/>
              <a:gd name="T100" fmla="*/ 1 w 5400675"/>
              <a:gd name="T101" fmla="*/ 568516 h 216535"/>
              <a:gd name="T102" fmla="*/ 1 w 5400675"/>
              <a:gd name="T103" fmla="*/ 552171 h 216535"/>
              <a:gd name="T104" fmla="*/ 1 w 5400675"/>
              <a:gd name="T105" fmla="*/ 534118 h 216535"/>
              <a:gd name="T106" fmla="*/ 1 w 5400675"/>
              <a:gd name="T107" fmla="*/ 514468 h 216535"/>
              <a:gd name="T108" fmla="*/ 1 w 5400675"/>
              <a:gd name="T109" fmla="*/ 493324 h 216535"/>
              <a:gd name="T110" fmla="*/ 1 w 5400675"/>
              <a:gd name="T111" fmla="*/ 470794 h 216535"/>
              <a:gd name="T112" fmla="*/ 1 w 5400675"/>
              <a:gd name="T113" fmla="*/ 430497 h 216535"/>
              <a:gd name="T114" fmla="*/ 1 w 5400675"/>
              <a:gd name="T115" fmla="*/ 369136 h 216535"/>
              <a:gd name="T116" fmla="*/ 0 w 5400675"/>
              <a:gd name="T117" fmla="*/ 312855 h 21653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5400675" h="216535">
                <a:moveTo>
                  <a:pt x="0" y="107950"/>
                </a:moveTo>
                <a:lnTo>
                  <a:pt x="43517" y="88547"/>
                </a:lnTo>
                <a:lnTo>
                  <a:pt x="96475" y="79254"/>
                </a:lnTo>
                <a:lnTo>
                  <a:pt x="142688" y="73236"/>
                </a:lnTo>
                <a:lnTo>
                  <a:pt x="197297" y="67373"/>
                </a:lnTo>
                <a:lnTo>
                  <a:pt x="260021" y="61676"/>
                </a:lnTo>
                <a:lnTo>
                  <a:pt x="330576" y="56157"/>
                </a:lnTo>
                <a:lnTo>
                  <a:pt x="368702" y="53467"/>
                </a:lnTo>
                <a:lnTo>
                  <a:pt x="408680" y="50827"/>
                </a:lnTo>
                <a:lnTo>
                  <a:pt x="450475" y="48236"/>
                </a:lnTo>
                <a:lnTo>
                  <a:pt x="494051" y="45696"/>
                </a:lnTo>
                <a:lnTo>
                  <a:pt x="539373" y="43210"/>
                </a:lnTo>
                <a:lnTo>
                  <a:pt x="586406" y="40777"/>
                </a:lnTo>
                <a:lnTo>
                  <a:pt x="635114" y="38401"/>
                </a:lnTo>
                <a:lnTo>
                  <a:pt x="685462" y="36081"/>
                </a:lnTo>
                <a:lnTo>
                  <a:pt x="737416" y="33820"/>
                </a:lnTo>
                <a:lnTo>
                  <a:pt x="790938" y="31619"/>
                </a:lnTo>
                <a:lnTo>
                  <a:pt x="845995" y="29480"/>
                </a:lnTo>
                <a:lnTo>
                  <a:pt x="902550" y="27403"/>
                </a:lnTo>
                <a:lnTo>
                  <a:pt x="960569" y="25390"/>
                </a:lnTo>
                <a:lnTo>
                  <a:pt x="1020017" y="23442"/>
                </a:lnTo>
                <a:lnTo>
                  <a:pt x="1080857" y="21562"/>
                </a:lnTo>
                <a:lnTo>
                  <a:pt x="1143055" y="19750"/>
                </a:lnTo>
                <a:lnTo>
                  <a:pt x="1206575" y="18008"/>
                </a:lnTo>
                <a:lnTo>
                  <a:pt x="1271382" y="16337"/>
                </a:lnTo>
                <a:lnTo>
                  <a:pt x="1337440" y="14739"/>
                </a:lnTo>
                <a:lnTo>
                  <a:pt x="1404715" y="13215"/>
                </a:lnTo>
                <a:lnTo>
                  <a:pt x="1473171" y="11766"/>
                </a:lnTo>
                <a:lnTo>
                  <a:pt x="1542773" y="10394"/>
                </a:lnTo>
                <a:lnTo>
                  <a:pt x="1613485" y="9101"/>
                </a:lnTo>
                <a:lnTo>
                  <a:pt x="1685273" y="7887"/>
                </a:lnTo>
                <a:lnTo>
                  <a:pt x="1758100" y="6754"/>
                </a:lnTo>
                <a:lnTo>
                  <a:pt x="1831931" y="5703"/>
                </a:lnTo>
                <a:lnTo>
                  <a:pt x="1906732" y="4737"/>
                </a:lnTo>
                <a:lnTo>
                  <a:pt x="1982466" y="3856"/>
                </a:lnTo>
                <a:lnTo>
                  <a:pt x="2059099" y="3062"/>
                </a:lnTo>
                <a:lnTo>
                  <a:pt x="2136596" y="2355"/>
                </a:lnTo>
                <a:lnTo>
                  <a:pt x="2214920" y="1739"/>
                </a:lnTo>
                <a:lnTo>
                  <a:pt x="2294037" y="1213"/>
                </a:lnTo>
                <a:lnTo>
                  <a:pt x="2373911" y="780"/>
                </a:lnTo>
                <a:lnTo>
                  <a:pt x="2454507" y="441"/>
                </a:lnTo>
                <a:lnTo>
                  <a:pt x="2535789" y="197"/>
                </a:lnTo>
                <a:lnTo>
                  <a:pt x="2617723" y="49"/>
                </a:lnTo>
                <a:lnTo>
                  <a:pt x="2700274" y="0"/>
                </a:lnTo>
                <a:lnTo>
                  <a:pt x="2782831" y="49"/>
                </a:lnTo>
                <a:lnTo>
                  <a:pt x="2864771" y="197"/>
                </a:lnTo>
                <a:lnTo>
                  <a:pt x="2946061" y="441"/>
                </a:lnTo>
                <a:lnTo>
                  <a:pt x="3026663" y="780"/>
                </a:lnTo>
                <a:lnTo>
                  <a:pt x="3106543" y="1213"/>
                </a:lnTo>
                <a:lnTo>
                  <a:pt x="3185666" y="1739"/>
                </a:lnTo>
                <a:lnTo>
                  <a:pt x="3263996" y="2355"/>
                </a:lnTo>
                <a:lnTo>
                  <a:pt x="3341498" y="3062"/>
                </a:lnTo>
                <a:lnTo>
                  <a:pt x="3418137" y="3856"/>
                </a:lnTo>
                <a:lnTo>
                  <a:pt x="3493877" y="4737"/>
                </a:lnTo>
                <a:lnTo>
                  <a:pt x="3568683" y="5703"/>
                </a:lnTo>
                <a:lnTo>
                  <a:pt x="3642519" y="6754"/>
                </a:lnTo>
                <a:lnTo>
                  <a:pt x="3715351" y="7887"/>
                </a:lnTo>
                <a:lnTo>
                  <a:pt x="3787143" y="9101"/>
                </a:lnTo>
                <a:lnTo>
                  <a:pt x="3857859" y="10394"/>
                </a:lnTo>
                <a:lnTo>
                  <a:pt x="3927465" y="11766"/>
                </a:lnTo>
                <a:lnTo>
                  <a:pt x="3995926" y="13215"/>
                </a:lnTo>
                <a:lnTo>
                  <a:pt x="4063205" y="14739"/>
                </a:lnTo>
                <a:lnTo>
                  <a:pt x="4129267" y="16337"/>
                </a:lnTo>
                <a:lnTo>
                  <a:pt x="4194078" y="18008"/>
                </a:lnTo>
                <a:lnTo>
                  <a:pt x="4257601" y="19750"/>
                </a:lnTo>
                <a:lnTo>
                  <a:pt x="4319802" y="21562"/>
                </a:lnTo>
                <a:lnTo>
                  <a:pt x="4380645" y="23442"/>
                </a:lnTo>
                <a:lnTo>
                  <a:pt x="4440095" y="25390"/>
                </a:lnTo>
                <a:lnTo>
                  <a:pt x="4498117" y="27403"/>
                </a:lnTo>
                <a:lnTo>
                  <a:pt x="4554675" y="29480"/>
                </a:lnTo>
                <a:lnTo>
                  <a:pt x="4609734" y="31619"/>
                </a:lnTo>
                <a:lnTo>
                  <a:pt x="4663259" y="33820"/>
                </a:lnTo>
                <a:lnTo>
                  <a:pt x="4715214" y="36081"/>
                </a:lnTo>
                <a:lnTo>
                  <a:pt x="4765564" y="38401"/>
                </a:lnTo>
                <a:lnTo>
                  <a:pt x="4814274" y="40777"/>
                </a:lnTo>
                <a:lnTo>
                  <a:pt x="4861309" y="43210"/>
                </a:lnTo>
                <a:lnTo>
                  <a:pt x="4906632" y="45696"/>
                </a:lnTo>
                <a:lnTo>
                  <a:pt x="4950209" y="48236"/>
                </a:lnTo>
                <a:lnTo>
                  <a:pt x="4992005" y="50827"/>
                </a:lnTo>
                <a:lnTo>
                  <a:pt x="5031984" y="53467"/>
                </a:lnTo>
                <a:lnTo>
                  <a:pt x="5070111" y="56157"/>
                </a:lnTo>
                <a:lnTo>
                  <a:pt x="5140667" y="61676"/>
                </a:lnTo>
                <a:lnTo>
                  <a:pt x="5203391" y="67373"/>
                </a:lnTo>
                <a:lnTo>
                  <a:pt x="5258000" y="73236"/>
                </a:lnTo>
                <a:lnTo>
                  <a:pt x="5304212" y="79254"/>
                </a:lnTo>
                <a:lnTo>
                  <a:pt x="5357166" y="88547"/>
                </a:lnTo>
                <a:lnTo>
                  <a:pt x="5395746" y="101374"/>
                </a:lnTo>
                <a:lnTo>
                  <a:pt x="5400675" y="107950"/>
                </a:lnTo>
                <a:lnTo>
                  <a:pt x="5399437" y="111262"/>
                </a:lnTo>
                <a:lnTo>
                  <a:pt x="5357167" y="127365"/>
                </a:lnTo>
                <a:lnTo>
                  <a:pt x="5304212" y="136658"/>
                </a:lnTo>
                <a:lnTo>
                  <a:pt x="5258001" y="142676"/>
                </a:lnTo>
                <a:lnTo>
                  <a:pt x="5203392" y="148539"/>
                </a:lnTo>
                <a:lnTo>
                  <a:pt x="5140670" y="154236"/>
                </a:lnTo>
                <a:lnTo>
                  <a:pt x="5070115" y="159755"/>
                </a:lnTo>
                <a:lnTo>
                  <a:pt x="5031989" y="162444"/>
                </a:lnTo>
                <a:lnTo>
                  <a:pt x="4992011" y="165085"/>
                </a:lnTo>
                <a:lnTo>
                  <a:pt x="4950216" y="167676"/>
                </a:lnTo>
                <a:lnTo>
                  <a:pt x="4906640" y="170215"/>
                </a:lnTo>
                <a:lnTo>
                  <a:pt x="4861317" y="172702"/>
                </a:lnTo>
                <a:lnTo>
                  <a:pt x="4814284" y="175134"/>
                </a:lnTo>
                <a:lnTo>
                  <a:pt x="4765576" y="177511"/>
                </a:lnTo>
                <a:lnTo>
                  <a:pt x="4715227" y="179830"/>
                </a:lnTo>
                <a:lnTo>
                  <a:pt x="4663273" y="182091"/>
                </a:lnTo>
                <a:lnTo>
                  <a:pt x="4609750" y="184292"/>
                </a:lnTo>
                <a:lnTo>
                  <a:pt x="4554693" y="186432"/>
                </a:lnTo>
                <a:lnTo>
                  <a:pt x="4498137" y="188509"/>
                </a:lnTo>
                <a:lnTo>
                  <a:pt x="4440117" y="190522"/>
                </a:lnTo>
                <a:lnTo>
                  <a:pt x="4380669" y="192469"/>
                </a:lnTo>
                <a:lnTo>
                  <a:pt x="4319828" y="194350"/>
                </a:lnTo>
                <a:lnTo>
                  <a:pt x="4257630" y="196161"/>
                </a:lnTo>
                <a:lnTo>
                  <a:pt x="4194109" y="197904"/>
                </a:lnTo>
                <a:lnTo>
                  <a:pt x="4129302" y="199574"/>
                </a:lnTo>
                <a:lnTo>
                  <a:pt x="4063242" y="201173"/>
                </a:lnTo>
                <a:lnTo>
                  <a:pt x="3995966" y="202697"/>
                </a:lnTo>
                <a:lnTo>
                  <a:pt x="3927510" y="204146"/>
                </a:lnTo>
                <a:lnTo>
                  <a:pt x="3857907" y="205518"/>
                </a:lnTo>
                <a:lnTo>
                  <a:pt x="3787194" y="206811"/>
                </a:lnTo>
                <a:lnTo>
                  <a:pt x="3715407" y="208025"/>
                </a:lnTo>
                <a:lnTo>
                  <a:pt x="3642579" y="209158"/>
                </a:lnTo>
                <a:lnTo>
                  <a:pt x="3568747" y="210208"/>
                </a:lnTo>
                <a:lnTo>
                  <a:pt x="3493945" y="211175"/>
                </a:lnTo>
                <a:lnTo>
                  <a:pt x="3418210" y="212056"/>
                </a:lnTo>
                <a:lnTo>
                  <a:pt x="3341577" y="212850"/>
                </a:lnTo>
                <a:lnTo>
                  <a:pt x="3264080" y="213556"/>
                </a:lnTo>
                <a:lnTo>
                  <a:pt x="3185755" y="214173"/>
                </a:lnTo>
                <a:lnTo>
                  <a:pt x="3106638" y="214698"/>
                </a:lnTo>
                <a:lnTo>
                  <a:pt x="3026764" y="215132"/>
                </a:lnTo>
                <a:lnTo>
                  <a:pt x="2946168" y="215471"/>
                </a:lnTo>
                <a:lnTo>
                  <a:pt x="2864885" y="215715"/>
                </a:lnTo>
                <a:lnTo>
                  <a:pt x="2782951" y="215863"/>
                </a:lnTo>
                <a:lnTo>
                  <a:pt x="2700401" y="215912"/>
                </a:lnTo>
                <a:lnTo>
                  <a:pt x="2617843" y="215863"/>
                </a:lnTo>
                <a:lnTo>
                  <a:pt x="2535903" y="215715"/>
                </a:lnTo>
                <a:lnTo>
                  <a:pt x="2454613" y="215471"/>
                </a:lnTo>
                <a:lnTo>
                  <a:pt x="2374011" y="215132"/>
                </a:lnTo>
                <a:lnTo>
                  <a:pt x="2294131" y="214698"/>
                </a:lnTo>
                <a:lnTo>
                  <a:pt x="2215008" y="214173"/>
                </a:lnTo>
                <a:lnTo>
                  <a:pt x="2136678" y="213556"/>
                </a:lnTo>
                <a:lnTo>
                  <a:pt x="2059176" y="212850"/>
                </a:lnTo>
                <a:lnTo>
                  <a:pt x="1982537" y="212056"/>
                </a:lnTo>
                <a:lnTo>
                  <a:pt x="1906797" y="211175"/>
                </a:lnTo>
                <a:lnTo>
                  <a:pt x="1831991" y="210208"/>
                </a:lnTo>
                <a:lnTo>
                  <a:pt x="1758155" y="209158"/>
                </a:lnTo>
                <a:lnTo>
                  <a:pt x="1685323" y="208025"/>
                </a:lnTo>
                <a:lnTo>
                  <a:pt x="1613531" y="206811"/>
                </a:lnTo>
                <a:lnTo>
                  <a:pt x="1542815" y="205518"/>
                </a:lnTo>
                <a:lnTo>
                  <a:pt x="1473209" y="204146"/>
                </a:lnTo>
                <a:lnTo>
                  <a:pt x="1404748" y="202697"/>
                </a:lnTo>
                <a:lnTo>
                  <a:pt x="1337469" y="201173"/>
                </a:lnTo>
                <a:lnTo>
                  <a:pt x="1271407" y="199574"/>
                </a:lnTo>
                <a:lnTo>
                  <a:pt x="1206596" y="197904"/>
                </a:lnTo>
                <a:lnTo>
                  <a:pt x="1143073" y="196161"/>
                </a:lnTo>
                <a:lnTo>
                  <a:pt x="1080872" y="194350"/>
                </a:lnTo>
                <a:lnTo>
                  <a:pt x="1020029" y="192469"/>
                </a:lnTo>
                <a:lnTo>
                  <a:pt x="960579" y="190522"/>
                </a:lnTo>
                <a:lnTo>
                  <a:pt x="902557" y="188509"/>
                </a:lnTo>
                <a:lnTo>
                  <a:pt x="845999" y="186432"/>
                </a:lnTo>
                <a:lnTo>
                  <a:pt x="790940" y="184292"/>
                </a:lnTo>
                <a:lnTo>
                  <a:pt x="737415" y="182091"/>
                </a:lnTo>
                <a:lnTo>
                  <a:pt x="685460" y="179830"/>
                </a:lnTo>
                <a:lnTo>
                  <a:pt x="635110" y="177511"/>
                </a:lnTo>
                <a:lnTo>
                  <a:pt x="586400" y="175134"/>
                </a:lnTo>
                <a:lnTo>
                  <a:pt x="539365" y="172702"/>
                </a:lnTo>
                <a:lnTo>
                  <a:pt x="494042" y="170215"/>
                </a:lnTo>
                <a:lnTo>
                  <a:pt x="450465" y="167676"/>
                </a:lnTo>
                <a:lnTo>
                  <a:pt x="408669" y="165085"/>
                </a:lnTo>
                <a:lnTo>
                  <a:pt x="368690" y="162444"/>
                </a:lnTo>
                <a:lnTo>
                  <a:pt x="330563" y="159755"/>
                </a:lnTo>
                <a:lnTo>
                  <a:pt x="260007" y="154236"/>
                </a:lnTo>
                <a:lnTo>
                  <a:pt x="197283" y="148539"/>
                </a:lnTo>
                <a:lnTo>
                  <a:pt x="142674" y="142676"/>
                </a:lnTo>
                <a:lnTo>
                  <a:pt x="96462" y="136658"/>
                </a:lnTo>
                <a:lnTo>
                  <a:pt x="43508" y="127365"/>
                </a:lnTo>
                <a:lnTo>
                  <a:pt x="4928" y="114538"/>
                </a:lnTo>
                <a:lnTo>
                  <a:pt x="0" y="107962"/>
                </a:lnTo>
                <a:lnTo>
                  <a:pt x="0" y="10795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cxnSp>
        <p:nvCxnSpPr>
          <p:cNvPr id="45" name="Прямая со стрелкой 44"/>
          <p:cNvCxnSpPr/>
          <p:nvPr/>
        </p:nvCxnSpPr>
        <p:spPr>
          <a:xfrm flipV="1">
            <a:off x="2195513" y="4724400"/>
            <a:ext cx="1081087" cy="13684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2627313" y="4724400"/>
            <a:ext cx="1081087" cy="13684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3059113" y="4724400"/>
            <a:ext cx="1081087" cy="13684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3"/>
          <p:cNvSpPr txBox="1">
            <a:spLocks noChangeArrowheads="1"/>
          </p:cNvSpPr>
          <p:nvPr/>
        </p:nvSpPr>
        <p:spPr bwMode="auto">
          <a:xfrm>
            <a:off x="5076825" y="4881563"/>
            <a:ext cx="364648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17375E"/>
                </a:solidFill>
                <a:latin typeface="Cambria" panose="02040503050406030204" pitchFamily="18" charset="0"/>
              </a:rPr>
              <a:t>В столбцах 5, 6, 7 заполняются только те ячейки, в которых зафиксировано </a:t>
            </a:r>
            <a:r>
              <a:rPr lang="ru-RU" altLang="ru-RU" sz="1800" dirty="0" smtClean="0">
                <a:solidFill>
                  <a:srgbClr val="17375E"/>
                </a:solidFill>
                <a:latin typeface="Cambria" panose="02040503050406030204" pitchFamily="18" charset="0"/>
              </a:rPr>
              <a:t>несоответствие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 i="1" dirty="0" smtClean="0">
                <a:solidFill>
                  <a:srgbClr val="17375E"/>
                </a:solidFill>
                <a:latin typeface="Cambria" panose="02040503050406030204" pitchFamily="18" charset="0"/>
              </a:rPr>
              <a:t>(ксерокопия  документа, удостоверяющего личность) </a:t>
            </a:r>
            <a:endParaRPr lang="ru-RU" altLang="ru-RU" sz="1800" i="1" dirty="0">
              <a:solidFill>
                <a:srgbClr val="17375E"/>
              </a:solidFill>
              <a:latin typeface="Cambria" panose="02040503050406030204" pitchFamily="18" charset="0"/>
            </a:endParaRPr>
          </a:p>
        </p:txBody>
      </p:sp>
      <p:sp>
        <p:nvSpPr>
          <p:cNvPr id="49" name="object 7"/>
          <p:cNvSpPr txBox="1">
            <a:spLocks/>
          </p:cNvSpPr>
          <p:nvPr/>
        </p:nvSpPr>
        <p:spPr bwMode="auto">
          <a:xfrm>
            <a:off x="5399088" y="4578350"/>
            <a:ext cx="277336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>
              <a:spcBef>
                <a:spcPts val="100"/>
              </a:spcBef>
              <a:defRPr/>
            </a:pPr>
            <a:r>
              <a:rPr lang="ru-RU" sz="1800" b="1" spc="-1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ФОРМА</a:t>
            </a:r>
            <a:r>
              <a:rPr lang="ru-RU" sz="1800" b="1" spc="-65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ru-RU" sz="1800" b="1" spc="-5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ППЭ-12-02</a:t>
            </a:r>
            <a:endParaRPr lang="ru-RU" sz="1800" b="1" spc="-5" dirty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21" name="Овал 7">
            <a:extLst>
              <a:ext uri="{FF2B5EF4-FFF2-40B4-BE49-F238E27FC236}">
                <a16:creationId xmlns:a16="http://schemas.microsoft.com/office/drawing/2014/main" id="{2FA9D634-86F6-440E-8A22-FB0A6043C5F2}"/>
              </a:ext>
            </a:extLst>
          </p:cNvPr>
          <p:cNvSpPr/>
          <p:nvPr/>
        </p:nvSpPr>
        <p:spPr>
          <a:xfrm rot="11227068">
            <a:off x="2372728" y="-540317"/>
            <a:ext cx="8658309" cy="3711514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22" name="Овал 7">
            <a:extLst>
              <a:ext uri="{FF2B5EF4-FFF2-40B4-BE49-F238E27FC236}">
                <a16:creationId xmlns:a16="http://schemas.microsoft.com/office/drawing/2014/main" id="{F1EE5973-D520-420E-86CD-F4DC6946D7D0}"/>
              </a:ext>
            </a:extLst>
          </p:cNvPr>
          <p:cNvSpPr/>
          <p:nvPr/>
        </p:nvSpPr>
        <p:spPr>
          <a:xfrm rot="11626171">
            <a:off x="4045681" y="-743139"/>
            <a:ext cx="7101014" cy="3969898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49155" name="Заголовок 1">
            <a:extLst>
              <a:ext uri="{FF2B5EF4-FFF2-40B4-BE49-F238E27FC236}">
                <a16:creationId xmlns:a16="http://schemas.microsoft.com/office/drawing/2014/main" id="{5888A116-9A52-4A04-9FBB-175B8CA6A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008" y="112712"/>
            <a:ext cx="4571430" cy="1055688"/>
          </a:xfrm>
        </p:spPr>
        <p:txBody>
          <a:bodyPr/>
          <a:lstStyle/>
          <a:p>
            <a:pPr algn="l" eaLnBrk="1" hangingPunct="1"/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ФОРМЫ ППЭ,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ИСПОЛЬЗУЕМЫЕ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ПРИ ВХОДЕ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УЧАСТНИКОВ В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АУДИТОРИЮ</a:t>
            </a:r>
          </a:p>
        </p:txBody>
      </p:sp>
      <p:sp>
        <p:nvSpPr>
          <p:cNvPr id="23" name="Прямоугольник: скругленные углы 13">
            <a:extLst>
              <a:ext uri="{FF2B5EF4-FFF2-40B4-BE49-F238E27FC236}">
                <a16:creationId xmlns:a16="http://schemas.microsoft.com/office/drawing/2014/main" id="{4DFEF4BA-3FC5-4F83-90EF-532B904F3266}"/>
              </a:ext>
            </a:extLst>
          </p:cNvPr>
          <p:cNvSpPr/>
          <p:nvPr/>
        </p:nvSpPr>
        <p:spPr>
          <a:xfrm>
            <a:off x="-3641141" y="3328023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13">
            <a:extLst>
              <a:ext uri="{FF2B5EF4-FFF2-40B4-BE49-F238E27FC236}">
                <a16:creationId xmlns:a16="http://schemas.microsoft.com/office/drawing/2014/main" id="{4DFEF4BA-3FC5-4F83-90EF-532B904F3266}"/>
              </a:ext>
            </a:extLst>
          </p:cNvPr>
          <p:cNvSpPr/>
          <p:nvPr/>
        </p:nvSpPr>
        <p:spPr>
          <a:xfrm>
            <a:off x="5076825" y="6537158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Овал 7">
            <a:extLst>
              <a:ext uri="{FF2B5EF4-FFF2-40B4-BE49-F238E27FC236}">
                <a16:creationId xmlns:a16="http://schemas.microsoft.com/office/drawing/2014/main" id="{2FA9D634-86F6-440E-8A22-FB0A6043C5F2}"/>
              </a:ext>
            </a:extLst>
          </p:cNvPr>
          <p:cNvSpPr/>
          <p:nvPr/>
        </p:nvSpPr>
        <p:spPr>
          <a:xfrm rot="11286068">
            <a:off x="2742508" y="-514667"/>
            <a:ext cx="8658309" cy="3711514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57355" name="Заголовок 1">
            <a:extLst>
              <a:ext uri="{FF2B5EF4-FFF2-40B4-BE49-F238E27FC236}">
                <a16:creationId xmlns:a16="http://schemas.microsoft.com/office/drawing/2014/main" id="{836BA6A2-05F6-4518-800A-BEA8A29838DD}"/>
              </a:ext>
            </a:extLst>
          </p:cNvPr>
          <p:cNvSpPr txBox="1">
            <a:spLocks/>
          </p:cNvSpPr>
          <p:nvPr/>
        </p:nvSpPr>
        <p:spPr bwMode="auto">
          <a:xfrm>
            <a:off x="-900608" y="17847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ВОЗМОЖНЫЕ СИТУАЦИИ В АУДИТОРИИ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ВО ВРЕМЯ ЭКЗАМЕНА</a:t>
            </a:r>
          </a:p>
        </p:txBody>
      </p:sp>
      <p:sp>
        <p:nvSpPr>
          <p:cNvPr id="57348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B96D0EE5-6132-4059-A67B-61605A2939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7349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397F86A1-922D-4F8D-A228-A7D3A27100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7350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07CAE395-0EA4-4867-A527-2841E54892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7351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DE861254-9A25-4D52-A753-B94454F03B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7352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C4DCDC40-71CE-40BF-BF11-0B6028BCA2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7353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0EE44E75-42B1-41FA-8BC1-01D6CB929B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647593A1-78A4-4B83-BDB3-792E552D96B2}"/>
              </a:ext>
            </a:extLst>
          </p:cNvPr>
          <p:cNvSpPr/>
          <p:nvPr/>
        </p:nvSpPr>
        <p:spPr>
          <a:xfrm>
            <a:off x="1857452" y="1052736"/>
            <a:ext cx="7212013" cy="1944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7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1108378-FBA2-4E8D-AB23-63C27B9702BB}"/>
              </a:ext>
            </a:extLst>
          </p:cNvPr>
          <p:cNvSpPr/>
          <p:nvPr/>
        </p:nvSpPr>
        <p:spPr>
          <a:xfrm>
            <a:off x="89145" y="4499375"/>
            <a:ext cx="1758950" cy="15586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Удаление </a:t>
            </a:r>
            <a:b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в случае нарушения </a:t>
            </a:r>
            <a:b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Порядка проведения ГИА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3B3DBB0F-648E-4ACF-872E-87CEF2533F6B}"/>
              </a:ext>
            </a:extLst>
          </p:cNvPr>
          <p:cNvSpPr/>
          <p:nvPr/>
        </p:nvSpPr>
        <p:spPr>
          <a:xfrm>
            <a:off x="1826002" y="2652654"/>
            <a:ext cx="7189788" cy="1657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endParaRPr lang="ru-RU" sz="1700" spc="-15" dirty="0">
              <a:solidFill>
                <a:prstClr val="white"/>
              </a:solidFill>
              <a:latin typeface="Cambria" pitchFamily="18" charset="0"/>
              <a:cs typeface="Arial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B278212-A565-4C09-A1F6-58D13BA38017}"/>
              </a:ext>
            </a:extLst>
          </p:cNvPr>
          <p:cNvSpPr/>
          <p:nvPr/>
        </p:nvSpPr>
        <p:spPr>
          <a:xfrm>
            <a:off x="107655" y="2652654"/>
            <a:ext cx="1773237" cy="16573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z="1600" b="1" spc="-15" dirty="0">
                <a:solidFill>
                  <a:schemeClr val="bg1"/>
                </a:solidFill>
                <a:latin typeface="Cambria" panose="02040503050406030204" pitchFamily="18" charset="0"/>
                <a:cs typeface="Arial"/>
              </a:rPr>
              <a:t>Досрочное завершение экзамена по </a:t>
            </a:r>
            <a:r>
              <a:rPr lang="ru-RU" sz="1600" b="1" spc="-15" dirty="0" smtClean="0">
                <a:solidFill>
                  <a:schemeClr val="bg1"/>
                </a:solidFill>
                <a:latin typeface="Cambria" panose="02040503050406030204" pitchFamily="18" charset="0"/>
                <a:cs typeface="Arial"/>
              </a:rPr>
              <a:t>объективным причинам</a:t>
            </a:r>
            <a:endParaRPr lang="ru-RU" sz="1600" b="1" spc="-15" dirty="0">
              <a:solidFill>
                <a:schemeClr val="bg1"/>
              </a:solidFill>
              <a:latin typeface="Cambria" panose="02040503050406030204" pitchFamily="18" charset="0"/>
              <a:cs typeface="Arial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8DE8FCB-7BDF-4400-9078-7007F2D47C5E}"/>
              </a:ext>
            </a:extLst>
          </p:cNvPr>
          <p:cNvSpPr/>
          <p:nvPr/>
        </p:nvSpPr>
        <p:spPr>
          <a:xfrm>
            <a:off x="1857452" y="5738813"/>
            <a:ext cx="7200900" cy="1003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7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1C19806D-E46C-428B-84DC-D70EB2C0C6BE}"/>
              </a:ext>
            </a:extLst>
          </p:cNvPr>
          <p:cNvSpPr/>
          <p:nvPr/>
        </p:nvSpPr>
        <p:spPr>
          <a:xfrm>
            <a:off x="107655" y="1137196"/>
            <a:ext cx="1770062" cy="12969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Апелляция </a:t>
            </a:r>
            <a:b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о нарушении Порядка </a:t>
            </a:r>
            <a:b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проведения ГИА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0E2F872-5B31-45FE-A684-8FDA417C04BC}"/>
              </a:ext>
            </a:extLst>
          </p:cNvPr>
          <p:cNvSpPr/>
          <p:nvPr/>
        </p:nvSpPr>
        <p:spPr>
          <a:xfrm>
            <a:off x="98502" y="980728"/>
            <a:ext cx="373063" cy="3603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EF6FE1FE-8FBA-485F-8ACD-7160C6014972}"/>
              </a:ext>
            </a:extLst>
          </p:cNvPr>
          <p:cNvSpPr/>
          <p:nvPr/>
        </p:nvSpPr>
        <p:spPr>
          <a:xfrm>
            <a:off x="74858" y="4381160"/>
            <a:ext cx="373063" cy="3603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92839FBD-906F-4902-80C4-F7C24DF1409B}"/>
              </a:ext>
            </a:extLst>
          </p:cNvPr>
          <p:cNvSpPr/>
          <p:nvPr/>
        </p:nvSpPr>
        <p:spPr>
          <a:xfrm>
            <a:off x="76200" y="2555538"/>
            <a:ext cx="373063" cy="3603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57365" name="Прямоугольник 32">
            <a:extLst>
              <a:ext uri="{FF2B5EF4-FFF2-40B4-BE49-F238E27FC236}">
                <a16:creationId xmlns:a16="http://schemas.microsoft.com/office/drawing/2014/main" id="{B972EF0D-2F0F-42A7-B368-7DB29A741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9521" y="4485916"/>
            <a:ext cx="7416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отметка в форме ППЭ-05-02 «Протокол проведения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ГИА-9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аудитории»;</a:t>
            </a:r>
          </a:p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отметка в бланке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 № 1 и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подпись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организатора;</a:t>
            </a: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подпись участника в форме ППЭ-05-02 «Протокол проведения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ГИА-9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аудитории»;</a:t>
            </a:r>
          </a:p>
          <a:p>
            <a:pPr>
              <a:spcBef>
                <a:spcPct val="0"/>
              </a:spcBef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оформление в штабе ППЭ акта ППЭ-21 с приложениями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2-х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экземплярах </a:t>
            </a:r>
            <a:b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зоне видимости камер видеонаблюдения</a:t>
            </a: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66" name="Прямоугольник 36">
            <a:extLst>
              <a:ext uri="{FF2B5EF4-FFF2-40B4-BE49-F238E27FC236}">
                <a16:creationId xmlns:a16="http://schemas.microsoft.com/office/drawing/2014/main" id="{4DCF6FB8-DAC7-44D7-B236-8EA67309C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9521" y="2664995"/>
            <a:ext cx="71056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отметка в форме ППЭ-05-02 «Протокол проведения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ГИА-9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аудитории»;</a:t>
            </a:r>
          </a:p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отметка в бланке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 и подпись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организатора;</a:t>
            </a: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подпись участника в форме ППЭ-05-02 «Протокол проведения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ГИА-9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аудитории»;</a:t>
            </a:r>
          </a:p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в медицинском кабинете акта ППЭ-22 (организатор ставит подпись в акте)</a:t>
            </a:r>
          </a:p>
        </p:txBody>
      </p:sp>
      <p:sp>
        <p:nvSpPr>
          <p:cNvPr id="57367" name="Прямоугольник 40">
            <a:extLst>
              <a:ext uri="{FF2B5EF4-FFF2-40B4-BE49-F238E27FC236}">
                <a16:creationId xmlns:a16="http://schemas.microsoft.com/office/drawing/2014/main" id="{7CEB7864-E53F-44D7-9851-FDC42E953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962" y="1101607"/>
            <a:ext cx="7103503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подается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участником до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выхода из ППЭ (организатор в аудитории через</a:t>
            </a:r>
            <a:r>
              <a:rPr lang="en-US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организатора вне аудитории приглашает члена ГЭК);</a:t>
            </a:r>
          </a:p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членом ГЭК  оформляются в штабе ППЭ формы ППЭ-02, ППЭ-03;</a:t>
            </a:r>
          </a:p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рассматривается факт, изложенный участником ГИА в 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апелляции;</a:t>
            </a:r>
          </a:p>
          <a:p>
            <a:pPr>
              <a:spcBef>
                <a:spcPct val="0"/>
              </a:spcBef>
            </a:pPr>
            <a:r>
              <a:rPr lang="ru-RU" alt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оперативное информирование сотрудников РЦОКО о данном факте</a:t>
            </a:r>
          </a:p>
          <a:p>
            <a:pPr>
              <a:spcBef>
                <a:spcPct val="0"/>
              </a:spcBef>
            </a:pP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AE5A75C3-0F3D-464E-AE6A-99BEA7D3E971}"/>
              </a:ext>
            </a:extLst>
          </p:cNvPr>
          <p:cNvSpPr/>
          <p:nvPr/>
        </p:nvSpPr>
        <p:spPr>
          <a:xfrm>
            <a:off x="107655" y="6130925"/>
            <a:ext cx="8922542" cy="6111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2000" algn="ctr"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 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в аудитории на камеру видеонаблюдения проговаривает факт удаления участника с экзамена или досрочного завершения экзамена участником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Овал 7">
            <a:extLst>
              <a:ext uri="{FF2B5EF4-FFF2-40B4-BE49-F238E27FC236}">
                <a16:creationId xmlns:a16="http://schemas.microsoft.com/office/drawing/2014/main" id="{F1EE5973-D520-420E-86CD-F4DC6946D7D0}"/>
              </a:ext>
            </a:extLst>
          </p:cNvPr>
          <p:cNvSpPr/>
          <p:nvPr/>
        </p:nvSpPr>
        <p:spPr>
          <a:xfrm rot="11761319">
            <a:off x="4405878" y="-808603"/>
            <a:ext cx="7101014" cy="3969898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91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7">
            <a:extLst>
              <a:ext uri="{FF2B5EF4-FFF2-40B4-BE49-F238E27FC236}">
                <a16:creationId xmlns:a16="http://schemas.microsoft.com/office/drawing/2014/main" id="{2FA9D634-86F6-440E-8A22-FB0A6043C5F2}"/>
              </a:ext>
            </a:extLst>
          </p:cNvPr>
          <p:cNvSpPr/>
          <p:nvPr/>
        </p:nvSpPr>
        <p:spPr>
          <a:xfrm rot="16200000">
            <a:off x="3775460" y="1607489"/>
            <a:ext cx="8658309" cy="3711514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45059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43A1C968-EB57-4678-A253-4EE9BBAA01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0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D8E44F25-3DD8-455B-9F0A-BC25434675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1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D00CC3B6-A034-4F03-A4AC-C63113B5B1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2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CAB215BF-55A6-49EF-A55A-A4529E89D6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3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0777EA28-A9CA-41A6-96FA-A16282CC74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4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FB953770-5EB7-4B0D-9EEA-9FD5739BB2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6" name="Заголовок 1">
            <a:extLst>
              <a:ext uri="{FF2B5EF4-FFF2-40B4-BE49-F238E27FC236}">
                <a16:creationId xmlns:a16="http://schemas.microsoft.com/office/drawing/2014/main" id="{E0908DB9-747D-47CE-B926-159B2F2E8D76}"/>
              </a:ext>
            </a:extLst>
          </p:cNvPr>
          <p:cNvSpPr txBox="1">
            <a:spLocks/>
          </p:cNvSpPr>
          <p:nvPr/>
        </p:nvSpPr>
        <p:spPr bwMode="auto">
          <a:xfrm>
            <a:off x="21583" y="-31494"/>
            <a:ext cx="8964613" cy="68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Новая форма акта об удалении участника</a:t>
            </a:r>
            <a:endParaRPr lang="ru-RU" alt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55123" y="1839543"/>
            <a:ext cx="478615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Приложения к акту об удалении: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ППЭ-21-П1 «Пояснительная записка удаляемого участника экзамена»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(при наличии)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ППЭ-21-П2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«Сведения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технических устройствах,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имевшихся 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удаляемого участника экзамена»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при наличии);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ППЭ-21-П3 «Пояснительная записка лица, ставшего свидетелем нарушения»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при наличии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Дополнительные формы: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ППЭ-25 «Акт об отказе участника экзамена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подписания акта об удалении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ППЭ»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при наличии)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ППЭ-26 «Объяснительная записка»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(при наличии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61987" y="678288"/>
            <a:ext cx="50946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ППЭ-21 «Акт об удалении участника экзамена из ППЭ»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 сопроводительным листом к акту (форма ППЭ-21С)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2518" t="8840" r="36297" b="7160"/>
          <a:stretch/>
        </p:blipFill>
        <p:spPr>
          <a:xfrm>
            <a:off x="445187" y="706535"/>
            <a:ext cx="2518840" cy="38164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0155" t="8000" r="34880" b="6321"/>
          <a:stretch/>
        </p:blipFill>
        <p:spPr>
          <a:xfrm>
            <a:off x="681649" y="1173353"/>
            <a:ext cx="2430106" cy="33496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32990" t="9680" r="37243" b="6320"/>
          <a:stretch/>
        </p:blipFill>
        <p:spPr>
          <a:xfrm>
            <a:off x="939980" y="1519353"/>
            <a:ext cx="2449306" cy="38877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32990" t="11360" r="34880" b="8840"/>
          <a:stretch/>
        </p:blipFill>
        <p:spPr>
          <a:xfrm>
            <a:off x="1219901" y="2040912"/>
            <a:ext cx="2598760" cy="36306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Овал 7">
            <a:extLst>
              <a:ext uri="{FF2B5EF4-FFF2-40B4-BE49-F238E27FC236}">
                <a16:creationId xmlns:a16="http://schemas.microsoft.com/office/drawing/2014/main" id="{F1EE5973-D520-420E-86CD-F4DC6946D7D0}"/>
              </a:ext>
            </a:extLst>
          </p:cNvPr>
          <p:cNvSpPr/>
          <p:nvPr/>
        </p:nvSpPr>
        <p:spPr>
          <a:xfrm rot="1352952">
            <a:off x="-1385873" y="4166372"/>
            <a:ext cx="7101014" cy="3969898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463" y="5731427"/>
            <a:ext cx="8999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Реестр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форм ППЭ-21 «Акт об удалении участника экзамена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 ведется специалистами РЦОКО.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 оформлении документов для уточнения порядкового номера акта члену ГЭК необходимо обратиться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РЦОКО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: скругленные углы 13">
            <a:extLst>
              <a:ext uri="{FF2B5EF4-FFF2-40B4-BE49-F238E27FC236}">
                <a16:creationId xmlns:a16="http://schemas.microsoft.com/office/drawing/2014/main" id="{4DFEF4BA-3FC5-4F83-90EF-532B904F3266}"/>
              </a:ext>
            </a:extLst>
          </p:cNvPr>
          <p:cNvSpPr/>
          <p:nvPr/>
        </p:nvSpPr>
        <p:spPr>
          <a:xfrm>
            <a:off x="681649" y="612491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57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7">
            <a:extLst>
              <a:ext uri="{FF2B5EF4-FFF2-40B4-BE49-F238E27FC236}">
                <a16:creationId xmlns:a16="http://schemas.microsoft.com/office/drawing/2014/main" id="{F1EE5973-D520-420E-86CD-F4DC6946D7D0}"/>
              </a:ext>
            </a:extLst>
          </p:cNvPr>
          <p:cNvSpPr/>
          <p:nvPr/>
        </p:nvSpPr>
        <p:spPr>
          <a:xfrm rot="10800000">
            <a:off x="3779912" y="-963488"/>
            <a:ext cx="7101014" cy="3969898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2FA9D634-86F6-440E-8A22-FB0A6043C5F2}"/>
              </a:ext>
            </a:extLst>
          </p:cNvPr>
          <p:cNvSpPr/>
          <p:nvPr/>
        </p:nvSpPr>
        <p:spPr>
          <a:xfrm rot="10800000" flipV="1">
            <a:off x="2987824" y="3789040"/>
            <a:ext cx="7104172" cy="3460961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" y="188640"/>
            <a:ext cx="8229600" cy="1143000"/>
          </a:xfrm>
        </p:spPr>
        <p:txBody>
          <a:bodyPr/>
          <a:lstStyle/>
          <a:p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Новые формы</a:t>
            </a:r>
            <a:b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Прямоугольник: скругленные углы 2">
            <a:extLst>
              <a:ext uri="{FF2B5EF4-FFF2-40B4-BE49-F238E27FC236}">
                <a16:creationId xmlns:a16="http://schemas.microsoft.com/office/drawing/2014/main" id="{B4D01C10-C967-41DB-BB76-8FA821B8D131}"/>
              </a:ext>
            </a:extLst>
          </p:cNvPr>
          <p:cNvSpPr/>
          <p:nvPr/>
        </p:nvSpPr>
        <p:spPr>
          <a:xfrm>
            <a:off x="99769" y="875376"/>
            <a:ext cx="4114800" cy="45626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 о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недопуске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участника ГИА в ППЭ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скругленные углы 2">
            <a:extLst>
              <a:ext uri="{FF2B5EF4-FFF2-40B4-BE49-F238E27FC236}">
                <a16:creationId xmlns:a16="http://schemas.microsoft.com/office/drawing/2014/main" id="{B4D01C10-C967-41DB-BB76-8FA821B8D131}"/>
              </a:ext>
            </a:extLst>
          </p:cNvPr>
          <p:cNvSpPr/>
          <p:nvPr/>
        </p:nvSpPr>
        <p:spPr>
          <a:xfrm>
            <a:off x="4932040" y="875376"/>
            <a:ext cx="3824159" cy="45626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Объяснительная записка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2518" t="11360" r="33935" b="8840"/>
          <a:stretch/>
        </p:blipFill>
        <p:spPr>
          <a:xfrm>
            <a:off x="259926" y="1433139"/>
            <a:ext cx="3954643" cy="52914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1573" t="8840" r="37242" b="4641"/>
          <a:stretch/>
        </p:blipFill>
        <p:spPr>
          <a:xfrm>
            <a:off x="5166078" y="1457130"/>
            <a:ext cx="3375250" cy="526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51440">
            <a:off x="7871857" y="4790807"/>
            <a:ext cx="648777" cy="865584"/>
          </a:xfrm>
          <a:prstGeom prst="rect">
            <a:avLst/>
          </a:prstGeom>
        </p:spPr>
      </p:pic>
      <p:sp>
        <p:nvSpPr>
          <p:cNvPr id="18" name="Овал 7">
            <a:extLst>
              <a:ext uri="{FF2B5EF4-FFF2-40B4-BE49-F238E27FC236}">
                <a16:creationId xmlns:a16="http://schemas.microsoft.com/office/drawing/2014/main" id="{2FA9D634-86F6-440E-8A22-FB0A6043C5F2}"/>
              </a:ext>
            </a:extLst>
          </p:cNvPr>
          <p:cNvSpPr/>
          <p:nvPr/>
        </p:nvSpPr>
        <p:spPr>
          <a:xfrm rot="10800000" flipH="1">
            <a:off x="-1747218" y="-551392"/>
            <a:ext cx="11143754" cy="3982427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45059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43A1C968-EB57-4678-A253-4EE9BBAA01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0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D8E44F25-3DD8-455B-9F0A-BC25434675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1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D00CC3B6-A034-4F03-A4AC-C63113B5B1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2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CAB215BF-55A6-49EF-A55A-A4529E89D6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3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0777EA28-A9CA-41A6-96FA-A16282CC74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4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FB953770-5EB7-4B0D-9EEA-9FD5739BB2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6" name="Заголовок 1">
            <a:extLst>
              <a:ext uri="{FF2B5EF4-FFF2-40B4-BE49-F238E27FC236}">
                <a16:creationId xmlns:a16="http://schemas.microsoft.com/office/drawing/2014/main" id="{E0908DB9-747D-47CE-B926-159B2F2E8D76}"/>
              </a:ext>
            </a:extLst>
          </p:cNvPr>
          <p:cNvSpPr txBox="1">
            <a:spLocks/>
          </p:cNvSpPr>
          <p:nvPr/>
        </p:nvSpPr>
        <p:spPr bwMode="auto">
          <a:xfrm>
            <a:off x="179387" y="-171400"/>
            <a:ext cx="8980289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ОСОБЕННОСТИ ПРОВЕДЕНИЯ ОГЭ ПО РУССКОМУ ЯЗЫКУ</a:t>
            </a:r>
            <a:r>
              <a:rPr lang="en-US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и ПИСЬМЕННОЙ ЧАСТИ ИНОСТРАННЫХ ЯЗЫКОВ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048298" y="1052736"/>
            <a:ext cx="611137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ambria" panose="02040503050406030204" pitchFamily="18" charset="0"/>
              </a:rPr>
              <a:t>Не позднее, </a:t>
            </a:r>
            <a:r>
              <a:rPr lang="ru-RU" b="1" u="sng" dirty="0" smtClean="0">
                <a:latin typeface="Cambria" panose="02040503050406030204" pitchFamily="18" charset="0"/>
              </a:rPr>
              <a:t>чем за 3 дня </a:t>
            </a:r>
            <a:r>
              <a:rPr lang="ru-RU" dirty="0" smtClean="0">
                <a:latin typeface="Cambria" panose="02040503050406030204" pitchFamily="18" charset="0"/>
              </a:rPr>
              <a:t>до проведения экзамена, запароленный архив с аудиозаписью исходного текста изложения (задание по аудированию)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направляется по 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защищенным 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каналам связи (</a:t>
            </a:r>
            <a:r>
              <a:rPr lang="en-US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VipNeT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«Деловая почта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»)</a:t>
            </a:r>
            <a:r>
              <a:rPr lang="en-US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МОУ.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8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координатор на электронном носителе передает запароленный архив руководителям ППЭ.</a:t>
            </a:r>
            <a:endParaRPr lang="ru-RU" dirty="0">
              <a:latin typeface="Cambria" panose="02040503050406030204" pitchFamily="18" charset="0"/>
            </a:endParaRPr>
          </a:p>
        </p:txBody>
      </p:sp>
      <p:pic>
        <p:nvPicPr>
          <p:cNvPr id="26" name="Picture 27" descr="https://www.pngmart.com/files/11/Information-Technology-PNG-Pictu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135028"/>
            <a:ext cx="2884543" cy="218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3284984"/>
            <a:ext cx="656113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ППЭ осуществляет хранение электронного носителя в сейфе штаба ППЭ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подготовке ППЭ к экзамену по русскому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языку (письменной части иностранного языка)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специалист ППЭ копирует запароленный архив на рабочий стол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компьютера (ноутбука) в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каждую аудиторию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Пароль для архива с </a:t>
            </a: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аудиозаписью находится </a:t>
            </a:r>
            <a:b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в </a:t>
            </a:r>
            <a:r>
              <a:rPr lang="ru-RU" b="1" dirty="0">
                <a:solidFill>
                  <a:prstClr val="black"/>
                </a:solidFill>
                <a:latin typeface="Cambria" panose="02040503050406030204" pitchFamily="18" charset="0"/>
              </a:rPr>
              <a:t>доставочном спец-пакете с ИК</a:t>
            </a:r>
            <a:r>
              <a:rPr lang="ru-RU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800" b="1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Организатор в аудитории </a:t>
            </a:r>
            <a:r>
              <a:rPr lang="ru-RU" b="1" dirty="0">
                <a:solidFill>
                  <a:prstClr val="black"/>
                </a:solidFill>
                <a:latin typeface="Cambria" panose="02040503050406030204" pitchFamily="18" charset="0"/>
              </a:rPr>
              <a:t>в 10.00 часов 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вскрывает доставочный спец-пакет и вводит </a:t>
            </a: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пароль</a:t>
            </a:r>
            <a:endParaRPr lang="ru-RU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28" name="object 7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24060" y="3454312"/>
            <a:ext cx="2159711" cy="137385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6931">
            <a:off x="6732996" y="5396191"/>
            <a:ext cx="1993010" cy="12987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Прямоугольник: скругленные углы 13">
            <a:extLst>
              <a:ext uri="{FF2B5EF4-FFF2-40B4-BE49-F238E27FC236}">
                <a16:creationId xmlns:a16="http://schemas.microsoft.com/office/drawing/2014/main" id="{4DFEF4BA-3FC5-4F83-90EF-532B904F3266}"/>
              </a:ext>
            </a:extLst>
          </p:cNvPr>
          <p:cNvSpPr/>
          <p:nvPr/>
        </p:nvSpPr>
        <p:spPr>
          <a:xfrm>
            <a:off x="3284689" y="3192971"/>
            <a:ext cx="8098706" cy="86085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13">
            <a:extLst>
              <a:ext uri="{FF2B5EF4-FFF2-40B4-BE49-F238E27FC236}">
                <a16:creationId xmlns:a16="http://schemas.microsoft.com/office/drawing/2014/main" id="{4DFEF4BA-3FC5-4F83-90EF-532B904F3266}"/>
              </a:ext>
            </a:extLst>
          </p:cNvPr>
          <p:cNvSpPr/>
          <p:nvPr/>
        </p:nvSpPr>
        <p:spPr>
          <a:xfrm>
            <a:off x="-1620688" y="6613414"/>
            <a:ext cx="8098706" cy="86085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 rot="21151440">
            <a:off x="7894985" y="4921279"/>
            <a:ext cx="56425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Ghkd777!</a:t>
            </a:r>
            <a:endParaRPr lang="ru-RU" sz="700" dirty="0"/>
          </a:p>
        </p:txBody>
      </p:sp>
    </p:spTree>
    <p:extLst>
      <p:ext uri="{BB962C8B-B14F-4D97-AF65-F5344CB8AC3E}">
        <p14:creationId xmlns:p14="http://schemas.microsoft.com/office/powerpoint/2010/main" val="155891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7">
            <a:extLst>
              <a:ext uri="{FF2B5EF4-FFF2-40B4-BE49-F238E27FC236}">
                <a16:creationId xmlns:a16="http://schemas.microsoft.com/office/drawing/2014/main" id="{2FA9D634-86F6-440E-8A22-FB0A6043C5F2}"/>
              </a:ext>
            </a:extLst>
          </p:cNvPr>
          <p:cNvSpPr/>
          <p:nvPr/>
        </p:nvSpPr>
        <p:spPr>
          <a:xfrm rot="10800000" flipV="1">
            <a:off x="2555776" y="4077072"/>
            <a:ext cx="7104172" cy="3460961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40963" name="Заголовок 1">
            <a:extLst>
              <a:ext uri="{FF2B5EF4-FFF2-40B4-BE49-F238E27FC236}">
                <a16:creationId xmlns:a16="http://schemas.microsoft.com/office/drawing/2014/main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9" y="164856"/>
            <a:ext cx="8964612" cy="495030"/>
          </a:xfrm>
        </p:spPr>
        <p:txBody>
          <a:bodyPr/>
          <a:lstStyle/>
          <a:p>
            <a:pPr lvl="0"/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Новые требования к орфографическим словарям </a:t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 ОГЭ по русскому языку и литературе</a:t>
            </a:r>
            <a:endParaRPr lang="ru-RU" altLang="ru-RU" sz="2400" b="1" dirty="0">
              <a:solidFill>
                <a:prstClr val="black">
                  <a:lumMod val="85000"/>
                  <a:lumOff val="15000"/>
                </a:prst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80728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Требования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 орфографическому словарю, используемому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экзамене: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позволяет устанавливать нормативное написание слов;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включает не менее 15 000 слов;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издан не ранее 2009 года;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может содержать список имен, важнейшие орфографические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правила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05064"/>
            <a:ext cx="3595402" cy="265101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18930" y="3994831"/>
            <a:ext cx="49015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Пользоваться личными словарями </a:t>
            </a:r>
            <a:b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участникам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ОГЭ 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запрещено</a:t>
            </a:r>
          </a:p>
          <a:p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(форма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СБ-08 «Количество участников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экзаменам» на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дни (21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мая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июня 2025 года) размещена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www.orcoko.ru/ppe/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ГИА-9/Аудитории)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: скругленные углы 13">
            <a:extLst>
              <a:ext uri="{FF2B5EF4-FFF2-40B4-BE49-F238E27FC236}">
                <a16:creationId xmlns:a16="http://schemas.microsoft.com/office/drawing/2014/main" id="{4DFEF4BA-3FC5-4F83-90EF-532B904F3266}"/>
              </a:ext>
            </a:extLst>
          </p:cNvPr>
          <p:cNvSpPr/>
          <p:nvPr/>
        </p:nvSpPr>
        <p:spPr>
          <a:xfrm>
            <a:off x="-252536" y="834341"/>
            <a:ext cx="3058146" cy="86085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3">
            <a:extLst>
              <a:ext uri="{FF2B5EF4-FFF2-40B4-BE49-F238E27FC236}">
                <a16:creationId xmlns:a16="http://schemas.microsoft.com/office/drawing/2014/main" id="{4DFEF4BA-3FC5-4F83-90EF-532B904F3266}"/>
              </a:ext>
            </a:extLst>
          </p:cNvPr>
          <p:cNvSpPr/>
          <p:nvPr/>
        </p:nvSpPr>
        <p:spPr>
          <a:xfrm>
            <a:off x="6601802" y="877383"/>
            <a:ext cx="3058146" cy="86085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79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13">
            <a:extLst>
              <a:ext uri="{FF2B5EF4-FFF2-40B4-BE49-F238E27FC236}">
                <a16:creationId xmlns:a16="http://schemas.microsoft.com/office/drawing/2014/main" id="{4DFEF4BA-3FC5-4F83-90EF-532B904F3266}"/>
              </a:ext>
            </a:extLst>
          </p:cNvPr>
          <p:cNvSpPr/>
          <p:nvPr/>
        </p:nvSpPr>
        <p:spPr>
          <a:xfrm>
            <a:off x="-180528" y="764704"/>
            <a:ext cx="3058146" cy="86085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3206" y="2266414"/>
            <a:ext cx="539453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координатор совместно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инженером-программистом МСУ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скачивает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материалы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носитель.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 передает электронный носитель с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-файлом КИМ руководителям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ППЭ</a:t>
            </a:r>
            <a:r>
              <a:rPr lang="ru-RU" sz="1600" dirty="0" smtClean="0"/>
              <a:t>.</a:t>
            </a:r>
          </a:p>
          <a:p>
            <a:endParaRPr lang="ru-RU" sz="1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специалист при проведении технической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ППЭ загружает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-файл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каждую рабочую станцию участника, включая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резервные.</a:t>
            </a:r>
          </a:p>
          <a:p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 технической подготовки,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ППЭ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накануне дня проведения экзамена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15.00 часов) на адрес электронной почты ege.orel@orcoko.ru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пометкой «Протокол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техготовности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ППЭ____».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7">
            <a:extLst>
              <a:ext uri="{FF2B5EF4-FFF2-40B4-BE49-F238E27FC236}">
                <a16:creationId xmlns:a16="http://schemas.microsoft.com/office/drawing/2014/main" id="{2FA9D634-86F6-440E-8A22-FB0A6043C5F2}"/>
              </a:ext>
            </a:extLst>
          </p:cNvPr>
          <p:cNvSpPr/>
          <p:nvPr/>
        </p:nvSpPr>
        <p:spPr>
          <a:xfrm flipV="1">
            <a:off x="-3708920" y="-376225"/>
            <a:ext cx="10865937" cy="3460961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40963" name="Заголовок 1">
            <a:extLst>
              <a:ext uri="{FF2B5EF4-FFF2-40B4-BE49-F238E27FC236}">
                <a16:creationId xmlns:a16="http://schemas.microsoft.com/office/drawing/2014/main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485698"/>
            <a:ext cx="8640960" cy="495030"/>
          </a:xfrm>
        </p:spPr>
        <p:txBody>
          <a:bodyPr/>
          <a:lstStyle/>
          <a:p>
            <a:pPr lvl="0"/>
            <a:r>
              <a:rPr lang="ru-RU" altLang="ru-RU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ОСОБЕННОСТИ ПРОВЕДЕНИЯ </a:t>
            </a:r>
            <a:r>
              <a:rPr lang="ru-RU" altLang="ru-RU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УСТНОЙ ЧАСТИ ОГЭ </a:t>
            </a:r>
            <a:br>
              <a:rPr lang="ru-RU" altLang="ru-RU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 ИНОСТРАННЫМ ЯЗЫКАМ</a:t>
            </a:r>
            <a:br>
              <a:rPr lang="ru-RU" altLang="ru-RU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(приказ Департамента образования от 08.04.2025 № 565 «Об утверждении регламента подготовки </a:t>
            </a:r>
            <a:br>
              <a:rPr lang="ru-RU" altLang="ru-RU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 проведения основного государственного экзамена по иностранным языкам на территории </a:t>
            </a:r>
            <a:br>
              <a:rPr lang="ru-RU" altLang="ru-RU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Орловской области в 2025 году»)</a:t>
            </a:r>
            <a:endParaRPr lang="ru-RU" altLang="ru-RU" sz="2000" b="1" dirty="0">
              <a:solidFill>
                <a:prstClr val="black">
                  <a:lumMod val="85000"/>
                  <a:lumOff val="15000"/>
                </a:prst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248" y="2151715"/>
            <a:ext cx="2434883" cy="2825002"/>
          </a:xfrm>
          <a:prstGeom prst="rect">
            <a:avLst/>
          </a:prstGeom>
        </p:spPr>
      </p:pic>
      <p:sp>
        <p:nvSpPr>
          <p:cNvPr id="9" name="Овал 7">
            <a:extLst>
              <a:ext uri="{FF2B5EF4-FFF2-40B4-BE49-F238E27FC236}">
                <a16:creationId xmlns:a16="http://schemas.microsoft.com/office/drawing/2014/main" id="{2FA9D634-86F6-440E-8A22-FB0A6043C5F2}"/>
              </a:ext>
            </a:extLst>
          </p:cNvPr>
          <p:cNvSpPr/>
          <p:nvPr/>
        </p:nvSpPr>
        <p:spPr>
          <a:xfrm rot="10800000" flipV="1">
            <a:off x="2555776" y="4077072"/>
            <a:ext cx="7104172" cy="3460961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2" name="Овал 7">
            <a:extLst>
              <a:ext uri="{FF2B5EF4-FFF2-40B4-BE49-F238E27FC236}">
                <a16:creationId xmlns:a16="http://schemas.microsoft.com/office/drawing/2014/main" id="{F1EE5973-D520-420E-86CD-F4DC6946D7D0}"/>
              </a:ext>
            </a:extLst>
          </p:cNvPr>
          <p:cNvSpPr/>
          <p:nvPr/>
        </p:nvSpPr>
        <p:spPr>
          <a:xfrm flipH="1">
            <a:off x="4349858" y="3822604"/>
            <a:ext cx="6900822" cy="3969898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0112" y="509649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 состоит только из бланка регистрации</a:t>
            </a:r>
            <a:endParaRPr lang="ru-RU" b="1" dirty="0">
              <a:solidFill>
                <a:srgbClr val="005EA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060826"/>
            <a:ext cx="2695761" cy="179717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03206" y="1445875"/>
            <a:ext cx="86892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дня до проведения экзамена,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-файл КИМ для выполнения заданий устной части ОГЭ по иностранным языкам, направляется в МСУ по защищенным каналам связи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VipNeT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«Деловая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почта»).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03206" y="5982379"/>
            <a:ext cx="77531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день экзамена в 09.30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штабе ППЭ на сайте http://www.orcoko.ru/ppe/ГИА-9/ скачивает файл ключа доступа к КИМ и загружает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каждую рабочую станцию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4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52" y="476672"/>
            <a:ext cx="4032448" cy="3726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Овал 7">
            <a:extLst>
              <a:ext uri="{FF2B5EF4-FFF2-40B4-BE49-F238E27FC236}">
                <a16:creationId xmlns:a16="http://schemas.microsoft.com/office/drawing/2014/main" id="{F1EE5973-D520-420E-86CD-F4DC6946D7D0}"/>
              </a:ext>
            </a:extLst>
          </p:cNvPr>
          <p:cNvSpPr/>
          <p:nvPr/>
        </p:nvSpPr>
        <p:spPr>
          <a:xfrm flipH="1">
            <a:off x="4349858" y="3822604"/>
            <a:ext cx="6900822" cy="3969898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3" name="Овал 7">
            <a:extLst>
              <a:ext uri="{FF2B5EF4-FFF2-40B4-BE49-F238E27FC236}">
                <a16:creationId xmlns:a16="http://schemas.microsoft.com/office/drawing/2014/main" id="{2FA9D634-86F6-440E-8A22-FB0A6043C5F2}"/>
              </a:ext>
            </a:extLst>
          </p:cNvPr>
          <p:cNvSpPr/>
          <p:nvPr/>
        </p:nvSpPr>
        <p:spPr>
          <a:xfrm flipV="1">
            <a:off x="-3924944" y="-554836"/>
            <a:ext cx="10865937" cy="3460961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40963" name="Заголовок 1">
            <a:extLst>
              <a:ext uri="{FF2B5EF4-FFF2-40B4-BE49-F238E27FC236}">
                <a16:creationId xmlns:a16="http://schemas.microsoft.com/office/drawing/2014/main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05" y="44624"/>
            <a:ext cx="8856984" cy="495030"/>
          </a:xfrm>
        </p:spPr>
        <p:txBody>
          <a:bodyPr/>
          <a:lstStyle/>
          <a:p>
            <a:pPr lvl="0"/>
            <a:r>
              <a:rPr lang="ru-RU" altLang="ru-RU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ОСОБЕННОСТИ ПРОВЕДЕНИЯ ОГЭ ПО </a:t>
            </a:r>
            <a:r>
              <a:rPr lang="ru-RU" altLang="ru-RU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ХИМИИ</a:t>
            </a:r>
            <a:endParaRPr lang="ru-RU" altLang="ru-RU" sz="2000" b="1" dirty="0">
              <a:solidFill>
                <a:prstClr val="black">
                  <a:lumMod val="85000"/>
                  <a:lumOff val="15000"/>
                </a:prst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9776" y="69269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3 дней до даты проведения экзамена по защищенным каналам связи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VipNeT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«Деловая почта») в МСУ направляются номера комплектов реактивов, соответствующих номерам вариантов КИМ для выполнения химического эксперимента.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4119" y="261077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наличие: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раковины с подводкой воды;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пожаротушения (огнетушитель);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аптечки первой медицинской помощи;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шкафов для хранения реактивов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оборудования.</a:t>
            </a:r>
          </a:p>
        </p:txBody>
      </p:sp>
      <p:sp>
        <p:nvSpPr>
          <p:cNvPr id="15" name="Прямоугольник: скругленные углы 2">
            <a:extLst>
              <a:ext uri="{FF2B5EF4-FFF2-40B4-BE49-F238E27FC236}">
                <a16:creationId xmlns:a16="http://schemas.microsoft.com/office/drawing/2014/main" id="{B4D01C10-C967-41DB-BB76-8FA821B8D131}"/>
              </a:ext>
            </a:extLst>
          </p:cNvPr>
          <p:cNvSpPr/>
          <p:nvPr/>
        </p:nvSpPr>
        <p:spPr>
          <a:xfrm>
            <a:off x="269776" y="4509120"/>
            <a:ext cx="7182544" cy="122539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выполнения задания 23 участники экзамена вносят в бланк ответов № 2. Оценивание выполнения заданий 20-23 экзаменационной работы, внесенных в бланки ответов № 2, осуществляется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экспертами предметной комиссии по химии.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975993"/>
            <a:ext cx="2695761" cy="17971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5874580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2025 году должности ЭКСПЕРТ, оценивающий выполнение лабораторной работы по химии, НЕТ!!!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6037" y="3917861"/>
            <a:ext cx="666843" cy="5715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0940" y="3937540"/>
            <a:ext cx="666843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9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Овал 7">
            <a:extLst>
              <a:ext uri="{FF2B5EF4-FFF2-40B4-BE49-F238E27FC236}">
                <a16:creationId xmlns:a16="http://schemas.microsoft.com/office/drawing/2014/main" id="{F1EE5973-D520-420E-86CD-F4DC6946D7D0}"/>
              </a:ext>
            </a:extLst>
          </p:cNvPr>
          <p:cNvSpPr/>
          <p:nvPr/>
        </p:nvSpPr>
        <p:spPr>
          <a:xfrm rot="16540874">
            <a:off x="4766119" y="1822301"/>
            <a:ext cx="7101014" cy="3969898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31" name="Овал 7">
            <a:extLst>
              <a:ext uri="{FF2B5EF4-FFF2-40B4-BE49-F238E27FC236}">
                <a16:creationId xmlns:a16="http://schemas.microsoft.com/office/drawing/2014/main" id="{2FA9D634-86F6-440E-8A22-FB0A6043C5F2}"/>
              </a:ext>
            </a:extLst>
          </p:cNvPr>
          <p:cNvSpPr/>
          <p:nvPr/>
        </p:nvSpPr>
        <p:spPr>
          <a:xfrm rot="10800000" flipH="1">
            <a:off x="-841302" y="-1093825"/>
            <a:ext cx="8792969" cy="4334400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316" y="1412776"/>
            <a:ext cx="2292740" cy="32766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778" y="2100621"/>
            <a:ext cx="2301992" cy="32769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56" y="2825056"/>
            <a:ext cx="2250908" cy="32730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083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9AD36EB1-04F1-46F1-86DA-3907C3F216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4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D7CE3014-2440-4838-8253-CC27694E5E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5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116F56C1-BF49-49DE-B026-5EBD6190B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6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3D5572DC-5B06-4C14-A55A-817706E126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7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4E917B88-8D46-4EA9-8A8B-8494E4ABAF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8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23E30865-1C57-4E6E-AB3B-361814ADEF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Заголовок 1">
            <a:extLst>
              <a:ext uri="{FF2B5EF4-FFF2-40B4-BE49-F238E27FC236}">
                <a16:creationId xmlns:a16="http://schemas.microsoft.com/office/drawing/2014/main" id="{E0908DB9-747D-47CE-B926-159B2F2E8D76}"/>
              </a:ext>
            </a:extLst>
          </p:cNvPr>
          <p:cNvSpPr txBox="1">
            <a:spLocks/>
          </p:cNvSpPr>
          <p:nvPr/>
        </p:nvSpPr>
        <p:spPr bwMode="auto">
          <a:xfrm>
            <a:off x="44251" y="-73585"/>
            <a:ext cx="896461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tabLst>
                <a:tab pos="4394200" algn="l"/>
              </a:tabLst>
            </a:pP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</a:rPr>
              <a:t>ОСОБЕННОСТИ ПРОВЕДЕНИЯ ОГЭ ПО </a:t>
            </a: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</a:rPr>
              <a:t>ФИЗИКЕ.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</a:rPr>
              <a:t>КОМПЛЕКТ БЛАНКОВ УЧАСТНИКА</a:t>
            </a:r>
            <a:endParaRPr lang="ru-RU" altLang="ru-RU" sz="2400" b="1" dirty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9" y="3545136"/>
            <a:ext cx="2287991" cy="3243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873" y="3530520"/>
            <a:ext cx="2287991" cy="32578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1" name="Прямоугольник 50"/>
          <p:cNvSpPr/>
          <p:nvPr/>
        </p:nvSpPr>
        <p:spPr>
          <a:xfrm>
            <a:off x="35496" y="944434"/>
            <a:ext cx="2601672" cy="1548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Комплект участника состоит из 4 бланков:</a:t>
            </a:r>
          </a:p>
          <a:p>
            <a:pPr>
              <a:defRPr/>
            </a:pPr>
            <a:r>
              <a:rPr lang="ru-RU" sz="1400" dirty="0">
                <a:solidFill>
                  <a:prstClr val="black"/>
                </a:solidFill>
                <a:latin typeface="Cambria" panose="02040503050406030204" pitchFamily="18" charset="0"/>
              </a:rPr>
              <a:t>б</a:t>
            </a:r>
            <a:r>
              <a:rPr lang="ru-RU" sz="1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ланк ответов № 1;</a:t>
            </a:r>
          </a:p>
          <a:p>
            <a:pPr>
              <a:defRPr/>
            </a:pPr>
            <a:r>
              <a:rPr lang="ru-RU" sz="1400" dirty="0">
                <a:solidFill>
                  <a:prstClr val="black"/>
                </a:solidFill>
                <a:latin typeface="Cambria" panose="02040503050406030204" pitchFamily="18" charset="0"/>
              </a:rPr>
              <a:t>б</a:t>
            </a:r>
            <a:r>
              <a:rPr lang="ru-RU" sz="1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ланк ответов № 2 (лист 1);</a:t>
            </a:r>
          </a:p>
          <a:p>
            <a:pPr>
              <a:defRPr/>
            </a:pPr>
            <a:r>
              <a:rPr lang="ru-RU" sz="1400" dirty="0">
                <a:solidFill>
                  <a:prstClr val="black"/>
                </a:solidFill>
                <a:latin typeface="Cambria" panose="02040503050406030204" pitchFamily="18" charset="0"/>
              </a:rPr>
              <a:t>б</a:t>
            </a:r>
            <a:r>
              <a:rPr lang="ru-RU" sz="1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ланк ответов № 2 (лист 2);</a:t>
            </a:r>
          </a:p>
          <a:p>
            <a:pPr>
              <a:defRPr/>
            </a:pPr>
            <a:r>
              <a:rPr lang="ru-RU" sz="1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ДБО № 2 по физике</a:t>
            </a:r>
          </a:p>
          <a:p>
            <a:pPr>
              <a:defRPr/>
            </a:pPr>
            <a:endParaRPr lang="ru-RU" sz="1400" b="1" u="sng" dirty="0" smtClean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2810" y="2365429"/>
            <a:ext cx="1584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2306000000223</a:t>
            </a:r>
            <a:endParaRPr lang="ru-RU" sz="1400" b="1" dirty="0">
              <a:solidFill>
                <a:srgbClr val="C0000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921602" y="2025134"/>
            <a:ext cx="359124" cy="41869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29193" y="1626185"/>
            <a:ext cx="3095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3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17232" y="1593086"/>
            <a:ext cx="878252" cy="142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431388" y="1664584"/>
            <a:ext cx="1584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</a:rPr>
              <a:t>2749990001007</a:t>
            </a:r>
            <a:endParaRPr lang="ru-RU" sz="1200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03422" y="3786168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4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05012" y="3722583"/>
            <a:ext cx="1080120" cy="19394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076056" y="895362"/>
            <a:ext cx="3932808" cy="25336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Организатору необходимо: </a:t>
            </a:r>
            <a:endParaRPr lang="ru-RU" sz="1600" b="1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algn="just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1)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</a:rPr>
              <a:t>на </a:t>
            </a:r>
            <a:r>
              <a:rPr lang="ru-RU" sz="1600" dirty="0">
                <a:solidFill>
                  <a:prstClr val="black"/>
                </a:solidFill>
                <a:latin typeface="Cambria" panose="02040503050406030204" pitchFamily="18" charset="0"/>
              </a:rPr>
              <a:t>листе 2 бланка ответов № 2 </a:t>
            </a:r>
            <a: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</a:rPr>
              <a:t>в </a:t>
            </a:r>
            <a:r>
              <a:rPr lang="ru-RU" sz="1600" dirty="0">
                <a:solidFill>
                  <a:prstClr val="black"/>
                </a:solidFill>
                <a:latin typeface="Cambria" panose="02040503050406030204" pitchFamily="18" charset="0"/>
              </a:rPr>
              <a:t>поле «Дополнительный бланк ответов № 2» вписать цифровое значение кода ДБО </a:t>
            </a:r>
            <a: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</a:rPr>
              <a:t>№ </a:t>
            </a:r>
            <a:r>
              <a:rPr lang="ru-RU" sz="1600" dirty="0">
                <a:solidFill>
                  <a:prstClr val="black"/>
                </a:solidFill>
                <a:latin typeface="Cambria" panose="02040503050406030204" pitchFamily="18" charset="0"/>
              </a:rPr>
              <a:t>2 </a:t>
            </a:r>
            <a: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</a:rPr>
              <a:t>по </a:t>
            </a:r>
            <a:r>
              <a:rPr lang="ru-RU" sz="1600" dirty="0">
                <a:solidFill>
                  <a:prstClr val="black"/>
                </a:solidFill>
                <a:latin typeface="Cambria" panose="02040503050406030204" pitchFamily="18" charset="0"/>
              </a:rPr>
              <a:t>физике;</a:t>
            </a:r>
          </a:p>
          <a:p>
            <a:pPr algn="just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2)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</a:rPr>
              <a:t>проставить </a:t>
            </a:r>
            <a:r>
              <a:rPr lang="ru-RU" sz="1600" dirty="0">
                <a:solidFill>
                  <a:prstClr val="black"/>
                </a:solidFill>
                <a:latin typeface="Cambria" panose="02040503050406030204" pitchFamily="18" charset="0"/>
              </a:rPr>
              <a:t>на ДБО № 2 по физике номер листа «Лист» 3;</a:t>
            </a:r>
          </a:p>
          <a:p>
            <a:pPr algn="just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3)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</a:rPr>
              <a:t>проконтролировать </a:t>
            </a:r>
            <a:r>
              <a:rPr lang="ru-RU" sz="1600" dirty="0">
                <a:solidFill>
                  <a:prstClr val="black"/>
                </a:solidFill>
                <a:latin typeface="Cambria" panose="02040503050406030204" pitchFamily="18" charset="0"/>
              </a:rPr>
              <a:t>заполнение </a:t>
            </a:r>
            <a: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</a:rPr>
              <a:t>участником регистрационных </a:t>
            </a:r>
            <a:r>
              <a:rPr lang="ru-RU" sz="1600" dirty="0">
                <a:solidFill>
                  <a:prstClr val="black"/>
                </a:solidFill>
                <a:latin typeface="Cambria" panose="02040503050406030204" pitchFamily="18" charset="0"/>
              </a:rPr>
              <a:t>полей ДБО № 2 по </a:t>
            </a:r>
            <a: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</a:rPr>
              <a:t>физике</a:t>
            </a:r>
            <a:endParaRPr lang="ru-RU" sz="16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109276" y="4797152"/>
            <a:ext cx="3487060" cy="1800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600" dirty="0">
                <a:solidFill>
                  <a:prstClr val="black"/>
                </a:solidFill>
                <a:latin typeface="Cambria" panose="02040503050406030204" pitchFamily="18" charset="0"/>
              </a:rPr>
              <a:t>В случае использования участником </a:t>
            </a:r>
            <a: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</a:rPr>
              <a:t>во </a:t>
            </a:r>
            <a:r>
              <a:rPr lang="ru-RU" sz="1600" dirty="0">
                <a:solidFill>
                  <a:prstClr val="black"/>
                </a:solidFill>
                <a:latin typeface="Cambria" panose="02040503050406030204" pitchFamily="18" charset="0"/>
              </a:rPr>
              <a:t>время экзамена </a:t>
            </a:r>
            <a:r>
              <a:rPr lang="ru-RU" sz="1600" b="1" dirty="0">
                <a:solidFill>
                  <a:srgbClr val="00B050"/>
                </a:solidFill>
                <a:latin typeface="Cambria" panose="02040503050406030204" pitchFamily="18" charset="0"/>
              </a:rPr>
              <a:t>стандартного </a:t>
            </a:r>
            <a:r>
              <a:rPr lang="ru-RU" sz="1600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ДБО </a:t>
            </a:r>
            <a:r>
              <a:rPr lang="ru-RU" sz="1600" b="1" dirty="0">
                <a:solidFill>
                  <a:srgbClr val="00B050"/>
                </a:solidFill>
                <a:latin typeface="Cambria" panose="02040503050406030204" pitchFamily="18" charset="0"/>
              </a:rPr>
              <a:t>№ 2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, </a:t>
            </a:r>
            <a:r>
              <a:rPr lang="ru-RU" sz="1600" dirty="0">
                <a:solidFill>
                  <a:prstClr val="black"/>
                </a:solidFill>
                <a:latin typeface="Cambria" panose="02040503050406030204" pitchFamily="18" charset="0"/>
              </a:rPr>
              <a:t>организатор в аудитории «привязывает» его к ДБО № 2 </a:t>
            </a:r>
            <a: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</a:rPr>
              <a:t>по </a:t>
            </a:r>
            <a:r>
              <a:rPr lang="ru-RU" sz="1600" dirty="0">
                <a:solidFill>
                  <a:prstClr val="black"/>
                </a:solidFill>
                <a:latin typeface="Cambria" panose="02040503050406030204" pitchFamily="18" charset="0"/>
              </a:rPr>
              <a:t>физике по той же схеме. </a:t>
            </a:r>
            <a:endParaRPr lang="ru-RU" sz="1600" dirty="0" smtClean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prstClr val="black"/>
                </a:solidFill>
                <a:latin typeface="Cambria" panose="02040503050406030204" pitchFamily="18" charset="0"/>
              </a:rPr>
              <a:t>Это </a:t>
            </a:r>
            <a:r>
              <a:rPr lang="ru-RU" sz="1600" dirty="0">
                <a:solidFill>
                  <a:prstClr val="black"/>
                </a:solidFill>
                <a:latin typeface="Cambria" panose="02040503050406030204" pitchFamily="18" charset="0"/>
              </a:rPr>
              <a:t>будет уже «Лист» 4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4509992" y="4123493"/>
            <a:ext cx="2366264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4376335" y="1795462"/>
            <a:ext cx="152860" cy="232803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8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7">
            <a:extLst>
              <a:ext uri="{FF2B5EF4-FFF2-40B4-BE49-F238E27FC236}">
                <a16:creationId xmlns:a16="http://schemas.microsoft.com/office/drawing/2014/main" id="{2FA9D634-86F6-440E-8A22-FB0A6043C5F2}"/>
              </a:ext>
            </a:extLst>
          </p:cNvPr>
          <p:cNvSpPr/>
          <p:nvPr/>
        </p:nvSpPr>
        <p:spPr>
          <a:xfrm rot="10800000" flipH="1">
            <a:off x="-1456721" y="-785377"/>
            <a:ext cx="10600721" cy="4562923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281890"/>
            <a:ext cx="7630616" cy="698838"/>
          </a:xfrm>
        </p:spPr>
        <p:txBody>
          <a:bodyPr/>
          <a:lstStyle/>
          <a:p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Функционирование регионального мониторинга проведения ГИА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084" y="1383154"/>
            <a:ext cx="842493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«О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мониторинге проведения государственной итоговой аттестации </a:t>
            </a:r>
            <a:br>
              <a:rPr lang="ru-RU" sz="2000" dirty="0"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latin typeface="Times New Roman"/>
                <a:ea typeface="Calibri"/>
                <a:cs typeface="Times New Roman"/>
              </a:rPr>
              <a:t>по образовательным программам основного общего и среднего общего образования в пункте проведения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экзаменов»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(приказ Департамента №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260 </a:t>
            </a:r>
            <a:b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 24.02.2025)</a:t>
            </a:r>
          </a:p>
          <a:p>
            <a:pPr algn="just"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Ссылка для входа на сайт мониторинга: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ppe-mon.obr57.ru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spcAft>
                <a:spcPts val="0"/>
              </a:spcAft>
            </a:pP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0"/>
              </a:spcAft>
              <a:buFont typeface="Wingdings" pitchFamily="2" charset="2"/>
              <a:buChar char="Ø"/>
            </a:pPr>
            <a:r>
              <a:rPr lang="ru-RU" b="1" dirty="0">
                <a:latin typeface="Times New Roman"/>
                <a:ea typeface="Calibri"/>
              </a:rPr>
              <a:t>Экзамены – Информация – передача данных </a:t>
            </a:r>
            <a:r>
              <a:rPr lang="ru-RU" dirty="0">
                <a:latin typeface="Times New Roman"/>
                <a:ea typeface="Calibri"/>
              </a:rPr>
              <a:t>(информация </a:t>
            </a:r>
            <a:r>
              <a:rPr lang="ru-RU" dirty="0" smtClean="0">
                <a:latin typeface="Times New Roman"/>
                <a:ea typeface="Calibri"/>
              </a:rPr>
              <a:t>о </a:t>
            </a:r>
            <a:r>
              <a:rPr lang="ru-RU" dirty="0">
                <a:latin typeface="Times New Roman"/>
                <a:ea typeface="Calibri"/>
              </a:rPr>
              <a:t>фактической явке участников </a:t>
            </a:r>
            <a:r>
              <a:rPr lang="ru-RU" dirty="0" smtClean="0">
                <a:latin typeface="Times New Roman"/>
                <a:ea typeface="Calibri"/>
              </a:rPr>
              <a:t>и </a:t>
            </a:r>
            <a:r>
              <a:rPr lang="ru-RU" dirty="0">
                <a:latin typeface="Times New Roman"/>
                <a:ea typeface="Calibri"/>
              </a:rPr>
              <a:t>наблюдателей</a:t>
            </a:r>
            <a:r>
              <a:rPr lang="ru-RU" dirty="0" smtClean="0">
                <a:latin typeface="Times New Roman"/>
                <a:ea typeface="Calibri"/>
              </a:rPr>
              <a:t>) – </a:t>
            </a:r>
            <a:r>
              <a:rPr lang="ru-RU" b="1" i="1" dirty="0" smtClean="0">
                <a:solidFill>
                  <a:srgbClr val="FF0000"/>
                </a:solidFill>
                <a:latin typeface="Times New Roman"/>
                <a:ea typeface="Calibri"/>
              </a:rPr>
              <a:t>до 10.45 часов</a:t>
            </a:r>
          </a:p>
          <a:p>
            <a:pPr marL="342900" indent="-342900">
              <a:spcAft>
                <a:spcPts val="0"/>
              </a:spcAft>
              <a:buFont typeface="Wingdings" pitchFamily="2" charset="2"/>
              <a:buChar char="Ø"/>
            </a:pPr>
            <a:r>
              <a:rPr lang="ru-RU" b="1" dirty="0">
                <a:latin typeface="Times New Roman"/>
                <a:ea typeface="Calibri"/>
              </a:rPr>
              <a:t>Контроль занятости – Создание ведомости </a:t>
            </a:r>
            <a:r>
              <a:rPr lang="ru-RU" dirty="0">
                <a:latin typeface="Times New Roman"/>
                <a:ea typeface="Calibri"/>
              </a:rPr>
              <a:t>(данные об оплате работникам ППЭ)</a:t>
            </a:r>
            <a:endParaRPr lang="ru-RU" dirty="0" smtClean="0">
              <a:latin typeface="Times New Roman"/>
              <a:ea typeface="Calibri"/>
            </a:endParaRPr>
          </a:p>
          <a:p>
            <a:pPr marL="342900" indent="-342900">
              <a:spcAft>
                <a:spcPts val="0"/>
              </a:spcAft>
              <a:buFont typeface="Wingdings" pitchFamily="2" charset="2"/>
              <a:buChar char="Ø"/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Направление форм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отправление формы 13-02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13-03-У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spcAft>
                <a:spcPts val="0"/>
              </a:spcAft>
              <a:buFont typeface="Wingdings" pitchFamily="2" charset="2"/>
              <a:buChar char="Ø"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Передача пакетов в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РЦОКО</a:t>
            </a:r>
          </a:p>
          <a:p>
            <a:pPr algn="just">
              <a:spcAft>
                <a:spcPts val="0"/>
              </a:spcAft>
            </a:pPr>
            <a:endParaRPr lang="ru-RU" sz="1600" dirty="0">
              <a:solidFill>
                <a:prstClr val="black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456" y="4854838"/>
            <a:ext cx="2529840" cy="1901825"/>
          </a:xfrm>
          <a:prstGeom prst="rect">
            <a:avLst/>
          </a:prstGeom>
        </p:spPr>
      </p:pic>
      <p:sp>
        <p:nvSpPr>
          <p:cNvPr id="9" name="Овал 7">
            <a:extLst>
              <a:ext uri="{FF2B5EF4-FFF2-40B4-BE49-F238E27FC236}">
                <a16:creationId xmlns:a16="http://schemas.microsoft.com/office/drawing/2014/main" id="{F1EE5973-D520-420E-86CD-F4DC6946D7D0}"/>
              </a:ext>
            </a:extLst>
          </p:cNvPr>
          <p:cNvSpPr/>
          <p:nvPr/>
        </p:nvSpPr>
        <p:spPr>
          <a:xfrm rot="16200000">
            <a:off x="4268582" y="1673767"/>
            <a:ext cx="7317432" cy="3969898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74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вал 7">
            <a:extLst>
              <a:ext uri="{FF2B5EF4-FFF2-40B4-BE49-F238E27FC236}">
                <a16:creationId xmlns:a16="http://schemas.microsoft.com/office/drawing/2014/main" id="{2FA9D634-86F6-440E-8A22-FB0A6043C5F2}"/>
              </a:ext>
            </a:extLst>
          </p:cNvPr>
          <p:cNvSpPr/>
          <p:nvPr/>
        </p:nvSpPr>
        <p:spPr>
          <a:xfrm rot="5400000" flipH="1">
            <a:off x="-3110997" y="1045776"/>
            <a:ext cx="8792969" cy="4334400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27" name="Овал 7">
            <a:extLst>
              <a:ext uri="{FF2B5EF4-FFF2-40B4-BE49-F238E27FC236}">
                <a16:creationId xmlns:a16="http://schemas.microsoft.com/office/drawing/2014/main" id="{2FA9D634-86F6-440E-8A22-FB0A6043C5F2}"/>
              </a:ext>
            </a:extLst>
          </p:cNvPr>
          <p:cNvSpPr/>
          <p:nvPr/>
        </p:nvSpPr>
        <p:spPr>
          <a:xfrm rot="11073585">
            <a:off x="2567982" y="-587978"/>
            <a:ext cx="8658309" cy="3711514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28" name="Овал 7">
            <a:extLst>
              <a:ext uri="{FF2B5EF4-FFF2-40B4-BE49-F238E27FC236}">
                <a16:creationId xmlns:a16="http://schemas.microsoft.com/office/drawing/2014/main" id="{F1EE5973-D520-420E-86CD-F4DC6946D7D0}"/>
              </a:ext>
            </a:extLst>
          </p:cNvPr>
          <p:cNvSpPr/>
          <p:nvPr/>
        </p:nvSpPr>
        <p:spPr>
          <a:xfrm rot="11626171">
            <a:off x="4045681" y="-743139"/>
            <a:ext cx="7101014" cy="3969898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47107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37F1ED64-FA1A-4CF8-BD93-E0D6222F4D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08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5C02A62C-0A66-46CF-B3C7-904CE52F70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09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3BB765F9-71D6-4EED-B474-4AB8619F7A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0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438A2F1B-A09A-4831-8B71-2C06AC7663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1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D3170AC8-FC54-4DFF-BE59-9622B6FC39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2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E8DB0AE4-4D68-43AB-B66F-A82301C13C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61968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4" name="Заголовок 1">
            <a:extLst>
              <a:ext uri="{FF2B5EF4-FFF2-40B4-BE49-F238E27FC236}">
                <a16:creationId xmlns:a16="http://schemas.microsoft.com/office/drawing/2014/main" id="{E8A35D1D-A727-4994-8F1A-C727E8D7F061}"/>
              </a:ext>
            </a:extLst>
          </p:cNvPr>
          <p:cNvSpPr txBox="1">
            <a:spLocks/>
          </p:cNvSpPr>
          <p:nvPr/>
        </p:nvSpPr>
        <p:spPr bwMode="auto">
          <a:xfrm>
            <a:off x="-258208" y="36832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</a:rPr>
              <a:t>ОСОБЕННОСТИ ПРОВЕДЕНИЯ ОГЭ ПО </a:t>
            </a: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</a:rPr>
              <a:t>ФИЗИКЕ.</a:t>
            </a:r>
            <a:endParaRPr lang="ru-RU" altLang="ru-RU" sz="2400" b="1" dirty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</a:rPr>
              <a:t>ЗАПОЛНЕНИЕ ФОРМ</a:t>
            </a:r>
            <a:endParaRPr lang="ru-RU" altLang="ru-RU" sz="2400" b="1" dirty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36595CE-3DF1-4D76-A36D-289AC9BF43E4}"/>
              </a:ext>
            </a:extLst>
          </p:cNvPr>
          <p:cNvSpPr/>
          <p:nvPr/>
        </p:nvSpPr>
        <p:spPr>
          <a:xfrm>
            <a:off x="3510078" y="1029891"/>
            <a:ext cx="5570538" cy="1216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977029D2-4C70-4CF4-8EC1-0FCE8500999F}"/>
              </a:ext>
            </a:extLst>
          </p:cNvPr>
          <p:cNvSpPr/>
          <p:nvPr/>
        </p:nvSpPr>
        <p:spPr>
          <a:xfrm>
            <a:off x="665158" y="1029890"/>
            <a:ext cx="1438011" cy="8869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2000" b="1" dirty="0">
              <a:solidFill>
                <a:prstClr val="white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Форма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ППЭ 05-02</a:t>
            </a:r>
            <a:r>
              <a:rPr lang="ru-RU" sz="2000" b="1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prstClr val="white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967FFB65-D2DB-431A-8F9F-0E36E2D1B1A3}"/>
              </a:ext>
            </a:extLst>
          </p:cNvPr>
          <p:cNvSpPr/>
          <p:nvPr/>
        </p:nvSpPr>
        <p:spPr>
          <a:xfrm>
            <a:off x="683568" y="2975775"/>
            <a:ext cx="2599742" cy="89738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z="2000" b="1" spc="-15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Сопроводительный бланк к ВДП</a:t>
            </a:r>
            <a:endParaRPr lang="ru-RU" sz="2000" b="1" spc="-15" dirty="0">
              <a:solidFill>
                <a:prstClr val="white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69" y="922338"/>
            <a:ext cx="6285255" cy="128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71462" y="921159"/>
            <a:ext cx="216024" cy="128788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44464" y="2132856"/>
            <a:ext cx="8759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Количество ДБО № 2 у каждого участника минимум 1</a:t>
            </a:r>
            <a:endParaRPr lang="ru-RU" altLang="ru-RU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098" y="2636912"/>
            <a:ext cx="2520280" cy="17405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5448234" y="3609105"/>
            <a:ext cx="823923" cy="19204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32580" y="4293096"/>
            <a:ext cx="8759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Количество ДБО </a:t>
            </a:r>
            <a:r>
              <a:rPr lang="ru-RU" altLang="ru-RU" dirty="0">
                <a:solidFill>
                  <a:prstClr val="black"/>
                </a:solidFill>
                <a:latin typeface="Cambria" panose="02040503050406030204" pitchFamily="18" charset="0"/>
              </a:rPr>
              <a:t>№ 2 по физике суммируется </a:t>
            </a:r>
            <a:r>
              <a:rPr lang="ru-RU" alt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с количеством использованных </a:t>
            </a:r>
            <a:r>
              <a:rPr lang="ru-RU" altLang="ru-RU" dirty="0">
                <a:solidFill>
                  <a:prstClr val="black"/>
                </a:solidFill>
                <a:latin typeface="Cambria" panose="02040503050406030204" pitchFamily="18" charset="0"/>
              </a:rPr>
              <a:t>участниками стандартных ДБО № 2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977029D2-4C70-4CF4-8EC1-0FCE8500999F}"/>
              </a:ext>
            </a:extLst>
          </p:cNvPr>
          <p:cNvSpPr/>
          <p:nvPr/>
        </p:nvSpPr>
        <p:spPr>
          <a:xfrm>
            <a:off x="683568" y="5278363"/>
            <a:ext cx="2304256" cy="8869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2000" b="1" dirty="0">
              <a:solidFill>
                <a:prstClr val="white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Форма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ППЭ 13-02МАШ</a:t>
            </a:r>
            <a:r>
              <a:rPr lang="ru-RU" sz="2000" b="1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prstClr val="white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310" y="5117554"/>
            <a:ext cx="56007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4872569" y="5008490"/>
            <a:ext cx="491519" cy="128788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0" y="6300028"/>
            <a:ext cx="9083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Количество ДБО </a:t>
            </a:r>
            <a:r>
              <a:rPr lang="ru-RU" altLang="ru-RU" dirty="0">
                <a:solidFill>
                  <a:prstClr val="black"/>
                </a:solidFill>
                <a:latin typeface="Cambria" panose="02040503050406030204" pitchFamily="18" charset="0"/>
              </a:rPr>
              <a:t>№ 2 по физике </a:t>
            </a:r>
            <a:r>
              <a:rPr lang="ru-RU" alt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учитывается </a:t>
            </a:r>
            <a:r>
              <a:rPr lang="ru-RU" altLang="ru-RU" dirty="0">
                <a:solidFill>
                  <a:prstClr val="black"/>
                </a:solidFill>
                <a:latin typeface="Cambria" panose="02040503050406030204" pitchFamily="18" charset="0"/>
              </a:rPr>
              <a:t>в столбце </a:t>
            </a:r>
            <a:r>
              <a:rPr lang="ru-RU" alt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«Доп</a:t>
            </a:r>
            <a:r>
              <a:rPr lang="ru-RU" altLang="ru-RU" dirty="0">
                <a:solidFill>
                  <a:prstClr val="black"/>
                </a:solidFill>
                <a:latin typeface="Cambria" panose="02040503050406030204" pitchFamily="18" charset="0"/>
              </a:rPr>
              <a:t>. бланков ответов №</a:t>
            </a:r>
            <a:r>
              <a:rPr lang="ru-RU" alt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2»</a:t>
            </a:r>
            <a:endParaRPr lang="ru-RU" altLang="ru-RU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10E2F872-5B31-45FE-A684-8FDA417C04BC}"/>
              </a:ext>
            </a:extLst>
          </p:cNvPr>
          <p:cNvSpPr/>
          <p:nvPr/>
        </p:nvSpPr>
        <p:spPr>
          <a:xfrm>
            <a:off x="296863" y="1052414"/>
            <a:ext cx="373063" cy="3603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EF6FE1FE-8FBA-485F-8ACD-7160C6014972}"/>
              </a:ext>
            </a:extLst>
          </p:cNvPr>
          <p:cNvSpPr/>
          <p:nvPr/>
        </p:nvSpPr>
        <p:spPr>
          <a:xfrm>
            <a:off x="310505" y="5307211"/>
            <a:ext cx="373063" cy="3603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92839FBD-906F-4902-80C4-F7C24DF1409B}"/>
              </a:ext>
            </a:extLst>
          </p:cNvPr>
          <p:cNvSpPr/>
          <p:nvPr/>
        </p:nvSpPr>
        <p:spPr>
          <a:xfrm>
            <a:off x="310505" y="2996630"/>
            <a:ext cx="373063" cy="3603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1883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0000" r="-5239"/>
          <a:stretch/>
        </p:blipFill>
        <p:spPr bwMode="auto">
          <a:xfrm rot="5400000">
            <a:off x="2771719" y="1385364"/>
            <a:ext cx="1087832" cy="108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Овал 7">
            <a:extLst>
              <a:ext uri="{FF2B5EF4-FFF2-40B4-BE49-F238E27FC236}">
                <a16:creationId xmlns:a16="http://schemas.microsoft.com/office/drawing/2014/main" id="{F1EE5973-D520-420E-86CD-F4DC6946D7D0}"/>
              </a:ext>
            </a:extLst>
          </p:cNvPr>
          <p:cNvSpPr/>
          <p:nvPr/>
        </p:nvSpPr>
        <p:spPr>
          <a:xfrm rot="16540874">
            <a:off x="4766119" y="1822301"/>
            <a:ext cx="7101014" cy="3969898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28" name="Овал 7">
            <a:extLst>
              <a:ext uri="{FF2B5EF4-FFF2-40B4-BE49-F238E27FC236}">
                <a16:creationId xmlns:a16="http://schemas.microsoft.com/office/drawing/2014/main" id="{2FA9D634-86F6-440E-8A22-FB0A6043C5F2}"/>
              </a:ext>
            </a:extLst>
          </p:cNvPr>
          <p:cNvSpPr/>
          <p:nvPr/>
        </p:nvSpPr>
        <p:spPr>
          <a:xfrm rot="10800000" flipH="1">
            <a:off x="-841302" y="-1093825"/>
            <a:ext cx="8792969" cy="4334400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0000" r="-5239"/>
          <a:stretch/>
        </p:blipFill>
        <p:spPr bwMode="auto">
          <a:xfrm rot="5400000">
            <a:off x="2771719" y="2845304"/>
            <a:ext cx="1087832" cy="108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Заголовок 1">
            <a:extLst>
              <a:ext uri="{FF2B5EF4-FFF2-40B4-BE49-F238E27FC236}">
                <a16:creationId xmlns:a16="http://schemas.microsoft.com/office/drawing/2014/main" id="{BAA02DF4-DFFB-4D0C-939B-A4F2C0D4D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04" y="44624"/>
            <a:ext cx="8964612" cy="1057275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ПОДГОТОВКА АУДИТОРИЙ К ПРОВЕДЕНИЮ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ОГЭ </a:t>
            </a:r>
            <a:b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</a:b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ПО И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НФОРМАТИКЕ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5301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F20E04B8-BA0C-4BD5-813D-5FE513ADE5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2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DBFCECFC-54A3-4756-9339-8ADBD0A432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3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7B486622-9D5F-472E-89F3-B0074890B7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4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0FD5D3C4-DD5E-4331-947A-C9C6A075A4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5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776C8421-0B08-413E-95FE-37C27C5C12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6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2627A689-ED3C-4823-9CED-CF476022D0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7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C3795D2F-9D1D-48F2-9348-414FB7560D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8" name="Прямоугольник 26"/>
          <p:cNvSpPr>
            <a:spLocks noChangeArrowheads="1"/>
          </p:cNvSpPr>
          <p:nvPr/>
        </p:nvSpPr>
        <p:spPr bwMode="auto">
          <a:xfrm>
            <a:off x="107504" y="1185931"/>
            <a:ext cx="2762968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266700" algn="just">
              <a:spcBef>
                <a:spcPts val="0"/>
              </a:spcBef>
              <a:buNone/>
              <a:defRPr/>
            </a:pPr>
            <a:r>
              <a:rPr lang="ru-RU" sz="1800" b="1" dirty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  <a:t>В аудитории</a:t>
            </a:r>
            <a:r>
              <a:rPr lang="ru-RU" sz="1800" b="1" dirty="0" smtClean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  <a:t>:</a:t>
            </a:r>
          </a:p>
          <a:p>
            <a:pPr marL="0" indent="266700" algn="just">
              <a:spcBef>
                <a:spcPts val="0"/>
              </a:spcBef>
              <a:buNone/>
              <a:defRPr/>
            </a:pPr>
            <a:endParaRPr lang="ru-RU" sz="800" dirty="0">
              <a:solidFill>
                <a:srgbClr val="394454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1800" dirty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  <a:t>оборудованы рабочие места </a:t>
            </a:r>
            <a:r>
              <a:rPr lang="ru-RU" sz="1800" dirty="0" smtClean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  <a:t>для </a:t>
            </a:r>
            <a:r>
              <a:rPr lang="ru-RU" sz="1800" dirty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  <a:t>выполнения части 1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1800" dirty="0" smtClean="0"/>
              <a:t>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  <a:t>автоматизированные      </a:t>
            </a:r>
            <a:br>
              <a:rPr lang="ru-RU" sz="1800" dirty="0" smtClean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  <a:t>рабочие места (компьютер/ноутбук) </a:t>
            </a:r>
            <a:r>
              <a:rPr lang="ru-RU" sz="1800" dirty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  <a:t>для выполнения части 2</a:t>
            </a:r>
            <a:endParaRPr lang="ru-RU" altLang="ru-RU" sz="1800" dirty="0">
              <a:solidFill>
                <a:srgbClr val="394454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4" name="object 3"/>
          <p:cNvSpPr>
            <a:spLocks noChangeArrowheads="1"/>
          </p:cNvSpPr>
          <p:nvPr/>
        </p:nvSpPr>
        <p:spPr bwMode="auto">
          <a:xfrm>
            <a:off x="7673649" y="5041901"/>
            <a:ext cx="1373088" cy="171029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" name="Picture 35" descr="https://24shopping.com.ua/images/abt__ut2/menu-with-icon/0/kisspng-laptop-computer-icons-computer-monitors-desktop-co-laptop-png-vector-5ab116383990f6.315187631521555000235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5" b="11757"/>
          <a:stretch>
            <a:fillRect/>
          </a:stretch>
        </p:blipFill>
        <p:spPr bwMode="auto">
          <a:xfrm>
            <a:off x="2950778" y="2928628"/>
            <a:ext cx="715194" cy="55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авая фигурная скобка 1"/>
          <p:cNvSpPr/>
          <p:nvPr/>
        </p:nvSpPr>
        <p:spPr>
          <a:xfrm>
            <a:off x="3746646" y="1440269"/>
            <a:ext cx="216024" cy="2240726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39776" y="1882460"/>
            <a:ext cx="17766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  <a:t>соответствует  числу участников экзамена в аудитории</a:t>
            </a:r>
          </a:p>
        </p:txBody>
      </p:sp>
      <p:sp>
        <p:nvSpPr>
          <p:cNvPr id="20" name="object 6"/>
          <p:cNvSpPr>
            <a:spLocks noChangeArrowheads="1"/>
          </p:cNvSpPr>
          <p:nvPr/>
        </p:nvSpPr>
        <p:spPr bwMode="auto">
          <a:xfrm>
            <a:off x="5018679" y="1728062"/>
            <a:ext cx="1275954" cy="125922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4" name="Плюс 3"/>
          <p:cNvSpPr/>
          <p:nvPr/>
        </p:nvSpPr>
        <p:spPr>
          <a:xfrm>
            <a:off x="1278159" y="3933056"/>
            <a:ext cx="576064" cy="57975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0000" r="-5239"/>
          <a:stretch/>
        </p:blipFill>
        <p:spPr bwMode="auto">
          <a:xfrm rot="5400000">
            <a:off x="3379019" y="4481594"/>
            <a:ext cx="1087832" cy="108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5" descr="https://24shopping.com.ua/images/abt__ut2/menu-with-icon/0/kisspng-laptop-computer-icons-computer-monitors-desktop-co-laptop-png-vector-5ab116383990f6.315187631521555000235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5" b="11757"/>
          <a:stretch>
            <a:fillRect/>
          </a:stretch>
        </p:blipFill>
        <p:spPr bwMode="auto">
          <a:xfrm>
            <a:off x="3565338" y="4575228"/>
            <a:ext cx="715194" cy="55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4463" y="4542219"/>
            <a:ext cx="3419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  <a:t>одно автоматизированное рабочее место для ответственного организатора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7" y="5625245"/>
            <a:ext cx="6624736" cy="1116123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  <a:t>В штабе </a:t>
            </a:r>
            <a:r>
              <a:rPr lang="ru-RU" sz="1600" b="1" dirty="0" smtClean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  <a:t>ППЭ </a:t>
            </a:r>
            <a:r>
              <a:rPr lang="ru-RU" sz="1600" b="1" dirty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  <a:t>размещены резервные АРМ участника из расчета </a:t>
            </a:r>
            <a:r>
              <a:rPr lang="ru-RU" sz="1600" b="1" dirty="0" smtClean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  <a:t>1 </a:t>
            </a:r>
            <a:r>
              <a:rPr lang="ru-RU" sz="1600" b="1" dirty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  <a:t>станция на </a:t>
            </a:r>
            <a:r>
              <a:rPr lang="ru-RU" sz="1600" b="1" dirty="0" smtClean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  <a:t>5 основных АРМ участника и </a:t>
            </a:r>
            <a:r>
              <a:rPr lang="ru-RU" sz="1600" b="1" dirty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  <a:t>АРМ организатора </a:t>
            </a:r>
            <a:r>
              <a:rPr lang="ru-RU" sz="1600" b="1" dirty="0" smtClean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  <a:t>из </a:t>
            </a:r>
            <a:r>
              <a:rPr lang="ru-RU" sz="1600" b="1" dirty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  <a:t>расчета одна станция </a:t>
            </a:r>
            <a:r>
              <a:rPr lang="ru-RU" sz="1600" b="1" dirty="0" smtClean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  <a:t>на 4 основных станций организатора</a:t>
            </a:r>
            <a:endParaRPr lang="ru-RU" sz="1600" b="1" dirty="0">
              <a:solidFill>
                <a:srgbClr val="394454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300192" y="3970958"/>
            <a:ext cx="2736304" cy="125824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latin typeface="Cambria" panose="02040503050406030204" pitchFamily="18" charset="0"/>
              </a:rPr>
              <a:t>При выполнении части 1 экзаменационной работы участники экзамена </a:t>
            </a:r>
            <a:r>
              <a:rPr lang="ru-RU" sz="1400" dirty="0" smtClean="0">
                <a:latin typeface="Cambria" panose="02040503050406030204" pitchFamily="18" charset="0"/>
              </a:rPr>
              <a:t/>
            </a:r>
            <a:br>
              <a:rPr lang="ru-RU" sz="1400" dirty="0" smtClean="0">
                <a:latin typeface="Cambria" panose="02040503050406030204" pitchFamily="18" charset="0"/>
              </a:rPr>
            </a:br>
            <a:r>
              <a:rPr lang="ru-RU" sz="1400" dirty="0" smtClean="0">
                <a:latin typeface="Cambria" panose="02040503050406030204" pitchFamily="18" charset="0"/>
              </a:rPr>
              <a:t>не </a:t>
            </a:r>
            <a:r>
              <a:rPr lang="ru-RU" sz="1400" dirty="0">
                <a:latin typeface="Cambria" panose="02040503050406030204" pitchFamily="18" charset="0"/>
              </a:rPr>
              <a:t>должны пользоваться </a:t>
            </a:r>
            <a:r>
              <a:rPr lang="ru-RU" sz="1400" dirty="0" smtClean="0">
                <a:latin typeface="Cambria" panose="02040503050406030204" pitchFamily="18" charset="0"/>
              </a:rPr>
              <a:t>компьютерами</a:t>
            </a:r>
            <a:endParaRPr lang="ru-RU" sz="1400" dirty="0">
              <a:latin typeface="Cambria" panose="0204050305040603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3766" y="949282"/>
            <a:ext cx="2197422" cy="273171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5145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Овал 7">
            <a:extLst>
              <a:ext uri="{FF2B5EF4-FFF2-40B4-BE49-F238E27FC236}">
                <a16:creationId xmlns:a16="http://schemas.microsoft.com/office/drawing/2014/main" id="{2FA9D634-86F6-440E-8A22-FB0A6043C5F2}"/>
              </a:ext>
            </a:extLst>
          </p:cNvPr>
          <p:cNvSpPr/>
          <p:nvPr/>
        </p:nvSpPr>
        <p:spPr>
          <a:xfrm rot="11073585">
            <a:off x="2567982" y="-587978"/>
            <a:ext cx="8658309" cy="3711514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25" name="Овал 7">
            <a:extLst>
              <a:ext uri="{FF2B5EF4-FFF2-40B4-BE49-F238E27FC236}">
                <a16:creationId xmlns:a16="http://schemas.microsoft.com/office/drawing/2014/main" id="{2FA9D634-86F6-440E-8A22-FB0A6043C5F2}"/>
              </a:ext>
            </a:extLst>
          </p:cNvPr>
          <p:cNvSpPr/>
          <p:nvPr/>
        </p:nvSpPr>
        <p:spPr>
          <a:xfrm rot="5400000" flipH="1">
            <a:off x="-3110997" y="1045776"/>
            <a:ext cx="8792969" cy="4334400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740016" y="4296295"/>
            <a:ext cx="2214717" cy="2281899"/>
          </a:xfrm>
          <a:prstGeom prst="round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92325" y="4425790"/>
            <a:ext cx="2214717" cy="2058040"/>
          </a:xfrm>
          <a:prstGeom prst="round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300" name="Заголовок 1">
            <a:extLst>
              <a:ext uri="{FF2B5EF4-FFF2-40B4-BE49-F238E27FC236}">
                <a16:creationId xmlns:a16="http://schemas.microsoft.com/office/drawing/2014/main" id="{BAA02DF4-DFFB-4D0C-939B-A4F2C0D4D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04" y="211485"/>
            <a:ext cx="8964612" cy="1057275"/>
          </a:xfrm>
        </p:spPr>
        <p:txBody>
          <a:bodyPr/>
          <a:lstStyle/>
          <a:p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ОСОБЕННОСТИ ПРОВЕДЕНИЯ ОГЭ </a:t>
            </a:r>
            <a:b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</a:b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ПО И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НФОРМАТИКЕ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5301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F20E04B8-BA0C-4BD5-813D-5FE513ADE5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2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DBFCECFC-54A3-4756-9339-8ADBD0A432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3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7B486622-9D5F-472E-89F3-B0074890B7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4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0FD5D3C4-DD5E-4331-947A-C9C6A075A4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5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776C8421-0B08-413E-95FE-37C27C5C12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6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2627A689-ED3C-4823-9CED-CF476022D0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7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C3795D2F-9D1D-48F2-9348-414FB7560D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" name="object 3"/>
          <p:cNvSpPr>
            <a:spLocks noChangeArrowheads="1"/>
          </p:cNvSpPr>
          <p:nvPr/>
        </p:nvSpPr>
        <p:spPr bwMode="auto">
          <a:xfrm>
            <a:off x="7271791" y="4296295"/>
            <a:ext cx="1872209" cy="237626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05496" y="4425790"/>
            <a:ext cx="23042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  <a:t>Не допускается выполнение заданий части 1 после выполнения заданий части </a:t>
            </a:r>
            <a:r>
              <a:rPr lang="ru-RU" sz="2000" dirty="0" smtClean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  <a:t>2 </a:t>
            </a:r>
            <a:endParaRPr lang="ru-RU" sz="2000" dirty="0">
              <a:solidFill>
                <a:srgbClr val="394454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28" name="Рисунок 2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97" y="3861048"/>
            <a:ext cx="2383731" cy="282664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144463" y="3007485"/>
            <a:ext cx="2699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ИКТ-5.1 «Ведомость выполнения практических заданий по информатике</a:t>
            </a:r>
            <a:r>
              <a:rPr lang="ru-RU" sz="1600" dirty="0" smtClean="0"/>
              <a:t>»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48354" y="1196752"/>
            <a:ext cx="308497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00"/>
              </a:spcBef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  <a:t>Номера выполненных </a:t>
            </a:r>
            <a:r>
              <a:rPr lang="ru-RU" sz="2000" dirty="0" smtClean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  <a:t>заданий </a:t>
            </a:r>
            <a:r>
              <a:rPr lang="ru-RU" sz="2000" dirty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  <a:t>отмечаются специальным символом «Х» в форме ИКТ-5.1.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55368" y="1325148"/>
            <a:ext cx="56886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  <a:t>По завершении проверки технической готовности ППЭ скан-копию протокола технической готовности ППЭ руководитель ППЭ направляет накануне дня проведения экзамена </a:t>
            </a:r>
            <a:r>
              <a:rPr lang="ru-RU" sz="2000" dirty="0" smtClean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  <a:t>(</a:t>
            </a:r>
            <a:r>
              <a:rPr lang="ru-RU" sz="2000" dirty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  <a:t>не позднее 15.00 часов) </a:t>
            </a:r>
            <a:br>
              <a:rPr lang="ru-RU" sz="2000" dirty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  <a:t>на адрес электронной почты </a:t>
            </a:r>
            <a:r>
              <a:rPr lang="ru-RU" sz="2000" b="1" dirty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  <a:t>ege.orel@orcoko.ru </a:t>
            </a:r>
            <a:r>
              <a:rPr lang="ru-RU" sz="2000" dirty="0" smtClean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  <a:t>с </a:t>
            </a:r>
            <a:r>
              <a:rPr lang="ru-RU" sz="2000" dirty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  <a:t>пометкой «Протокол </a:t>
            </a:r>
            <a:r>
              <a:rPr lang="ru-RU" sz="2000" dirty="0" err="1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  <a:t>техготовности</a:t>
            </a:r>
            <a:r>
              <a:rPr lang="ru-RU" sz="2000" dirty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  <a:t> ППЭ____».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4296295"/>
            <a:ext cx="21229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  <a:t>Конверты с ИК выдаются строго в аудиторию номер которой указан на конверте !</a:t>
            </a:r>
          </a:p>
        </p:txBody>
      </p:sp>
      <p:sp>
        <p:nvSpPr>
          <p:cNvPr id="27" name="Овал 7">
            <a:extLst>
              <a:ext uri="{FF2B5EF4-FFF2-40B4-BE49-F238E27FC236}">
                <a16:creationId xmlns:a16="http://schemas.microsoft.com/office/drawing/2014/main" id="{F1EE5973-D520-420E-86CD-F4DC6946D7D0}"/>
              </a:ext>
            </a:extLst>
          </p:cNvPr>
          <p:cNvSpPr/>
          <p:nvPr/>
        </p:nvSpPr>
        <p:spPr>
          <a:xfrm rot="11626171">
            <a:off x="4045681" y="-743139"/>
            <a:ext cx="7101014" cy="3969898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99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Овал 7">
            <a:extLst>
              <a:ext uri="{FF2B5EF4-FFF2-40B4-BE49-F238E27FC236}">
                <a16:creationId xmlns:a16="http://schemas.microsoft.com/office/drawing/2014/main" id="{F1EE5973-D520-420E-86CD-F4DC6946D7D0}"/>
              </a:ext>
            </a:extLst>
          </p:cNvPr>
          <p:cNvSpPr/>
          <p:nvPr/>
        </p:nvSpPr>
        <p:spPr>
          <a:xfrm rot="16540874">
            <a:off x="4766119" y="1822301"/>
            <a:ext cx="7101014" cy="3969898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51" name="Овал 7">
            <a:extLst>
              <a:ext uri="{FF2B5EF4-FFF2-40B4-BE49-F238E27FC236}">
                <a16:creationId xmlns:a16="http://schemas.microsoft.com/office/drawing/2014/main" id="{2FA9D634-86F6-440E-8A22-FB0A6043C5F2}"/>
              </a:ext>
            </a:extLst>
          </p:cNvPr>
          <p:cNvSpPr/>
          <p:nvPr/>
        </p:nvSpPr>
        <p:spPr>
          <a:xfrm rot="10800000" flipH="1">
            <a:off x="-841302" y="-1093825"/>
            <a:ext cx="8792969" cy="4334400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246" y="1412776"/>
            <a:ext cx="2254250" cy="158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85" y="3872391"/>
            <a:ext cx="650092" cy="92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4107258"/>
            <a:ext cx="655766" cy="89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85" y="1412776"/>
            <a:ext cx="2280740" cy="1575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2467" name="Заголовок 1">
            <a:extLst>
              <a:ext uri="{FF2B5EF4-FFF2-40B4-BE49-F238E27FC236}">
                <a16:creationId xmlns:a16="http://schemas.microsoft.com/office/drawing/2014/main" id="{90BC22E4-86CE-4578-AAF7-B27B1FD96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УПАКОВКА ЭМ В АУДИТОРИИ</a:t>
            </a:r>
          </a:p>
        </p:txBody>
      </p:sp>
      <p:sp>
        <p:nvSpPr>
          <p:cNvPr id="62468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99042D4D-0C79-4708-94A7-A312C5E0E7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2469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9D519613-72C8-4EB3-9B19-162D96750F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2470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9D0601F9-6D93-4BB3-9CF8-0BE261E435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2471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6D3533B6-261E-4C7A-AB59-0386D931D1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2473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8169E416-C5A9-4D30-BBD5-BC530DD764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80" name="Скругленный прямоугольник 79">
            <a:extLst>
              <a:ext uri="{FF2B5EF4-FFF2-40B4-BE49-F238E27FC236}">
                <a16:creationId xmlns:a16="http://schemas.microsoft.com/office/drawing/2014/main" id="{FA72A4E1-5799-4A37-8F4C-199FF2F210B8}"/>
              </a:ext>
            </a:extLst>
          </p:cNvPr>
          <p:cNvSpPr/>
          <p:nvPr/>
        </p:nvSpPr>
        <p:spPr>
          <a:xfrm>
            <a:off x="6781800" y="3068961"/>
            <a:ext cx="2235200" cy="36003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ts val="100"/>
              </a:spcBef>
              <a:defRPr/>
            </a:pPr>
            <a:r>
              <a:rPr lang="ru-RU" alt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Черновики</a:t>
            </a:r>
          </a:p>
        </p:txBody>
      </p:sp>
      <p:sp>
        <p:nvSpPr>
          <p:cNvPr id="62479" name="TextBox 93">
            <a:extLst>
              <a:ext uri="{FF2B5EF4-FFF2-40B4-BE49-F238E27FC236}">
                <a16:creationId xmlns:a16="http://schemas.microsoft.com/office/drawing/2014/main" id="{254C86C3-D44D-4883-B4D2-E676A4F12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87" y="3803184"/>
            <a:ext cx="8080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rgbClr val="C00000"/>
                </a:solidFill>
                <a:latin typeface="Arial Black" panose="020B0A04020102020204" pitchFamily="34" charset="0"/>
              </a:rPr>
              <a:t>ДБО № 2</a:t>
            </a:r>
          </a:p>
        </p:txBody>
      </p:sp>
      <p:sp>
        <p:nvSpPr>
          <p:cNvPr id="62483" name="TextBox 97">
            <a:extLst>
              <a:ext uri="{FF2B5EF4-FFF2-40B4-BE49-F238E27FC236}">
                <a16:creationId xmlns:a16="http://schemas.microsoft.com/office/drawing/2014/main" id="{665A8AF0-A0FE-413D-8C4F-4DB6CC5E8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863" y="4116981"/>
            <a:ext cx="3302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rgbClr val="C0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04" name="Правая фигурная скобка 103">
            <a:extLst>
              <a:ext uri="{FF2B5EF4-FFF2-40B4-BE49-F238E27FC236}">
                <a16:creationId xmlns:a16="http://schemas.microsoft.com/office/drawing/2014/main" id="{EE70A534-7FFD-4EF5-B155-8F45DC5EB833}"/>
              </a:ext>
            </a:extLst>
          </p:cNvPr>
          <p:cNvSpPr/>
          <p:nvPr/>
        </p:nvSpPr>
        <p:spPr>
          <a:xfrm rot="19660116">
            <a:off x="1402354" y="3570991"/>
            <a:ext cx="404813" cy="1458912"/>
          </a:xfrm>
          <a:prstGeom prst="rightBrace">
            <a:avLst>
              <a:gd name="adj1" fmla="val 8333"/>
              <a:gd name="adj2" fmla="val 50343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62499" name="TextBox 68">
            <a:extLst>
              <a:ext uri="{FF2B5EF4-FFF2-40B4-BE49-F238E27FC236}">
                <a16:creationId xmlns:a16="http://schemas.microsoft.com/office/drawing/2014/main" id="{04D77EFC-8B0E-45C1-95B8-3BE8AA416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5445224"/>
            <a:ext cx="839787" cy="3381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800" dirty="0">
                <a:solidFill>
                  <a:srgbClr val="000000"/>
                </a:solidFill>
                <a:latin typeface="Cambria" panose="02040503050406030204" pitchFamily="18" charset="0"/>
              </a:rPr>
              <a:t>Бланк ответов №1</a:t>
            </a:r>
          </a:p>
        </p:txBody>
      </p:sp>
      <p:sp>
        <p:nvSpPr>
          <p:cNvPr id="62501" name="TextBox 114">
            <a:extLst>
              <a:ext uri="{FF2B5EF4-FFF2-40B4-BE49-F238E27FC236}">
                <a16:creationId xmlns:a16="http://schemas.microsoft.com/office/drawing/2014/main" id="{1B346D7D-8515-414A-A029-0A720DF6A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2" y="4941168"/>
            <a:ext cx="777875" cy="3385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800" dirty="0">
                <a:solidFill>
                  <a:srgbClr val="000000"/>
                </a:solidFill>
                <a:latin typeface="Cambria" panose="02040503050406030204" pitchFamily="18" charset="0"/>
              </a:rPr>
              <a:t>Бланки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800" dirty="0">
                <a:solidFill>
                  <a:srgbClr val="000000"/>
                </a:solidFill>
                <a:latin typeface="Cambria" panose="02040503050406030204" pitchFamily="18" charset="0"/>
              </a:rPr>
              <a:t>ответов №2</a:t>
            </a:r>
          </a:p>
        </p:txBody>
      </p:sp>
      <p:sp>
        <p:nvSpPr>
          <p:cNvPr id="62502" name="TextBox 115">
            <a:extLst>
              <a:ext uri="{FF2B5EF4-FFF2-40B4-BE49-F238E27FC236}">
                <a16:creationId xmlns:a16="http://schemas.microsoft.com/office/drawing/2014/main" id="{53B3D1F8-E864-434E-B317-D340C36CE9CD}"/>
              </a:ext>
            </a:extLst>
          </p:cNvPr>
          <p:cNvSpPr txBox="1">
            <a:spLocks noChangeArrowheads="1"/>
          </p:cNvSpPr>
          <p:nvPr/>
        </p:nvSpPr>
        <p:spPr bwMode="auto">
          <a:xfrm rot="3402382">
            <a:off x="702267" y="4077403"/>
            <a:ext cx="2498725" cy="231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rgbClr val="000000"/>
                </a:solidFill>
                <a:latin typeface="Cambria" panose="02040503050406030204" pitchFamily="18" charset="0"/>
              </a:rPr>
              <a:t>Комплект 2 участника</a:t>
            </a: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2677BDED-6B10-4211-832F-4AE05EEEF0A0}"/>
              </a:ext>
            </a:extLst>
          </p:cNvPr>
          <p:cNvSpPr/>
          <p:nvPr/>
        </p:nvSpPr>
        <p:spPr>
          <a:xfrm>
            <a:off x="82700" y="1076952"/>
            <a:ext cx="719138" cy="5270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prstClr val="white"/>
                </a:solidFill>
                <a:latin typeface="Cambria" panose="02040503050406030204" pitchFamily="18" charset="0"/>
              </a:rPr>
              <a:t>1 </a:t>
            </a:r>
          </a:p>
          <a:p>
            <a:pPr algn="ctr">
              <a:defRPr/>
            </a:pPr>
            <a:r>
              <a:rPr lang="ru-RU" sz="1600" b="1" dirty="0">
                <a:solidFill>
                  <a:prstClr val="white"/>
                </a:solidFill>
                <a:latin typeface="Cambria" panose="02040503050406030204" pitchFamily="18" charset="0"/>
              </a:rPr>
              <a:t>ВДП</a:t>
            </a:r>
          </a:p>
        </p:txBody>
      </p:sp>
      <p:sp>
        <p:nvSpPr>
          <p:cNvPr id="122" name="Скругленный прямоугольник 121">
            <a:extLst>
              <a:ext uri="{FF2B5EF4-FFF2-40B4-BE49-F238E27FC236}">
                <a16:creationId xmlns:a16="http://schemas.microsoft.com/office/drawing/2014/main" id="{0011662E-9A6A-4D82-B9A3-0A696048B9B2}"/>
              </a:ext>
            </a:extLst>
          </p:cNvPr>
          <p:cNvSpPr/>
          <p:nvPr/>
        </p:nvSpPr>
        <p:spPr>
          <a:xfrm>
            <a:off x="586284" y="3071726"/>
            <a:ext cx="2284249" cy="36036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ts val="100"/>
              </a:spcBef>
              <a:defRPr/>
            </a:pPr>
            <a:r>
              <a:rPr lang="ru-RU" alt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Комплекты бланков</a:t>
            </a:r>
          </a:p>
        </p:txBody>
      </p:sp>
      <p:sp>
        <p:nvSpPr>
          <p:cNvPr id="123" name="Скругленный прямоугольник 122">
            <a:extLst>
              <a:ext uri="{FF2B5EF4-FFF2-40B4-BE49-F238E27FC236}">
                <a16:creationId xmlns:a16="http://schemas.microsoft.com/office/drawing/2014/main" id="{D0DABF19-E037-4B9E-B638-A1F68E2AAB72}"/>
              </a:ext>
            </a:extLst>
          </p:cNvPr>
          <p:cNvSpPr/>
          <p:nvPr/>
        </p:nvSpPr>
        <p:spPr>
          <a:xfrm>
            <a:off x="3877572" y="3053317"/>
            <a:ext cx="2492995" cy="36036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ts val="100"/>
              </a:spcBef>
              <a:defRPr/>
            </a:pPr>
            <a:r>
              <a:rPr lang="ru-RU" alt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КИМ + контрольные листы</a:t>
            </a:r>
            <a:endParaRPr lang="ru-RU" altLang="ru-RU" sz="1400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</a:endParaRPr>
          </a:p>
        </p:txBody>
      </p:sp>
      <p:sp>
        <p:nvSpPr>
          <p:cNvPr id="124" name="Скругленный прямоугольник 123">
            <a:extLst>
              <a:ext uri="{FF2B5EF4-FFF2-40B4-BE49-F238E27FC236}">
                <a16:creationId xmlns:a16="http://schemas.microsoft.com/office/drawing/2014/main" id="{3F9C9A3E-3922-4807-B706-1365A1F235F8}"/>
              </a:ext>
            </a:extLst>
          </p:cNvPr>
          <p:cNvSpPr/>
          <p:nvPr/>
        </p:nvSpPr>
        <p:spPr>
          <a:xfrm>
            <a:off x="6612606" y="5995968"/>
            <a:ext cx="2519362" cy="57308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ts val="100"/>
              </a:spcBef>
              <a:defRPr/>
            </a:pPr>
            <a:r>
              <a:rPr lang="ru-RU" altLang="ru-RU" sz="1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Неиспользованные/</a:t>
            </a:r>
            <a:endParaRPr lang="ru-RU" altLang="ru-RU" sz="14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100"/>
              </a:spcBef>
              <a:defRPr/>
            </a:pPr>
            <a:r>
              <a:rPr lang="ru-RU" altLang="ru-RU" sz="1400" dirty="0">
                <a:solidFill>
                  <a:srgbClr val="002060"/>
                </a:solidFill>
                <a:latin typeface="Cambria" panose="02040503050406030204" pitchFamily="18" charset="0"/>
              </a:rPr>
              <a:t>бракованные ЭМ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927" y="1419941"/>
            <a:ext cx="2423560" cy="158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Прямоугольник: скругленные углы 124">
            <a:extLst>
              <a:ext uri="{FF2B5EF4-FFF2-40B4-BE49-F238E27FC236}">
                <a16:creationId xmlns:a16="http://schemas.microsoft.com/office/drawing/2014/main" id="{58C0ED7B-391B-4B09-B1FD-61CAF47166EF}"/>
              </a:ext>
            </a:extLst>
          </p:cNvPr>
          <p:cNvSpPr/>
          <p:nvPr/>
        </p:nvSpPr>
        <p:spPr>
          <a:xfrm>
            <a:off x="3822354" y="1051142"/>
            <a:ext cx="5164111" cy="29534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Конверты, приготовленные </a:t>
            </a:r>
            <a: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  <a:t>руководителем ППЭ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373926"/>
            <a:ext cx="2254953" cy="158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" name="Прямоугольник: скругленные углы 124">
            <a:extLst>
              <a:ext uri="{FF2B5EF4-FFF2-40B4-BE49-F238E27FC236}">
                <a16:creationId xmlns:a16="http://schemas.microsoft.com/office/drawing/2014/main" id="{58C0ED7B-391B-4B09-B1FD-61CAF47166EF}"/>
              </a:ext>
            </a:extLst>
          </p:cNvPr>
          <p:cNvSpPr/>
          <p:nvPr/>
        </p:nvSpPr>
        <p:spPr>
          <a:xfrm>
            <a:off x="6830594" y="3611472"/>
            <a:ext cx="1989138" cy="6889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  <a:t>Конверт, приготовленный руководителем ППЭ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68" y="4393475"/>
            <a:ext cx="638507" cy="92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052" y="4671177"/>
            <a:ext cx="655766" cy="92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82" name="TextBox 96">
            <a:extLst>
              <a:ext uri="{FF2B5EF4-FFF2-40B4-BE49-F238E27FC236}">
                <a16:creationId xmlns:a16="http://schemas.microsoft.com/office/drawing/2014/main" id="{AFC3C761-5423-4052-A350-979572F2D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884" y="4432249"/>
            <a:ext cx="3317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rgbClr val="C00000"/>
                </a:solidFill>
                <a:latin typeface="Arial Black" panose="020B0A04020102020204" pitchFamily="34" charset="0"/>
              </a:rPr>
              <a:t>1</a:t>
            </a:r>
          </a:p>
        </p:txBody>
      </p:sp>
      <p:pic>
        <p:nvPicPr>
          <p:cNvPr id="62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183" y="4398349"/>
            <a:ext cx="650092" cy="92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986" y="4633216"/>
            <a:ext cx="655766" cy="89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Box 93">
            <a:extLst>
              <a:ext uri="{FF2B5EF4-FFF2-40B4-BE49-F238E27FC236}">
                <a16:creationId xmlns:a16="http://schemas.microsoft.com/office/drawing/2014/main" id="{254C86C3-D44D-4883-B4D2-E676A4F12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6885" y="4329142"/>
            <a:ext cx="8080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rgbClr val="C00000"/>
                </a:solidFill>
                <a:latin typeface="Arial Black" panose="020B0A04020102020204" pitchFamily="34" charset="0"/>
              </a:rPr>
              <a:t>ДБО № 2</a:t>
            </a:r>
          </a:p>
        </p:txBody>
      </p:sp>
      <p:sp>
        <p:nvSpPr>
          <p:cNvPr id="65" name="TextBox 97">
            <a:extLst>
              <a:ext uri="{FF2B5EF4-FFF2-40B4-BE49-F238E27FC236}">
                <a16:creationId xmlns:a16="http://schemas.microsoft.com/office/drawing/2014/main" id="{665A8AF0-A0FE-413D-8C4F-4DB6CC5E8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6161" y="4642939"/>
            <a:ext cx="3302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rgbClr val="C0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66" name="TextBox 68">
            <a:extLst>
              <a:ext uri="{FF2B5EF4-FFF2-40B4-BE49-F238E27FC236}">
                <a16:creationId xmlns:a16="http://schemas.microsoft.com/office/drawing/2014/main" id="{04D77EFC-8B0E-45C1-95B8-3BE8AA416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8938" y="5971182"/>
            <a:ext cx="839787" cy="3381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800" dirty="0">
                <a:solidFill>
                  <a:srgbClr val="000000"/>
                </a:solidFill>
                <a:latin typeface="Cambria" panose="02040503050406030204" pitchFamily="18" charset="0"/>
              </a:rPr>
              <a:t>Бланк ответов №1</a:t>
            </a:r>
          </a:p>
        </p:txBody>
      </p:sp>
      <p:sp>
        <p:nvSpPr>
          <p:cNvPr id="67" name="TextBox 114">
            <a:extLst>
              <a:ext uri="{FF2B5EF4-FFF2-40B4-BE49-F238E27FC236}">
                <a16:creationId xmlns:a16="http://schemas.microsoft.com/office/drawing/2014/main" id="{1B346D7D-8515-414A-A029-0A720DF6A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760" y="5467126"/>
            <a:ext cx="777875" cy="3385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800" dirty="0">
                <a:solidFill>
                  <a:srgbClr val="000000"/>
                </a:solidFill>
                <a:latin typeface="Cambria" panose="02040503050406030204" pitchFamily="18" charset="0"/>
              </a:rPr>
              <a:t>Бланки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800" dirty="0">
                <a:solidFill>
                  <a:srgbClr val="000000"/>
                </a:solidFill>
                <a:latin typeface="Cambria" panose="02040503050406030204" pitchFamily="18" charset="0"/>
              </a:rPr>
              <a:t>ответов №2</a:t>
            </a:r>
          </a:p>
        </p:txBody>
      </p:sp>
      <p:pic>
        <p:nvPicPr>
          <p:cNvPr id="68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66" y="4919433"/>
            <a:ext cx="638507" cy="92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350" y="5197135"/>
            <a:ext cx="655766" cy="92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TextBox 96">
            <a:extLst>
              <a:ext uri="{FF2B5EF4-FFF2-40B4-BE49-F238E27FC236}">
                <a16:creationId xmlns:a16="http://schemas.microsoft.com/office/drawing/2014/main" id="{AFC3C761-5423-4052-A350-979572F2D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5182" y="4958207"/>
            <a:ext cx="3317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rgbClr val="C0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71" name="Правая фигурная скобка 70">
            <a:extLst>
              <a:ext uri="{FF2B5EF4-FFF2-40B4-BE49-F238E27FC236}">
                <a16:creationId xmlns:a16="http://schemas.microsoft.com/office/drawing/2014/main" id="{EE70A534-7FFD-4EF5-B155-8F45DC5EB833}"/>
              </a:ext>
            </a:extLst>
          </p:cNvPr>
          <p:cNvSpPr/>
          <p:nvPr/>
        </p:nvSpPr>
        <p:spPr>
          <a:xfrm rot="19660116">
            <a:off x="3675166" y="4063158"/>
            <a:ext cx="404813" cy="1458912"/>
          </a:xfrm>
          <a:prstGeom prst="rightBrace">
            <a:avLst>
              <a:gd name="adj1" fmla="val 8333"/>
              <a:gd name="adj2" fmla="val 50343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72" name="TextBox 115">
            <a:extLst>
              <a:ext uri="{FF2B5EF4-FFF2-40B4-BE49-F238E27FC236}">
                <a16:creationId xmlns:a16="http://schemas.microsoft.com/office/drawing/2014/main" id="{53B3D1F8-E864-434E-B317-D340C36CE9CD}"/>
              </a:ext>
            </a:extLst>
          </p:cNvPr>
          <p:cNvSpPr txBox="1">
            <a:spLocks noChangeArrowheads="1"/>
          </p:cNvSpPr>
          <p:nvPr/>
        </p:nvSpPr>
        <p:spPr bwMode="auto">
          <a:xfrm rot="3402382">
            <a:off x="2873248" y="4493038"/>
            <a:ext cx="2498725" cy="231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rgbClr val="000000"/>
                </a:solidFill>
                <a:latin typeface="Cambria" panose="02040503050406030204" pitchFamily="18" charset="0"/>
              </a:rPr>
              <a:t>Комплект </a:t>
            </a:r>
            <a:r>
              <a:rPr lang="ru-RU" altLang="ru-RU" sz="9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1 </a:t>
            </a:r>
            <a:r>
              <a:rPr lang="ru-RU" altLang="ru-RU" sz="900" dirty="0">
                <a:solidFill>
                  <a:srgbClr val="000000"/>
                </a:solidFill>
                <a:latin typeface="Cambria" panose="02040503050406030204" pitchFamily="18" charset="0"/>
              </a:rPr>
              <a:t>участника</a:t>
            </a:r>
          </a:p>
        </p:txBody>
      </p:sp>
      <p:sp>
        <p:nvSpPr>
          <p:cNvPr id="73" name="TextBox 51"/>
          <p:cNvSpPr txBox="1">
            <a:spLocks noChangeArrowheads="1"/>
          </p:cNvSpPr>
          <p:nvPr/>
        </p:nvSpPr>
        <p:spPr bwMode="auto">
          <a:xfrm>
            <a:off x="1619672" y="3410416"/>
            <a:ext cx="432048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FF0000"/>
                </a:solidFill>
                <a:latin typeface="Cambria" panose="02040503050406030204" pitchFamily="18" charset="0"/>
              </a:rPr>
              <a:t>ВАЖНО!!!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 dirty="0">
                <a:solidFill>
                  <a:srgbClr val="FF0000"/>
                </a:solidFill>
                <a:latin typeface="Cambria" pitchFamily="18" charset="0"/>
              </a:rPr>
              <a:t>ДБО № 2 участника следует за бланком ответов № 2 лист 2 этого же </a:t>
            </a:r>
            <a:r>
              <a:rPr lang="ru-RU" altLang="ru-RU" sz="1300" dirty="0" smtClean="0">
                <a:solidFill>
                  <a:srgbClr val="FF0000"/>
                </a:solidFill>
                <a:latin typeface="Cambria" pitchFamily="18" charset="0"/>
              </a:rPr>
              <a:t>участника</a:t>
            </a:r>
            <a:endParaRPr lang="ru-RU" altLang="ru-RU" sz="1300" dirty="0">
              <a:solidFill>
                <a:srgbClr val="003399"/>
              </a:solidFill>
              <a:latin typeface="Cambria" pitchFamily="18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0" y="6310251"/>
            <a:ext cx="6213475" cy="550863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9AE3E4">
                  <a:tint val="66000"/>
                  <a:satMod val="160000"/>
                </a:srgbClr>
              </a:gs>
              <a:gs pos="50000">
                <a:srgbClr val="9AE3E4">
                  <a:tint val="44500"/>
                  <a:satMod val="160000"/>
                </a:srgbClr>
              </a:gs>
              <a:gs pos="100000">
                <a:srgbClr val="9AE3E4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Организатор зачитывает на камеру видеонаблюдения </a:t>
            </a:r>
            <a:b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данные протокола ППЭ 05-02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55976" y="414908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Сбор бланков - КОМПЛЕКТАМИ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53" name="object 3"/>
          <p:cNvSpPr>
            <a:spLocks noChangeArrowheads="1"/>
          </p:cNvSpPr>
          <p:nvPr/>
        </p:nvSpPr>
        <p:spPr bwMode="auto">
          <a:xfrm>
            <a:off x="5400092" y="4686830"/>
            <a:ext cx="1080120" cy="1309138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4" name="Прямоугольник: скругленные углы 13">
            <a:extLst>
              <a:ext uri="{FF2B5EF4-FFF2-40B4-BE49-F238E27FC236}">
                <a16:creationId xmlns:a16="http://schemas.microsoft.com/office/drawing/2014/main" id="{4DFEF4BA-3FC5-4F83-90EF-532B904F3266}"/>
              </a:ext>
            </a:extLst>
          </p:cNvPr>
          <p:cNvSpPr/>
          <p:nvPr/>
        </p:nvSpPr>
        <p:spPr>
          <a:xfrm>
            <a:off x="0" y="6257024"/>
            <a:ext cx="6213475" cy="91501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91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2997B3A1-C46C-4739-9FBC-45DEF66CC3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493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AE93787B-ED40-46CB-9B00-172FDA3845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494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E0504D9E-F75F-48C2-AFE5-A99BED663E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495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A6244EC8-3CC1-4880-83B8-036B6DAA01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496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1681853F-3319-4E79-9B3F-2BD96D3765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497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EC11523C-9B1E-4A6E-AFF8-63ADA59967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6EABA53-9BFE-4742-8FF9-F6805563D3D3}"/>
              </a:ext>
            </a:extLst>
          </p:cNvPr>
          <p:cNvSpPr/>
          <p:nvPr/>
        </p:nvSpPr>
        <p:spPr>
          <a:xfrm>
            <a:off x="222250" y="1146101"/>
            <a:ext cx="8659813" cy="84273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z="1600" spc="-15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Руководитель </a:t>
            </a:r>
            <a:r>
              <a:rPr lang="ru-RU" sz="160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ППЭ </a:t>
            </a: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принимает ЭМ от организаторов в аудитории, </a:t>
            </a:r>
            <a:r>
              <a:rPr lang="ru-RU" sz="1600" spc="-10" dirty="0" smtClean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оформляет </a:t>
            </a:r>
            <a:r>
              <a:rPr lang="ru-RU" sz="1600" spc="-5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все </a:t>
            </a:r>
            <a:r>
              <a:rPr lang="ru-RU" sz="160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формы</a:t>
            </a:r>
            <a:r>
              <a:rPr lang="ru-RU" sz="1600" spc="-35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 </a:t>
            </a:r>
            <a:r>
              <a:rPr lang="ru-RU" sz="160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ППЭ, </a:t>
            </a:r>
            <a:r>
              <a:rPr lang="ru-RU" sz="1600" spc="-1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принимает </a:t>
            </a:r>
            <a:r>
              <a:rPr lang="ru-RU" sz="1600" spc="-5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заполненные </a:t>
            </a:r>
            <a:r>
              <a:rPr lang="ru-RU" sz="160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формы ППЭ-18-МАШ </a:t>
            </a: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от </a:t>
            </a:r>
            <a:r>
              <a:rPr lang="ru-RU" sz="1600" spc="-5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общественных</a:t>
            </a:r>
            <a:r>
              <a:rPr lang="ru-RU" sz="1600" spc="-12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 </a:t>
            </a:r>
            <a:r>
              <a:rPr lang="ru-RU" sz="1600" spc="-2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наблюдателей</a:t>
            </a:r>
            <a:endParaRPr lang="ru-RU" sz="1600" dirty="0">
              <a:solidFill>
                <a:prstClr val="white"/>
              </a:solidFill>
              <a:latin typeface="Cambria" panose="02040503050406030204" pitchFamily="18" charset="0"/>
              <a:cs typeface="Arial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C384FE15-7463-4580-A0FE-A16E4B735860}"/>
              </a:ext>
            </a:extLst>
          </p:cNvPr>
          <p:cNvSpPr/>
          <p:nvPr/>
        </p:nvSpPr>
        <p:spPr>
          <a:xfrm>
            <a:off x="222250" y="2060848"/>
            <a:ext cx="8670925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Перед сканированием ЭМ технический специалист через «Панель управления мониторингом экзаменов» отправляет заполненную форму 13-02МАШ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0" name="Прямоугольник: скругленные углы 25">
            <a:extLst>
              <a:ext uri="{FF2B5EF4-FFF2-40B4-BE49-F238E27FC236}">
                <a16:creationId xmlns:a16="http://schemas.microsoft.com/office/drawing/2014/main" id="{91820346-CCA3-4DB7-B9C1-2D964E6192B9}"/>
              </a:ext>
            </a:extLst>
          </p:cNvPr>
          <p:cNvSpPr/>
          <p:nvPr/>
        </p:nvSpPr>
        <p:spPr>
          <a:xfrm>
            <a:off x="222250" y="2686918"/>
            <a:ext cx="8667750" cy="59806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z="1600" spc="-15" dirty="0" smtClean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После </a:t>
            </a:r>
            <a:r>
              <a:rPr lang="ru-RU" sz="1600" spc="-15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подтверждения в системе </a:t>
            </a:r>
            <a:r>
              <a:rPr lang="ru-RU" sz="1600" spc="-15" dirty="0" smtClean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мониторинга корректности заполненной формы 13-02, начинается сканирование ЭМ</a:t>
            </a:r>
            <a:endParaRPr lang="ru-RU" sz="1600" spc="-15" dirty="0">
              <a:solidFill>
                <a:prstClr val="white"/>
              </a:solidFill>
              <a:latin typeface="Cambria" panose="02040503050406030204" pitchFamily="18" charset="0"/>
              <a:cs typeface="Arial"/>
            </a:endParaRPr>
          </a:p>
        </p:txBody>
      </p:sp>
      <p:sp>
        <p:nvSpPr>
          <p:cNvPr id="21" name="Прямоугольник: скругленные углы 22">
            <a:extLst>
              <a:ext uri="{FF2B5EF4-FFF2-40B4-BE49-F238E27FC236}">
                <a16:creationId xmlns:a16="http://schemas.microsoft.com/office/drawing/2014/main" id="{C384FE15-7463-4580-A0FE-A16E4B735860}"/>
              </a:ext>
            </a:extLst>
          </p:cNvPr>
          <p:cNvSpPr/>
          <p:nvPr/>
        </p:nvSpPr>
        <p:spPr>
          <a:xfrm>
            <a:off x="198790" y="3334991"/>
            <a:ext cx="8670925" cy="81408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Руководитель ППЭ,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в присутствии члена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ГЭК, вскрывает ВДП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с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комплектами бланков участников ОГЭ,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бланки пересчитываются и передаются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техническому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специалисту для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сканирования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2" name="Прямоугольник: скругленные углы 25">
            <a:extLst>
              <a:ext uri="{FF2B5EF4-FFF2-40B4-BE49-F238E27FC236}">
                <a16:creationId xmlns:a16="http://schemas.microsoft.com/office/drawing/2014/main" id="{91820346-CCA3-4DB7-B9C1-2D964E6192B9}"/>
              </a:ext>
            </a:extLst>
          </p:cNvPr>
          <p:cNvSpPr/>
          <p:nvPr/>
        </p:nvSpPr>
        <p:spPr>
          <a:xfrm>
            <a:off x="222250" y="4199458"/>
            <a:ext cx="8667750" cy="86372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z="1600" spc="-15" dirty="0">
                <a:solidFill>
                  <a:schemeClr val="bg1"/>
                </a:solidFill>
                <a:latin typeface="Cambria" panose="02040503050406030204" pitchFamily="18" charset="0"/>
                <a:cs typeface="Arial"/>
              </a:rPr>
              <a:t>После того, как член ГЭК убедился в корректности всех данных и в полноте сканирования, технический специалист экспортирует электронные образы бланков и форм ППЭ на </a:t>
            </a:r>
            <a:r>
              <a:rPr lang="ru-RU" sz="1600" spc="-15" dirty="0" err="1">
                <a:solidFill>
                  <a:schemeClr val="bg1"/>
                </a:solidFill>
                <a:latin typeface="Cambria" panose="02040503050406030204" pitchFamily="18" charset="0"/>
                <a:cs typeface="Arial"/>
              </a:rPr>
              <a:t>флеш</a:t>
            </a:r>
            <a:r>
              <a:rPr lang="ru-RU" sz="1600" spc="-15" dirty="0">
                <a:solidFill>
                  <a:schemeClr val="bg1"/>
                </a:solidFill>
                <a:latin typeface="Cambria" panose="02040503050406030204" pitchFamily="18" charset="0"/>
                <a:cs typeface="Arial"/>
              </a:rPr>
              <a:t>-накопитель члена ГЭК</a:t>
            </a:r>
          </a:p>
        </p:txBody>
      </p:sp>
      <p:sp>
        <p:nvSpPr>
          <p:cNvPr id="24" name="Прямоугольник: скругленные углы 22">
            <a:extLst>
              <a:ext uri="{FF2B5EF4-FFF2-40B4-BE49-F238E27FC236}">
                <a16:creationId xmlns:a16="http://schemas.microsoft.com/office/drawing/2014/main" id="{C384FE15-7463-4580-A0FE-A16E4B735860}"/>
              </a:ext>
            </a:extLst>
          </p:cNvPr>
          <p:cNvSpPr/>
          <p:nvPr/>
        </p:nvSpPr>
        <p:spPr>
          <a:xfrm>
            <a:off x="179512" y="5135190"/>
            <a:ext cx="8670925" cy="74208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Член ГЭК доставляет флеш-накопитель в место, откуда будет производиться передача электронных образов бланков и форм ППЭ по защищенным каналам связи </a:t>
            </a:r>
            <a:endParaRPr lang="ru-RU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(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VipNeT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«Деловая почта») </a:t>
            </a:r>
          </a:p>
        </p:txBody>
      </p:sp>
      <p:sp>
        <p:nvSpPr>
          <p:cNvPr id="25" name="Прямоугольник: скругленные углы 29">
            <a:extLst>
              <a:ext uri="{FF2B5EF4-FFF2-40B4-BE49-F238E27FC236}">
                <a16:creationId xmlns:a16="http://schemas.microsoft.com/office/drawing/2014/main" id="{987541CF-F48C-4B9A-BB4A-7BDD4C2DE32A}"/>
              </a:ext>
            </a:extLst>
          </p:cNvPr>
          <p:cNvSpPr/>
          <p:nvPr/>
        </p:nvSpPr>
        <p:spPr>
          <a:xfrm>
            <a:off x="222250" y="5949280"/>
            <a:ext cx="8670925" cy="78665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z="1600" spc="-15" dirty="0" smtClean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Руководитель </a:t>
            </a:r>
            <a:r>
              <a:rPr lang="ru-RU" sz="1600" spc="-15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ППЭ и технический специалист ожидают в штабе ППЭ  подтверждения </a:t>
            </a:r>
            <a:r>
              <a:rPr lang="ru-RU" sz="1600" spc="-15" dirty="0" smtClean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/>
            </a:r>
            <a:br>
              <a:rPr lang="ru-RU" sz="1600" spc="-15" dirty="0" smtClean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</a:br>
            <a:r>
              <a:rPr lang="ru-RU" sz="1600" spc="-15" dirty="0" smtClean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от РЦОКО </a:t>
            </a:r>
            <a:r>
              <a:rPr lang="ru-RU" sz="1600" spc="-15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факта успешного получения и расшифровки переданных </a:t>
            </a:r>
            <a:r>
              <a:rPr lang="ru-RU" sz="1600" spc="-15" dirty="0" smtClean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 пакетов  </a:t>
            </a:r>
            <a:br>
              <a:rPr lang="ru-RU" sz="1600" spc="-15" dirty="0" smtClean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</a:br>
            <a:r>
              <a:rPr lang="ru-RU" sz="1600" spc="-15" dirty="0" smtClean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с  </a:t>
            </a:r>
            <a:r>
              <a:rPr lang="ru-RU" sz="1600" spc="-15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электронными </a:t>
            </a:r>
            <a:r>
              <a:rPr lang="ru-RU" sz="1600" spc="-15" dirty="0" smtClean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 образами  бланков  </a:t>
            </a:r>
            <a:r>
              <a:rPr lang="ru-RU" sz="1600" spc="-15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и форм ППЭ</a:t>
            </a:r>
          </a:p>
        </p:txBody>
      </p:sp>
      <p:sp>
        <p:nvSpPr>
          <p:cNvPr id="26" name="Овал 7">
            <a:extLst>
              <a:ext uri="{FF2B5EF4-FFF2-40B4-BE49-F238E27FC236}">
                <a16:creationId xmlns:a16="http://schemas.microsoft.com/office/drawing/2014/main" id="{2FA9D634-86F6-440E-8A22-FB0A6043C5F2}"/>
              </a:ext>
            </a:extLst>
          </p:cNvPr>
          <p:cNvSpPr/>
          <p:nvPr/>
        </p:nvSpPr>
        <p:spPr>
          <a:xfrm rot="11073585">
            <a:off x="2567982" y="-587978"/>
            <a:ext cx="8658309" cy="3711514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27" name="Овал 7">
            <a:extLst>
              <a:ext uri="{FF2B5EF4-FFF2-40B4-BE49-F238E27FC236}">
                <a16:creationId xmlns:a16="http://schemas.microsoft.com/office/drawing/2014/main" id="{F1EE5973-D520-420E-86CD-F4DC6946D7D0}"/>
              </a:ext>
            </a:extLst>
          </p:cNvPr>
          <p:cNvSpPr/>
          <p:nvPr/>
        </p:nvSpPr>
        <p:spPr>
          <a:xfrm rot="11626171">
            <a:off x="4045681" y="-743139"/>
            <a:ext cx="7101014" cy="3969898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63491" name="Заголовок 1">
            <a:extLst>
              <a:ext uri="{FF2B5EF4-FFF2-40B4-BE49-F238E27FC236}">
                <a16:creationId xmlns:a16="http://schemas.microsoft.com/office/drawing/2014/main" id="{A8B5DD4C-6D7B-4676-B214-E0D0CC9A0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ЗАВЕРШЕНИЕ ЭКЗАМЕНА:</a:t>
            </a:r>
            <a:b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СКАНИРОВАНИЕ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ЭМ В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ШТАБЕ ППЭ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Овал 7">
            <a:extLst>
              <a:ext uri="{FF2B5EF4-FFF2-40B4-BE49-F238E27FC236}">
                <a16:creationId xmlns:a16="http://schemas.microsoft.com/office/drawing/2014/main" id="{F1EE5973-D520-420E-86CD-F4DC6946D7D0}"/>
              </a:ext>
            </a:extLst>
          </p:cNvPr>
          <p:cNvSpPr/>
          <p:nvPr/>
        </p:nvSpPr>
        <p:spPr>
          <a:xfrm rot="11278149">
            <a:off x="2957548" y="-677290"/>
            <a:ext cx="7101014" cy="3969898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25" name="Овал 7">
            <a:extLst>
              <a:ext uri="{FF2B5EF4-FFF2-40B4-BE49-F238E27FC236}">
                <a16:creationId xmlns:a16="http://schemas.microsoft.com/office/drawing/2014/main" id="{2FA9D634-86F6-440E-8A22-FB0A6043C5F2}"/>
              </a:ext>
            </a:extLst>
          </p:cNvPr>
          <p:cNvSpPr/>
          <p:nvPr/>
        </p:nvSpPr>
        <p:spPr>
          <a:xfrm rot="5400000" flipH="1">
            <a:off x="-3110997" y="1045776"/>
            <a:ext cx="8792969" cy="4334400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64515" name="Заголовок 1">
            <a:extLst>
              <a:ext uri="{FF2B5EF4-FFF2-40B4-BE49-F238E27FC236}">
                <a16:creationId xmlns:a16="http://schemas.microsoft.com/office/drawing/2014/main" id="{33E1DED9-7A73-42FB-8E5A-D8340852B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63" y="44450"/>
            <a:ext cx="5363641" cy="725488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ЗАВЕРШЕНИЕ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ЭКЗАМЕНА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4516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9E0D399D-CCE4-43C6-A10D-AC65792A35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17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E4FBC0AD-3C4D-400E-B4AC-D112FD6AD8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18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C384E729-21BD-4391-BE62-BD276FCA71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19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1E6236F8-2BB3-48D8-A35B-22B435AD51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20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4424766B-EDD6-4066-866F-CF2E72B015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0" name="object 10">
            <a:extLst>
              <a:ext uri="{FF2B5EF4-FFF2-40B4-BE49-F238E27FC236}">
                <a16:creationId xmlns:a16="http://schemas.microsoft.com/office/drawing/2014/main" id="{01EA7E61-2BAE-4FB1-84F2-58B51477C28D}"/>
              </a:ext>
            </a:extLst>
          </p:cNvPr>
          <p:cNvSpPr txBox="1"/>
          <p:nvPr/>
        </p:nvSpPr>
        <p:spPr>
          <a:xfrm>
            <a:off x="251520" y="620688"/>
            <a:ext cx="6443761" cy="1612621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>
            <a:lvl1pPr marL="285750" indent="-285750"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indent="0" algn="just">
              <a:spcBef>
                <a:spcPts val="0"/>
              </a:spcBef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ППЭ совместно с членом ГЭК упаковывают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сейф-пакеты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ЭМ:</a:t>
            </a:r>
          </a:p>
          <a:p>
            <a:pPr marL="0" indent="0" algn="just">
              <a:spcBef>
                <a:spcPts val="0"/>
              </a:spcBef>
              <a:defRPr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сейф-пакет: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запечатанные ВДП с комплектами бланков участников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количеству аудиторий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64522" name="object 10">
            <a:extLst>
              <a:ext uri="{FF2B5EF4-FFF2-40B4-BE49-F238E27FC236}">
                <a16:creationId xmlns:a16="http://schemas.microsoft.com/office/drawing/2014/main" id="{770109B2-E6FD-4AE3-A1FE-D6F269CE5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3" y="2260920"/>
            <a:ext cx="6874350" cy="188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065" rIns="0" bIns="0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сейф-пакет: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запечатанные конверты с использованными КИМ (по количеству аудиторий);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запечатанные конверты с использованными черновиками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количеству аудиторий);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запечатанные конверты с неиспользованными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ИК,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испорченными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(или)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имеющими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полиграфические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дефекты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ИК (при наличии).</a:t>
            </a:r>
          </a:p>
        </p:txBody>
      </p:sp>
      <p:sp>
        <p:nvSpPr>
          <p:cNvPr id="64526" name="object 3">
            <a:extLst>
              <a:ext uri="{FF2B5EF4-FFF2-40B4-BE49-F238E27FC236}">
                <a16:creationId xmlns:a16="http://schemas.microsoft.com/office/drawing/2014/main" id="{AE1D74E0-12A1-4F9C-BB1E-3695D943B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747" y="2948912"/>
            <a:ext cx="1189534" cy="16335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64527" name="Picture 23" descr="C:\Users\tihonovskaya\Desktop\ПРЕЗЕНТАЦИИ\2020-2021\Обучающие мероприятия апрель, май\IMG_20210426_174417_1.jpg">
            <a:extLst>
              <a:ext uri="{FF2B5EF4-FFF2-40B4-BE49-F238E27FC236}">
                <a16:creationId xmlns:a16="http://schemas.microsoft.com/office/drawing/2014/main" id="{1C6631FC-327D-4565-9F4D-FA196E47C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130" y="185513"/>
            <a:ext cx="2094561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56041" y="4021841"/>
            <a:ext cx="24657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ДБО  № 2 хранятся в сейфе 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в штабе ППЭ. Упаковываются только 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в последний день экзаменов в ППЭ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31572" t="22279" r="27320" b="11361"/>
          <a:stretch/>
        </p:blipFill>
        <p:spPr>
          <a:xfrm>
            <a:off x="7112579" y="870617"/>
            <a:ext cx="1850081" cy="18767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9337" y="4265936"/>
            <a:ext cx="63367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сейф-пакет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неиспользованные ДБО №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заполненные формы ППЭ, упакованные в один файл (по предметам);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акты, служебные записки (при наличии);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акты присутствия в ППЭ должностных лиц управления контроля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надзора Департамента (при наличии);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конверты со съемными электронными носителями с видеозаписями экзамена из аудиторий и штаба ППЭ (на конверте информация о коде ППЭ, дате экзамена, количестве электронных носителей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72200" y="2854189"/>
            <a:ext cx="26686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В карман сейф-пакета вкладывается опись возвратного сейф-пакета (приложение </a:t>
            </a:r>
            <a:r>
              <a:rPr lang="ru-RU" sz="1400" b="1" dirty="0" smtClean="0"/>
              <a:t>16 к Регламенту). 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7">
            <a:extLst>
              <a:ext uri="{FF2B5EF4-FFF2-40B4-BE49-F238E27FC236}">
                <a16:creationId xmlns:a16="http://schemas.microsoft.com/office/drawing/2014/main" id="{2FA9D634-86F6-440E-8A22-FB0A6043C5F2}"/>
              </a:ext>
            </a:extLst>
          </p:cNvPr>
          <p:cNvSpPr/>
          <p:nvPr/>
        </p:nvSpPr>
        <p:spPr>
          <a:xfrm rot="10800000" flipH="1">
            <a:off x="-1332656" y="-531440"/>
            <a:ext cx="10600721" cy="4562923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65539" name="Заголовок 1">
            <a:extLst>
              <a:ext uri="{FF2B5EF4-FFF2-40B4-BE49-F238E27FC236}">
                <a16:creationId xmlns:a16="http://schemas.microsoft.com/office/drawing/2014/main" id="{96E3C4F3-EC99-4CBF-9287-E941905DC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573088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ПЕРЕЧЕНЬ ФОРМ ДЛЯ ПЕРЕДАЧИ В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РЦОКО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5540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47F9021D-4892-4B30-9199-890EC59555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1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01CE939E-28DB-4AD6-93D3-273CE0F054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2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F56FEF81-DE96-48D5-A23E-631713FFEA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3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9A0B8779-6938-44DB-8827-919C27003B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4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DA4F5ADB-2254-4DEE-9578-A4B0061B96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3" name="object 10"/>
          <p:cNvSpPr txBox="1">
            <a:spLocks noChangeArrowheads="1"/>
          </p:cNvSpPr>
          <p:nvPr/>
        </p:nvSpPr>
        <p:spPr bwMode="auto">
          <a:xfrm>
            <a:off x="108159" y="427121"/>
            <a:ext cx="8891587" cy="641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600" dirty="0">
                <a:latin typeface="Cambria" panose="02040503050406030204" pitchFamily="18" charset="0"/>
              </a:rPr>
              <a:t>ППЭ-02 «Апелляция о нарушении установленного порядка проведения ГИА-9»</a:t>
            </a:r>
            <a:r>
              <a:rPr lang="ru-RU" altLang="ru-RU" sz="1600" i="1" u="sng" dirty="0">
                <a:latin typeface="Cambria" pitchFamily="18" charset="0"/>
              </a:rPr>
              <a:t> </a:t>
            </a:r>
            <a:br>
              <a:rPr lang="ru-RU" altLang="ru-RU" sz="1600" i="1" u="sng" dirty="0">
                <a:latin typeface="Cambria" pitchFamily="18" charset="0"/>
              </a:rPr>
            </a:br>
            <a:r>
              <a:rPr lang="ru-RU" altLang="ru-RU" sz="1600" i="1" u="sng" dirty="0">
                <a:latin typeface="Cambria" pitchFamily="18" charset="0"/>
              </a:rPr>
              <a:t>(при наличии)</a:t>
            </a:r>
            <a:r>
              <a:rPr lang="ru-RU" altLang="ru-RU" sz="1600" dirty="0">
                <a:latin typeface="Cambria" pitchFamily="18" charset="0"/>
              </a:rPr>
              <a:t>;</a:t>
            </a:r>
          </a:p>
          <a:p>
            <a:pPr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600" dirty="0">
                <a:latin typeface="Cambria" pitchFamily="18" charset="0"/>
              </a:rPr>
              <a:t>ППЭ-03 «Протокол рассмотрения апелляции о нарушении установленного порядка проведения ГИА-9» </a:t>
            </a:r>
            <a:r>
              <a:rPr lang="ru-RU" altLang="ru-RU" sz="1600" i="1" u="sng" dirty="0">
                <a:latin typeface="Cambria" pitchFamily="18" charset="0"/>
              </a:rPr>
              <a:t>(при наличии)</a:t>
            </a:r>
            <a:r>
              <a:rPr lang="ru-RU" altLang="ru-RU" sz="1600" dirty="0">
                <a:latin typeface="Cambria" pitchFamily="18" charset="0"/>
              </a:rPr>
              <a:t>;</a:t>
            </a:r>
          </a:p>
          <a:p>
            <a:pPr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600" dirty="0">
                <a:latin typeface="Cambria" pitchFamily="18" charset="0"/>
              </a:rPr>
              <a:t>ППЭ-05-02 «Протокол проведения ГИА-9 в аудитории»;</a:t>
            </a:r>
          </a:p>
          <a:p>
            <a:pPr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600" dirty="0">
                <a:latin typeface="Cambria" pitchFamily="18" charset="0"/>
              </a:rPr>
              <a:t>ППЭ-07 «Список работников ППЭ и общественных наблюдателей»;</a:t>
            </a:r>
          </a:p>
          <a:p>
            <a:pPr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600" dirty="0" smtClean="0">
                <a:latin typeface="Cambria" pitchFamily="18" charset="0"/>
              </a:rPr>
              <a:t>ППЭ-12-02 </a:t>
            </a:r>
            <a:r>
              <a:rPr lang="ru-RU" altLang="ru-RU" sz="1600" dirty="0">
                <a:latin typeface="Cambria" pitchFamily="18" charset="0"/>
              </a:rPr>
              <a:t>«Ведомость коррекции персональных данных участников ГИА-9 в аудитории». </a:t>
            </a:r>
            <a:br>
              <a:rPr lang="ru-RU" altLang="ru-RU" sz="1600" dirty="0">
                <a:latin typeface="Cambria" pitchFamily="18" charset="0"/>
              </a:rPr>
            </a:br>
            <a:r>
              <a:rPr lang="ru-RU" altLang="ru-RU" sz="1600" dirty="0">
                <a:latin typeface="Cambria" pitchFamily="18" charset="0"/>
              </a:rPr>
              <a:t>При наличии данной формы необходимо приложить копию подтверждающих документов </a:t>
            </a:r>
            <a:br>
              <a:rPr lang="ru-RU" altLang="ru-RU" sz="1600" dirty="0">
                <a:latin typeface="Cambria" pitchFamily="18" charset="0"/>
              </a:rPr>
            </a:br>
            <a:r>
              <a:rPr lang="ru-RU" altLang="ru-RU" sz="1600" i="1" u="sng" dirty="0">
                <a:latin typeface="Cambria" pitchFamily="18" charset="0"/>
              </a:rPr>
              <a:t>(при наличии);</a:t>
            </a:r>
          </a:p>
          <a:p>
            <a:pPr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600" dirty="0">
                <a:latin typeface="Cambria" pitchFamily="18" charset="0"/>
              </a:rPr>
              <a:t>ППЭ-12-03 «Ведомость использования дополнительных бланков ответов № 2»; </a:t>
            </a:r>
          </a:p>
          <a:p>
            <a:pPr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600" b="1" dirty="0">
                <a:latin typeface="Cambria" pitchFamily="18" charset="0"/>
              </a:rPr>
              <a:t>ППЭ-12-04 МАШ</a:t>
            </a:r>
            <a:r>
              <a:rPr lang="ru-RU" altLang="ru-RU" sz="1600" dirty="0">
                <a:latin typeface="Cambria" pitchFamily="18" charset="0"/>
              </a:rPr>
              <a:t> «Ведомость учета времени отсутствия участников экзамена в аудитории»;</a:t>
            </a:r>
          </a:p>
          <a:p>
            <a:pPr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600" dirty="0">
                <a:latin typeface="Cambria" pitchFamily="18" charset="0"/>
              </a:rPr>
              <a:t>ППЭ-13-01 «Протокол проведения ГИА-9 в ППЭ»;</a:t>
            </a:r>
          </a:p>
          <a:p>
            <a:pPr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600" b="1" dirty="0">
                <a:latin typeface="Cambria" pitchFamily="18" charset="0"/>
              </a:rPr>
              <a:t>ППЭ 13-02 МАШ  </a:t>
            </a:r>
            <a:r>
              <a:rPr lang="ru-RU" altLang="ru-RU" sz="1600" dirty="0">
                <a:latin typeface="Cambria" pitchFamily="18" charset="0"/>
              </a:rPr>
              <a:t>«Сводная ведомость учёта участников и использования экзаменационных материалов в ППЭ»;</a:t>
            </a:r>
          </a:p>
          <a:p>
            <a:pPr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600" dirty="0">
                <a:latin typeface="Cambria" pitchFamily="18" charset="0"/>
              </a:rPr>
              <a:t>ППЭ-14-01 «Акт приема-передачи экзаменационных материалов в ППЭ»;</a:t>
            </a:r>
          </a:p>
          <a:p>
            <a:pPr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600" dirty="0">
                <a:latin typeface="Cambria" pitchFamily="18" charset="0"/>
              </a:rPr>
              <a:t>ППЭ-14-02 «Ведомость учета экзаменационных материалов»;</a:t>
            </a:r>
          </a:p>
          <a:p>
            <a:pPr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600" b="1" dirty="0">
                <a:latin typeface="Cambria" pitchFamily="18" charset="0"/>
              </a:rPr>
              <a:t>ППЭ-18 МАШ </a:t>
            </a:r>
            <a:r>
              <a:rPr lang="ru-RU" altLang="ru-RU" sz="1600" dirty="0">
                <a:latin typeface="Cambria" pitchFamily="18" charset="0"/>
              </a:rPr>
              <a:t>«Акт общественного наблюдения за проведением ГИА-9 в ППЭ»;</a:t>
            </a:r>
          </a:p>
          <a:p>
            <a:pPr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600" dirty="0">
                <a:latin typeface="Cambria" pitchFamily="18" charset="0"/>
              </a:rPr>
              <a:t>ППЭ-19 «Контроль изменения состава работников в день экзамена». </a:t>
            </a:r>
            <a:r>
              <a:rPr lang="ru-RU" altLang="ru-RU" sz="1600" i="1" u="sng" dirty="0">
                <a:latin typeface="Cambria" pitchFamily="18" charset="0"/>
              </a:rPr>
              <a:t>При наличии данной формы её необходимо складывать вместе с формой ППЭ 07</a:t>
            </a:r>
            <a:r>
              <a:rPr lang="ru-RU" altLang="ru-RU" sz="1600" dirty="0">
                <a:latin typeface="Cambria" pitchFamily="18" charset="0"/>
              </a:rPr>
              <a:t>;</a:t>
            </a:r>
          </a:p>
          <a:p>
            <a:pPr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600" dirty="0">
                <a:solidFill>
                  <a:srgbClr val="FF0000"/>
                </a:solidFill>
                <a:latin typeface="Cambria" pitchFamily="18" charset="0"/>
              </a:rPr>
              <a:t>ППЭ-21 «Акт об удалении участника ГИА-9</a:t>
            </a:r>
            <a:r>
              <a:rPr lang="ru-RU" altLang="ru-RU" sz="1600" dirty="0" smtClean="0">
                <a:solidFill>
                  <a:srgbClr val="FF0000"/>
                </a:solidFill>
                <a:latin typeface="Cambria" pitchFamily="18" charset="0"/>
              </a:rPr>
              <a:t>»</a:t>
            </a:r>
            <a:r>
              <a:rPr lang="ru-RU" altLang="ru-RU" sz="1600" i="1" dirty="0">
                <a:solidFill>
                  <a:srgbClr val="FF0000"/>
                </a:solidFill>
                <a:latin typeface="Cambria" pitchFamily="18" charset="0"/>
              </a:rPr>
              <a:t> (с приложениями)</a:t>
            </a:r>
            <a:r>
              <a:rPr lang="ru-RU" altLang="ru-RU" sz="16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ru-RU" altLang="ru-RU" sz="1600" i="1" u="sng" dirty="0" smtClean="0">
                <a:latin typeface="Cambria" pitchFamily="18" charset="0"/>
              </a:rPr>
              <a:t>(</a:t>
            </a:r>
            <a:r>
              <a:rPr lang="ru-RU" altLang="ru-RU" sz="1600" i="1" u="sng" dirty="0">
                <a:latin typeface="Cambria" pitchFamily="18" charset="0"/>
              </a:rPr>
              <a:t>при </a:t>
            </a:r>
            <a:r>
              <a:rPr lang="ru-RU" altLang="ru-RU" sz="1600" i="1" u="sng" dirty="0" smtClean="0">
                <a:latin typeface="Cambria" pitchFamily="18" charset="0"/>
              </a:rPr>
              <a:t>наличии);</a:t>
            </a:r>
            <a:endParaRPr lang="ru-RU" altLang="ru-RU" sz="1600" i="1" u="sng" dirty="0">
              <a:latin typeface="Cambria" pitchFamily="18" charset="0"/>
            </a:endParaRPr>
          </a:p>
          <a:p>
            <a:pPr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600" dirty="0">
                <a:latin typeface="Cambria" pitchFamily="18" charset="0"/>
              </a:rPr>
              <a:t>ППЭ-22 «Акт о досрочном завершении экзамена по объективным причинам» </a:t>
            </a:r>
            <a:r>
              <a:rPr lang="ru-RU" altLang="ru-RU" sz="1600" i="1" u="sng" dirty="0">
                <a:latin typeface="Cambria" pitchFamily="18" charset="0"/>
              </a:rPr>
              <a:t>(при наличии</a:t>
            </a:r>
            <a:r>
              <a:rPr lang="ru-RU" altLang="ru-RU" sz="1600" i="1" u="sng" dirty="0" smtClean="0">
                <a:latin typeface="Cambria" pitchFamily="18" charset="0"/>
              </a:rPr>
              <a:t>);</a:t>
            </a:r>
          </a:p>
          <a:p>
            <a:pPr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600" dirty="0" smtClean="0">
                <a:solidFill>
                  <a:srgbClr val="FF0000"/>
                </a:solidFill>
                <a:latin typeface="Cambria" pitchFamily="18" charset="0"/>
              </a:rPr>
              <a:t>ППЭ-24 «Акт о недопуске участника ГИА в ППЭ» </a:t>
            </a:r>
            <a:r>
              <a:rPr lang="ru-RU" altLang="ru-RU" sz="1600" i="1" u="sng" dirty="0">
                <a:latin typeface="Cambria" pitchFamily="18" charset="0"/>
              </a:rPr>
              <a:t>(при наличии);</a:t>
            </a:r>
            <a:endParaRPr lang="ru-RU" altLang="ru-RU" sz="1600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600" dirty="0">
                <a:solidFill>
                  <a:srgbClr val="FF0000"/>
                </a:solidFill>
                <a:latin typeface="Cambria" pitchFamily="18" charset="0"/>
              </a:rPr>
              <a:t>ППЭ-25 </a:t>
            </a:r>
            <a:r>
              <a:rPr lang="ru-RU" altLang="ru-RU" sz="1600" dirty="0" smtClean="0">
                <a:solidFill>
                  <a:srgbClr val="FF0000"/>
                </a:solidFill>
                <a:latin typeface="Cambria" pitchFamily="18" charset="0"/>
              </a:rPr>
              <a:t>«Акт </a:t>
            </a:r>
            <a:r>
              <a:rPr lang="ru-RU" altLang="ru-RU" sz="1600" dirty="0">
                <a:solidFill>
                  <a:srgbClr val="FF0000"/>
                </a:solidFill>
                <a:latin typeface="Cambria" pitchFamily="18" charset="0"/>
              </a:rPr>
              <a:t>об отказе участника ГИА от подписания акта об удалении  из </a:t>
            </a:r>
            <a:r>
              <a:rPr lang="ru-RU" altLang="ru-RU" sz="1600" dirty="0" smtClean="0">
                <a:solidFill>
                  <a:srgbClr val="FF0000"/>
                </a:solidFill>
                <a:latin typeface="Cambria" pitchFamily="18" charset="0"/>
              </a:rPr>
              <a:t>ППЭ» </a:t>
            </a:r>
            <a:r>
              <a:rPr lang="ru-RU" altLang="ru-RU" sz="1600" i="1" u="sng" dirty="0">
                <a:latin typeface="Cambria" pitchFamily="18" charset="0"/>
              </a:rPr>
              <a:t>(при наличии);</a:t>
            </a:r>
            <a:endParaRPr lang="ru-RU" altLang="ru-RU" sz="1600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600" dirty="0" smtClean="0">
                <a:solidFill>
                  <a:srgbClr val="FF0000"/>
                </a:solidFill>
                <a:latin typeface="Cambria" pitchFamily="18" charset="0"/>
              </a:rPr>
              <a:t>ППЭ-26 «Объяснительная записка» </a:t>
            </a:r>
            <a:r>
              <a:rPr lang="ru-RU" altLang="ru-RU" sz="1600" i="1" u="sng" dirty="0">
                <a:latin typeface="Cambria" pitchFamily="18" charset="0"/>
              </a:rPr>
              <a:t>(при наличии);</a:t>
            </a:r>
            <a:endParaRPr lang="ru-RU" altLang="ru-RU" sz="1600" dirty="0">
              <a:solidFill>
                <a:srgbClr val="FF0000"/>
              </a:solidFill>
              <a:latin typeface="Cambria" pitchFamily="18" charset="0"/>
            </a:endParaRPr>
          </a:p>
          <a:p>
            <a:pPr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600" dirty="0">
                <a:latin typeface="Cambria" pitchFamily="18" charset="0"/>
              </a:rPr>
              <a:t>Журналы медицинских работников</a:t>
            </a:r>
          </a:p>
        </p:txBody>
      </p:sp>
      <p:sp>
        <p:nvSpPr>
          <p:cNvPr id="15" name="Прямоугольник: скругленные углы 12">
            <a:extLst>
              <a:ext uri="{FF2B5EF4-FFF2-40B4-BE49-F238E27FC236}">
                <a16:creationId xmlns:a16="http://schemas.microsoft.com/office/drawing/2014/main" id="{B3828FD4-388C-46D9-9A08-D1908E560C45}"/>
              </a:ext>
            </a:extLst>
          </p:cNvPr>
          <p:cNvSpPr/>
          <p:nvPr/>
        </p:nvSpPr>
        <p:spPr>
          <a:xfrm>
            <a:off x="5220072" y="6662456"/>
            <a:ext cx="4968552" cy="45719"/>
          </a:xfrm>
          <a:prstGeom prst="roundRect">
            <a:avLst>
              <a:gd name="adj" fmla="val 5000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3">
            <a:extLst>
              <a:ext uri="{FF2B5EF4-FFF2-40B4-BE49-F238E27FC236}">
                <a16:creationId xmlns:a16="http://schemas.microsoft.com/office/drawing/2014/main" id="{4DFEF4BA-3FC5-4F83-90EF-532B904F3266}"/>
              </a:ext>
            </a:extLst>
          </p:cNvPr>
          <p:cNvSpPr/>
          <p:nvPr/>
        </p:nvSpPr>
        <p:spPr>
          <a:xfrm>
            <a:off x="6228184" y="6483694"/>
            <a:ext cx="4680520" cy="90741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Овал 7">
            <a:extLst>
              <a:ext uri="{FF2B5EF4-FFF2-40B4-BE49-F238E27FC236}">
                <a16:creationId xmlns:a16="http://schemas.microsoft.com/office/drawing/2014/main" id="{2FA9D634-86F6-440E-8A22-FB0A6043C5F2}"/>
              </a:ext>
            </a:extLst>
          </p:cNvPr>
          <p:cNvSpPr/>
          <p:nvPr/>
        </p:nvSpPr>
        <p:spPr>
          <a:xfrm rot="10800000" flipH="1">
            <a:off x="-2012925" y="-623097"/>
            <a:ext cx="11156925" cy="3711514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55300" name="Заголовок 1">
            <a:extLst>
              <a:ext uri="{FF2B5EF4-FFF2-40B4-BE49-F238E27FC236}">
                <a16:creationId xmlns:a16="http://schemas.microsoft.com/office/drawing/2014/main" id="{BAA02DF4-DFFB-4D0C-939B-A4F2C0D4D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04" y="-171400"/>
            <a:ext cx="8964612" cy="1057275"/>
          </a:xfrm>
        </p:spPr>
        <p:txBody>
          <a:bodyPr/>
          <a:lstStyle/>
          <a:p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ОСОБЕННОСТИ ПРОВЕДЕНИЯ ОГЭ </a:t>
            </a:r>
            <a:b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ДЛЯ ВЫПУСКНИКОВ, НЕ ВНЕСЕННЫХ В РИС ГИА</a:t>
            </a:r>
            <a:endParaRPr lang="ru-RU" altLang="ru-RU" sz="18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5301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F20E04B8-BA0C-4BD5-813D-5FE513ADE5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2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DBFCECFC-54A3-4756-9339-8ADBD0A432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3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7B486622-9D5F-472E-89F3-B0074890B7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4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0FD5D3C4-DD5E-4331-947A-C9C6A075A4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5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776C8421-0B08-413E-95FE-37C27C5C12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6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2627A689-ED3C-4823-9CED-CF476022D0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54868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7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C3795D2F-9D1D-48F2-9348-414FB7560D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0108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8" name="Прямоугольник 26"/>
          <p:cNvSpPr>
            <a:spLocks noChangeArrowheads="1"/>
          </p:cNvSpPr>
          <p:nvPr/>
        </p:nvSpPr>
        <p:spPr bwMode="auto">
          <a:xfrm>
            <a:off x="449263" y="695846"/>
            <a:ext cx="36906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just">
              <a:spcBef>
                <a:spcPts val="100"/>
              </a:spcBef>
              <a:buFont typeface="Arial" charset="0"/>
              <a:buAutoNum type="arabicPeriod"/>
              <a:defRPr/>
            </a:pPr>
            <a:r>
              <a:rPr lang="ru-RU" altLang="ru-RU" sz="2000" b="1" dirty="0" smtClean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  <a:t>Подготовка форм ППЭ: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2073749"/>
            <a:ext cx="1310378" cy="20033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Прямоугольник 26"/>
          <p:cNvSpPr>
            <a:spLocks noChangeArrowheads="1"/>
          </p:cNvSpPr>
          <p:nvPr/>
        </p:nvSpPr>
        <p:spPr bwMode="auto">
          <a:xfrm>
            <a:off x="296863" y="1160993"/>
            <a:ext cx="19624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spcBef>
                <a:spcPts val="100"/>
              </a:spcBef>
              <a:buFont typeface="Arial" charset="0"/>
              <a:buNone/>
              <a:defRPr/>
            </a:pPr>
            <a:r>
              <a:rPr lang="ru-RU" altLang="ru-RU" sz="1600" b="1" dirty="0" smtClean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  <a:t>Форма ППЭ 06-01</a:t>
            </a:r>
            <a:r>
              <a:rPr lang="ru-RU" altLang="ru-RU" sz="1600" dirty="0" smtClean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  <a:t>, выдать дежурному </a:t>
            </a:r>
            <a:br>
              <a:rPr lang="ru-RU" altLang="ru-RU" sz="1600" dirty="0" smtClean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  <a:t>на входе в ППЭ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847222"/>
            <a:ext cx="1728545" cy="6596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01"/>
          <a:stretch/>
        </p:blipFill>
        <p:spPr bwMode="auto">
          <a:xfrm>
            <a:off x="5656173" y="1603424"/>
            <a:ext cx="1724492" cy="792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013" y="1603423"/>
            <a:ext cx="1510438" cy="792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Прямоугольник 26"/>
          <p:cNvSpPr>
            <a:spLocks noChangeArrowheads="1"/>
          </p:cNvSpPr>
          <p:nvPr/>
        </p:nvSpPr>
        <p:spPr bwMode="auto">
          <a:xfrm>
            <a:off x="2294607" y="1142410"/>
            <a:ext cx="341851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spcBef>
                <a:spcPts val="100"/>
              </a:spcBef>
              <a:buFont typeface="Arial" charset="0"/>
              <a:buNone/>
              <a:defRPr/>
            </a:pPr>
            <a:r>
              <a:rPr lang="ru-RU" altLang="ru-RU" sz="1600" b="1" dirty="0" smtClean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  <a:t>Формы ППЭ 05-01, 05-02, 12-03, 12-04 </a:t>
            </a:r>
            <a:r>
              <a:rPr lang="ru-RU" altLang="ru-RU" sz="1600" dirty="0" smtClean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  <a:t>выдать ответственному организатору в аудитории, </a:t>
            </a:r>
            <a:br>
              <a:rPr lang="ru-RU" altLang="ru-RU" sz="1600" dirty="0" smtClean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  <a:t>в которую участник без согласия распределен ГЭК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901" y="839862"/>
            <a:ext cx="1464550" cy="6577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Прямоугольник 26"/>
          <p:cNvSpPr>
            <a:spLocks noChangeArrowheads="1"/>
          </p:cNvSpPr>
          <p:nvPr/>
        </p:nvSpPr>
        <p:spPr bwMode="auto">
          <a:xfrm>
            <a:off x="2123728" y="2492896"/>
            <a:ext cx="16561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just">
              <a:spcBef>
                <a:spcPts val="100"/>
              </a:spcBef>
              <a:buFont typeface="Arial" charset="0"/>
              <a:buNone/>
              <a:defRPr/>
            </a:pPr>
            <a:r>
              <a:rPr lang="ru-RU" altLang="ru-RU" sz="2000" b="1" dirty="0" smtClean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  <a:t>2. Сбор ЭМ:</a:t>
            </a:r>
          </a:p>
        </p:txBody>
      </p:sp>
      <p:sp>
        <p:nvSpPr>
          <p:cNvPr id="25" name="Прямоугольник 26"/>
          <p:cNvSpPr>
            <a:spLocks noChangeArrowheads="1"/>
          </p:cNvSpPr>
          <p:nvPr/>
        </p:nvSpPr>
        <p:spPr bwMode="auto">
          <a:xfrm>
            <a:off x="2123728" y="2782089"/>
            <a:ext cx="352839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spcBef>
                <a:spcPts val="100"/>
              </a:spcBef>
              <a:buFont typeface="Arial" charset="0"/>
              <a:buNone/>
              <a:defRPr/>
            </a:pPr>
            <a:r>
              <a:rPr lang="ru-RU" altLang="ru-RU" sz="1600" dirty="0" smtClean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  <a:t>1) Все ЭМ (бланки, КИМ, черновик, формы) данных </a:t>
            </a:r>
            <a:r>
              <a:rPr lang="ru-RU" altLang="ru-RU" sz="1600" dirty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  <a:t>участников </a:t>
            </a:r>
            <a:r>
              <a:rPr lang="ru-RU" altLang="ru-RU" sz="1600" u="sng" dirty="0" smtClean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  <a:t>организатор в </a:t>
            </a:r>
            <a:r>
              <a:rPr lang="ru-RU" altLang="ru-RU" sz="1600" u="sng" dirty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  <a:t>аудитории </a:t>
            </a:r>
            <a:r>
              <a:rPr lang="ru-RU" altLang="ru-RU" sz="1600" u="sng" dirty="0" smtClean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ru-RU" altLang="ru-RU" sz="1600" u="sng" dirty="0" smtClean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  <a:t>собирает в отдельную стопку </a:t>
            </a:r>
            <a:br>
              <a:rPr lang="ru-RU" altLang="ru-RU" sz="1600" dirty="0" smtClean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  <a:t>и упаковывает в отдельный конверт;</a:t>
            </a:r>
          </a:p>
        </p:txBody>
      </p:sp>
      <p:sp>
        <p:nvSpPr>
          <p:cNvPr id="26" name="Прямоугольник 26"/>
          <p:cNvSpPr>
            <a:spLocks noChangeArrowheads="1"/>
          </p:cNvSpPr>
          <p:nvPr/>
        </p:nvSpPr>
        <p:spPr bwMode="auto">
          <a:xfrm>
            <a:off x="144463" y="4342358"/>
            <a:ext cx="5723681" cy="1102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>
              <a:spcBef>
                <a:spcPts val="100"/>
              </a:spcBef>
              <a:buFont typeface="Arial" charset="0"/>
              <a:buNone/>
              <a:defRPr/>
            </a:pPr>
            <a:r>
              <a:rPr lang="ru-RU" altLang="ru-RU" sz="1600" dirty="0" smtClean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  <a:t>                                    2) </a:t>
            </a:r>
            <a:r>
              <a:rPr lang="ru-RU" altLang="ru-RU" sz="1600" u="sng" dirty="0" smtClean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  <a:t>Руководитель ППЭ </a:t>
            </a:r>
            <a:r>
              <a:rPr lang="ru-RU" altLang="ru-RU" sz="1600" dirty="0" smtClean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  <a:t>данные ЭМ:</a:t>
            </a:r>
          </a:p>
          <a:p>
            <a:pPr marL="0" indent="0">
              <a:spcBef>
                <a:spcPts val="100"/>
              </a:spcBef>
              <a:buFont typeface="Arial" charset="0"/>
              <a:buNone/>
              <a:defRPr/>
            </a:pPr>
            <a:r>
              <a:rPr lang="ru-RU" altLang="ru-RU" sz="1600" b="1" dirty="0" smtClean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  <a:t>не учитывает </a:t>
            </a:r>
            <a:r>
              <a:rPr lang="ru-RU" altLang="ru-RU" sz="1600" dirty="0" smtClean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  <a:t>в форме 13-02МАШ. В форме 13-02МАШ данный комплект  считаем испорченным;</a:t>
            </a:r>
          </a:p>
          <a:p>
            <a:pPr marL="0" indent="0">
              <a:spcBef>
                <a:spcPts val="100"/>
              </a:spcBef>
              <a:buFont typeface="Arial" charset="0"/>
              <a:buNone/>
              <a:defRPr/>
            </a:pPr>
            <a:r>
              <a:rPr lang="ru-RU" altLang="ru-RU" sz="1600" b="1" dirty="0" smtClean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  <a:t>учитывает</a:t>
            </a:r>
            <a:r>
              <a:rPr lang="ru-RU" altLang="ru-RU" sz="1600" dirty="0" smtClean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  <a:t> в форме 13-01 ( </a:t>
            </a:r>
            <a:r>
              <a:rPr lang="ru-RU" altLang="ru-RU" sz="1600" b="1" dirty="0" smtClean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  <a:t>+ 1</a:t>
            </a:r>
            <a:r>
              <a:rPr lang="ru-RU" altLang="ru-RU" sz="1600" dirty="0" smtClean="0">
                <a:solidFill>
                  <a:srgbClr val="394454"/>
                </a:solidFill>
                <a:latin typeface="Cambria" panose="02040503050406030204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68054"/>
            <a:ext cx="3291632" cy="403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417192" y="4437903"/>
            <a:ext cx="742584" cy="43204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77029D2-4C70-4CF4-8EC1-0FCE8500999F}"/>
              </a:ext>
            </a:extLst>
          </p:cNvPr>
          <p:cNvSpPr/>
          <p:nvPr/>
        </p:nvSpPr>
        <p:spPr>
          <a:xfrm>
            <a:off x="251520" y="5517232"/>
            <a:ext cx="5461600" cy="12961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b="1" dirty="0">
              <a:solidFill>
                <a:prstClr val="white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Бланки данных участников </a:t>
            </a:r>
            <a:r>
              <a:rPr lang="ru-RU" b="1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НЕ СКАНИРУЮТСЯ</a:t>
            </a: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ts val="0"/>
              </a:spcBef>
              <a:defRPr/>
            </a:pP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Конверт с ЭМ данного участника </a:t>
            </a:r>
            <a:r>
              <a:rPr lang="ru-RU" b="1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доставляется </a:t>
            </a:r>
            <a:br>
              <a:rPr lang="ru-RU" b="1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РЦОКО в день экзамена</a:t>
            </a: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b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 конверте делается запись «</a:t>
            </a:r>
            <a:r>
              <a:rPr lang="ru-RU" b="1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БЕЗ СОГЛАСИЯ</a:t>
            </a: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»</a:t>
            </a:r>
            <a:r>
              <a:rPr lang="ru-RU" b="1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prstClr val="white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38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7">
            <a:extLst>
              <a:ext uri="{FF2B5EF4-FFF2-40B4-BE49-F238E27FC236}">
                <a16:creationId xmlns:a16="http://schemas.microsoft.com/office/drawing/2014/main" id="{2FA9D634-86F6-440E-8A22-FB0A6043C5F2}"/>
              </a:ext>
            </a:extLst>
          </p:cNvPr>
          <p:cNvSpPr/>
          <p:nvPr/>
        </p:nvSpPr>
        <p:spPr>
          <a:xfrm rot="5400000" flipH="1">
            <a:off x="-3110997" y="1045776"/>
            <a:ext cx="8792969" cy="4334400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683568" y="260648"/>
            <a:ext cx="7338443" cy="4246812"/>
          </a:xfrm>
          <a:prstGeom prst="wedgeEllipseCallou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5085184"/>
            <a:ext cx="3710938" cy="1005446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836712"/>
            <a:ext cx="5777378" cy="31174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 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Образовательным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организациям необходимо предоставлять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в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РЦОКО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на электронную почту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  <a:hlinkClick r:id="rId2"/>
              </a:rPr>
              <a:t>buh.orel@orcoko.ru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 в день экзамена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   копию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приказа о назначении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 сопровождающих </a:t>
            </a:r>
            <a:b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(если сопровождающий не является педагогическим работником)</a:t>
            </a:r>
            <a:endParaRPr lang="ru-RU" sz="2400" b="1" i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AE1D74E0-12A1-4F9C-BB1E-3695D943B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3789040"/>
            <a:ext cx="2139438" cy="278566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0" name="Овал 7">
            <a:extLst>
              <a:ext uri="{FF2B5EF4-FFF2-40B4-BE49-F238E27FC236}">
                <a16:creationId xmlns:a16="http://schemas.microsoft.com/office/drawing/2014/main" id="{F1EE5973-D520-420E-86CD-F4DC6946D7D0}"/>
              </a:ext>
            </a:extLst>
          </p:cNvPr>
          <p:cNvSpPr/>
          <p:nvPr/>
        </p:nvSpPr>
        <p:spPr>
          <a:xfrm rot="11278149">
            <a:off x="2957548" y="-677290"/>
            <a:ext cx="7101014" cy="3969898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53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099"/>
            <a:ext cx="2652253" cy="1709952"/>
          </a:xfrm>
          <a:prstGeom prst="rect">
            <a:avLst/>
          </a:prstGeom>
        </p:spPr>
      </p:pic>
      <p:sp>
        <p:nvSpPr>
          <p:cNvPr id="12" name="Овал 7">
            <a:extLst>
              <a:ext uri="{FF2B5EF4-FFF2-40B4-BE49-F238E27FC236}">
                <a16:creationId xmlns:a16="http://schemas.microsoft.com/office/drawing/2014/main" id="{F1EE5973-D520-420E-86CD-F4DC6946D7D0}"/>
              </a:ext>
            </a:extLst>
          </p:cNvPr>
          <p:cNvSpPr/>
          <p:nvPr/>
        </p:nvSpPr>
        <p:spPr>
          <a:xfrm rot="3333776">
            <a:off x="-3518003" y="974735"/>
            <a:ext cx="9224723" cy="6599613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3" name="Овал 7">
            <a:extLst>
              <a:ext uri="{FF2B5EF4-FFF2-40B4-BE49-F238E27FC236}">
                <a16:creationId xmlns:a16="http://schemas.microsoft.com/office/drawing/2014/main" id="{2FA9D634-86F6-440E-8A22-FB0A6043C5F2}"/>
              </a:ext>
            </a:extLst>
          </p:cNvPr>
          <p:cNvSpPr/>
          <p:nvPr/>
        </p:nvSpPr>
        <p:spPr>
          <a:xfrm rot="14080678">
            <a:off x="2393242" y="-1452515"/>
            <a:ext cx="10615891" cy="7488832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40963" name="Заголовок 1">
            <a:extLst>
              <a:ext uri="{FF2B5EF4-FFF2-40B4-BE49-F238E27FC236}">
                <a16:creationId xmlns:a16="http://schemas.microsoft.com/office/drawing/2014/main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037" y="77165"/>
            <a:ext cx="9041976" cy="789109"/>
          </a:xfrm>
        </p:spPr>
        <p:txBody>
          <a:bodyPr/>
          <a:lstStyle/>
          <a:p>
            <a:pPr lvl="0"/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1800" dirty="0">
                <a:solidFill>
                  <a:srgbClr val="17375E"/>
                </a:solidFill>
                <a:latin typeface="Cambria" pitchFamily="18" charset="0"/>
                <a:ea typeface="+mn-ea"/>
                <a:cs typeface="Arial" charset="0"/>
              </a:rPr>
              <a:t/>
            </a:r>
            <a:br>
              <a:rPr lang="ru-RU" altLang="ru-RU" sz="1800" dirty="0">
                <a:solidFill>
                  <a:srgbClr val="17375E"/>
                </a:solidFill>
                <a:latin typeface="Cambria" pitchFamily="18" charset="0"/>
                <a:ea typeface="+mn-ea"/>
                <a:cs typeface="Arial" charset="0"/>
              </a:rPr>
            </a:br>
            <a:endParaRPr lang="ru-RU" altLang="ru-RU" sz="2200" b="1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3007" y="866274"/>
            <a:ext cx="820348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7876" y="81600"/>
            <a:ext cx="8200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Действия работников ППЭ в случае объявления ракетной опасности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11559" y="2181943"/>
            <a:ext cx="8424935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Руководитель ОО совместно с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руководителем ППЭ согласовывают: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границы ППЭ, включающие безопасные места (укрытия) для участников экзаменов и работников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ППЭ;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схему перемещения работников ППЭ и участников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ГИА 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ППЭ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специально оборудованные безопасные места (укрытия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схему оповещения в ППЭ участников ГИА и работников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ППЭ.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организацию эвакуации работников ППЭ и участников ГИА отвечают член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ГЭК 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ППЭ.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 ППЭ 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инструктажа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организаторов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знакомит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Алгоритмом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действий в случае объявления ракетной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опасности.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Член ГЭК информирует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ответственного сотрудника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Департамента образования (Крючкова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Н.) о местонахождении участников и работников при объявлении ракетной опасности.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Председатель ГЭК принимает  решение о переносе или продолжении экзамена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информирует члена ГЭК в ППЭ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(после объявления отбоя ракетной опасности)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90292" y="883612"/>
            <a:ext cx="6071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Департамента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 03.04.2025 г. №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524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 утверждении Алгоритма действий работников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пунктов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проведения экзаменов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отношении участников государственной итоговой аттестации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образовательным программам основного общего и среднего общего образования в случае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объявления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ракетной опасности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7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7">
            <a:extLst>
              <a:ext uri="{FF2B5EF4-FFF2-40B4-BE49-F238E27FC236}">
                <a16:creationId xmlns:a16="http://schemas.microsoft.com/office/drawing/2014/main" id="{2FA9D634-86F6-440E-8A22-FB0A6043C5F2}"/>
              </a:ext>
            </a:extLst>
          </p:cNvPr>
          <p:cNvSpPr/>
          <p:nvPr/>
        </p:nvSpPr>
        <p:spPr>
          <a:xfrm rot="10800000">
            <a:off x="1000036" y="-1179512"/>
            <a:ext cx="10615891" cy="7488832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4" name="Овал 7">
            <a:extLst>
              <a:ext uri="{FF2B5EF4-FFF2-40B4-BE49-F238E27FC236}">
                <a16:creationId xmlns:a16="http://schemas.microsoft.com/office/drawing/2014/main" id="{F1EE5973-D520-420E-86CD-F4DC6946D7D0}"/>
              </a:ext>
            </a:extLst>
          </p:cNvPr>
          <p:cNvSpPr/>
          <p:nvPr/>
        </p:nvSpPr>
        <p:spPr>
          <a:xfrm rot="5021774">
            <a:off x="-4638175" y="517129"/>
            <a:ext cx="9224723" cy="6599613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17F8552-C8F6-4C15-B9D9-5A028596BE52}"/>
              </a:ext>
            </a:extLst>
          </p:cNvPr>
          <p:cNvSpPr txBox="1">
            <a:spLocks/>
          </p:cNvSpPr>
          <p:nvPr/>
        </p:nvSpPr>
        <p:spPr bwMode="auto">
          <a:xfrm>
            <a:off x="637588" y="64887"/>
            <a:ext cx="7272808" cy="79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ПРОВЕРКА ГОТОВНОСТИ ППЭ</a:t>
            </a:r>
            <a:br>
              <a:rPr lang="ru-RU" alt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altLang="ru-RU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(приказ Департамента от 21.04.2025 № 646) </a:t>
            </a:r>
          </a:p>
          <a:p>
            <a:pPr eaLnBrk="1" hangingPunct="1"/>
            <a:r>
              <a:rPr lang="ru-RU" altLang="ru-RU" sz="1800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до 7 мая 2025 года</a:t>
            </a:r>
            <a:endParaRPr lang="ru-RU" altLang="ru-RU" sz="1800" b="1" i="1" u="sng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" descr="C:\Users\gridunova\Desktop\X-слайд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" t="11600" r="2051" b="3012"/>
          <a:stretch/>
        </p:blipFill>
        <p:spPr bwMode="auto">
          <a:xfrm>
            <a:off x="100193" y="1041184"/>
            <a:ext cx="8843859" cy="578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951094" y="4869160"/>
            <a:ext cx="1728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Видеонаблюдение 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 режиме «офлайн»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3237" y="3675583"/>
            <a:ext cx="77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ОО</a:t>
            </a:r>
            <a:endParaRPr lang="ru-RU" b="1" dirty="0"/>
          </a:p>
        </p:txBody>
      </p:sp>
      <p:pic>
        <p:nvPicPr>
          <p:cNvPr id="15" name="Picture 51">
            <a:extLst>
              <a:ext uri="{FF2B5EF4-FFF2-40B4-BE49-F238E27FC236}">
                <a16:creationId xmlns:a16="http://schemas.microsoft.com/office/drawing/2014/main" id="{25491055-D7C4-4CC1-AE17-CF61631E4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277" y="1591149"/>
            <a:ext cx="885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024658" y="1108418"/>
            <a:ext cx="15102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Место регистрации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2915818" y="1162428"/>
            <a:ext cx="2534" cy="1834524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923824" y="5029454"/>
            <a:ext cx="4" cy="1828546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679286" y="1162428"/>
            <a:ext cx="16439" cy="1834524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923825" y="3068156"/>
            <a:ext cx="1" cy="1953518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697109" y="5021674"/>
            <a:ext cx="4" cy="1828546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697110" y="3060376"/>
            <a:ext cx="1" cy="1953518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40" y="5607824"/>
            <a:ext cx="1793665" cy="103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9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7">
            <a:extLst>
              <a:ext uri="{FF2B5EF4-FFF2-40B4-BE49-F238E27FC236}">
                <a16:creationId xmlns:a16="http://schemas.microsoft.com/office/drawing/2014/main" id="{2FA9D634-86F6-440E-8A22-FB0A6043C5F2}"/>
              </a:ext>
            </a:extLst>
          </p:cNvPr>
          <p:cNvSpPr/>
          <p:nvPr/>
        </p:nvSpPr>
        <p:spPr>
          <a:xfrm rot="6665773">
            <a:off x="-2964822" y="-928244"/>
            <a:ext cx="10615891" cy="7488832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40963" name="Заголовок 1">
            <a:extLst>
              <a:ext uri="{FF2B5EF4-FFF2-40B4-BE49-F238E27FC236}">
                <a16:creationId xmlns:a16="http://schemas.microsoft.com/office/drawing/2014/main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027" y="26197"/>
            <a:ext cx="9000108" cy="552012"/>
          </a:xfrm>
        </p:spPr>
        <p:txBody>
          <a:bodyPr/>
          <a:lstStyle/>
          <a:p>
            <a:pPr lvl="0"/>
            <a:r>
              <a:rPr lang="ru-RU" sz="23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Настройка стационарных </a:t>
            </a:r>
            <a:r>
              <a:rPr lang="ru-RU" sz="23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 (или) </a:t>
            </a:r>
            <a:r>
              <a:rPr lang="ru-RU" sz="23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переносных металлоискателей</a:t>
            </a:r>
            <a:endParaRPr lang="ru-RU" sz="2300" b="1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9114" y="390431"/>
            <a:ext cx="62646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         Настройка осуществляется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    для обеспечения нужного уровня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  чувствительности металлоискателей: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различные предметы могут фиксироваться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качестве опасных/запрещенных или безопасных/допустимых;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рекомендуется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использовать образцы для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фиксации опасных/запрещенных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предметов и любые металлические предметы (например, ключи, пряжка ремня, металлические аксессуары и т.д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образцы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несколько раз проносятся через металлоискатель, фиксируя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данные;</a:t>
            </a:r>
          </a:p>
        </p:txBody>
      </p:sp>
      <p:pic>
        <p:nvPicPr>
          <p:cNvPr id="2053" name="Picture 5" descr="C:\Users\gridunova\Downloads\Подготовка к обучающим вебинарам\f39406782b325931db33fe1be4c48f9f-1200x63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5" t="5470" r="39450"/>
          <a:stretch/>
        </p:blipFill>
        <p:spPr bwMode="auto">
          <a:xfrm>
            <a:off x="7112540" y="836711"/>
            <a:ext cx="1619962" cy="3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gridunova\Downloads\Подготовка к обучающим вебинарам\ручной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1" t="4155" r="4670" b="20432"/>
          <a:stretch/>
        </p:blipFill>
        <p:spPr bwMode="auto">
          <a:xfrm rot="2705345">
            <a:off x="6668449" y="4894798"/>
            <a:ext cx="1652093" cy="143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93055" y="4695347"/>
            <a:ext cx="6264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имитируются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различные условия: меняется скорость и место расположения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предметов;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случае недостоверного сигнала меняются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настройки;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качестве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рабочего выбирается режим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наименьшим количеством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ошибок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: скругленные углы 13">
            <a:extLst>
              <a:ext uri="{FF2B5EF4-FFF2-40B4-BE49-F238E27FC236}">
                <a16:creationId xmlns:a16="http://schemas.microsoft.com/office/drawing/2014/main" id="{4DFEF4BA-3FC5-4F83-90EF-532B904F3266}"/>
              </a:ext>
            </a:extLst>
          </p:cNvPr>
          <p:cNvSpPr/>
          <p:nvPr/>
        </p:nvSpPr>
        <p:spPr>
          <a:xfrm>
            <a:off x="1469653" y="562866"/>
            <a:ext cx="7644482" cy="92409"/>
          </a:xfrm>
          <a:prstGeom prst="roundRect">
            <a:avLst>
              <a:gd name="adj" fmla="val 50000"/>
            </a:avLst>
          </a:prstGeom>
          <a:solidFill>
            <a:srgbClr val="74B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62597">
            <a:off x="7496871" y="5240735"/>
            <a:ext cx="1796286" cy="93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8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Заголовок 1">
            <a:extLst>
              <a:ext uri="{FF2B5EF4-FFF2-40B4-BE49-F238E27FC236}">
                <a16:creationId xmlns:a16="http://schemas.microsoft.com/office/drawing/2014/main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037" y="77165"/>
            <a:ext cx="9041976" cy="789109"/>
          </a:xfrm>
        </p:spPr>
        <p:txBody>
          <a:bodyPr/>
          <a:lstStyle/>
          <a:p>
            <a:pPr lvl="0"/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1800" dirty="0">
                <a:solidFill>
                  <a:srgbClr val="17375E"/>
                </a:solidFill>
                <a:latin typeface="Cambria" pitchFamily="18" charset="0"/>
                <a:ea typeface="+mn-ea"/>
                <a:cs typeface="Arial" charset="0"/>
              </a:rPr>
              <a:t/>
            </a:r>
            <a:br>
              <a:rPr lang="ru-RU" altLang="ru-RU" sz="1800" dirty="0">
                <a:solidFill>
                  <a:srgbClr val="17375E"/>
                </a:solidFill>
                <a:latin typeface="Cambria" pitchFamily="18" charset="0"/>
                <a:ea typeface="+mn-ea"/>
                <a:cs typeface="Arial" charset="0"/>
              </a:rPr>
            </a:br>
            <a:endParaRPr lang="ru-RU" altLang="ru-RU" sz="2200" b="1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3007" y="866274"/>
            <a:ext cx="820348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5309" y="2852704"/>
            <a:ext cx="8352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Arial"/>
              </a:rPr>
              <a:t>Установить средства видеозаписи (в режиме «офлайн»), обеспечивающие </a:t>
            </a:r>
            <a:r>
              <a:rPr lang="ru-RU" b="1" dirty="0" err="1">
                <a:solidFill>
                  <a:srgbClr val="000000"/>
                </a:solidFill>
                <a:latin typeface="Arial"/>
              </a:rPr>
              <a:t>видеофиксацию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 входа участников </a:t>
            </a:r>
            <a:r>
              <a:rPr lang="ru-RU" b="1" dirty="0" smtClean="0">
                <a:solidFill>
                  <a:srgbClr val="000000"/>
                </a:solidFill>
                <a:latin typeface="Arial"/>
              </a:rPr>
              <a:t>экзамена в 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ППЭ </a:t>
            </a:r>
            <a:endParaRPr lang="ru-RU" dirty="0"/>
          </a:p>
        </p:txBody>
      </p:sp>
      <p:pic>
        <p:nvPicPr>
          <p:cNvPr id="1026" name="Picture 2" descr="Z:\Тихоновская\1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848362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95536" y="5949280"/>
            <a:ext cx="8352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Съемный носитель с записью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входа участников экзамена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передается в Региональный центр оценки качества образования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упакованными экзаменационными материалами</a:t>
            </a:r>
          </a:p>
        </p:txBody>
      </p:sp>
      <p:sp>
        <p:nvSpPr>
          <p:cNvPr id="13" name="Овал 7">
            <a:extLst>
              <a:ext uri="{FF2B5EF4-FFF2-40B4-BE49-F238E27FC236}">
                <a16:creationId xmlns:a16="http://schemas.microsoft.com/office/drawing/2014/main" id="{2FA9D634-86F6-440E-8A22-FB0A6043C5F2}"/>
              </a:ext>
            </a:extLst>
          </p:cNvPr>
          <p:cNvSpPr/>
          <p:nvPr/>
        </p:nvSpPr>
        <p:spPr>
          <a:xfrm rot="11621557">
            <a:off x="1568505" y="-1766264"/>
            <a:ext cx="10615891" cy="7488832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4" name="Овал 7">
            <a:extLst>
              <a:ext uri="{FF2B5EF4-FFF2-40B4-BE49-F238E27FC236}">
                <a16:creationId xmlns:a16="http://schemas.microsoft.com/office/drawing/2014/main" id="{F1EE5973-D520-420E-86CD-F4DC6946D7D0}"/>
              </a:ext>
            </a:extLst>
          </p:cNvPr>
          <p:cNvSpPr/>
          <p:nvPr/>
        </p:nvSpPr>
        <p:spPr>
          <a:xfrm rot="10618763">
            <a:off x="2507228" y="-1949159"/>
            <a:ext cx="9224723" cy="6599613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3592" y="946298"/>
            <a:ext cx="8617461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Департамента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образования от 17 апреля 2025 года № 631 «О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внесении изменения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приказы Департамента образования Орловской области от 4 марта 2025 года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319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Об утверждении регламента подготовки и проведения основного государственного экзамена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пунктах проведения экзаменов в 2025 году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территории Орловской области», от 27 февраля 2025 года № 295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Об организации и проведении государственного выпускного экзамена для участников государственной итоговой аттестации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образовательным программам основного общего и среднего общего образования»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1081" y="391255"/>
            <a:ext cx="5303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Видеофиксация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входа участников экзамена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89762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Овал 7">
            <a:extLst>
              <a:ext uri="{FF2B5EF4-FFF2-40B4-BE49-F238E27FC236}">
                <a16:creationId xmlns:a16="http://schemas.microsoft.com/office/drawing/2014/main" id="{2FA9D634-86F6-440E-8A22-FB0A6043C5F2}"/>
              </a:ext>
            </a:extLst>
          </p:cNvPr>
          <p:cNvSpPr/>
          <p:nvPr/>
        </p:nvSpPr>
        <p:spPr>
          <a:xfrm rot="10447561">
            <a:off x="1495546" y="-1962889"/>
            <a:ext cx="10615891" cy="7488832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44035" name="Заголовок 1">
            <a:extLst>
              <a:ext uri="{FF2B5EF4-FFF2-40B4-BE49-F238E27FC236}">
                <a16:creationId xmlns:a16="http://schemas.microsoft.com/office/drawing/2014/main" id="{0986635C-8BFC-4EC2-A5BE-35500BEEB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92" y="53015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ПРОВЕРКА ГОТОВНОСТИ ШТАБА ППЭ 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(технология сканирования ЭМ в штабе ППЭ)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4036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6AAB6C10-06DF-4FCA-9199-AA226C2C95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7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E3AA8559-DF57-4D4A-953A-213D0D6323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8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5FC351D4-593F-4B4B-82CF-2BEC1F3357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9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D6FCE23A-3403-4A54-8904-EC92C12C3D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0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DE119E07-7857-4145-8226-1A99BF2F8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1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0B7B263A-4071-43DF-B31D-E9CFFE2B34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2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BDA035C6-3DBC-49CE-9F60-007CBC4824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5371" name="object 3">
            <a:extLst>
              <a:ext uri="{FF2B5EF4-FFF2-40B4-BE49-F238E27FC236}">
                <a16:creationId xmlns:a16="http://schemas.microsoft.com/office/drawing/2014/main" id="{C3820BDB-260B-449C-AB13-C7639A729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124744"/>
            <a:ext cx="8906321" cy="5521325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 altLang="ru-RU" dirty="0">
              <a:solidFill>
                <a:prstClr val="black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46" name="object 5"/>
          <p:cNvSpPr>
            <a:spLocks noChangeArrowheads="1"/>
          </p:cNvSpPr>
          <p:nvPr/>
        </p:nvSpPr>
        <p:spPr bwMode="auto">
          <a:xfrm flipH="1">
            <a:off x="123875" y="1124744"/>
            <a:ext cx="847725" cy="971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48" name="Прямоугольник 1"/>
          <p:cNvSpPr>
            <a:spLocks noChangeArrowheads="1"/>
          </p:cNvSpPr>
          <p:nvPr/>
        </p:nvSpPr>
        <p:spPr bwMode="auto">
          <a:xfrm>
            <a:off x="-66613" y="3332694"/>
            <a:ext cx="29682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0"/>
              </a:spcBef>
              <a:buFont typeface="Arial" charset="0"/>
              <a:buNone/>
            </a:pPr>
            <a:r>
              <a:rPr lang="ru-RU" altLang="ru-RU" sz="1600" dirty="0">
                <a:latin typeface="Cambria" pitchFamily="18" charset="0"/>
              </a:rPr>
              <a:t>Компьютер и принтер</a:t>
            </a:r>
          </a:p>
          <a:p>
            <a:pPr algn="ctr">
              <a:spcBef>
                <a:spcPts val="0"/>
              </a:spcBef>
              <a:buFont typeface="Arial" charset="0"/>
              <a:buNone/>
            </a:pPr>
            <a:r>
              <a:rPr lang="ru-RU" altLang="ru-RU" sz="1600" dirty="0">
                <a:latin typeface="Cambria" pitchFamily="18" charset="0"/>
              </a:rPr>
              <a:t>для распечатки необходимого количества форм ППЭ </a:t>
            </a:r>
          </a:p>
        </p:txBody>
      </p:sp>
      <p:sp>
        <p:nvSpPr>
          <p:cNvPr id="49" name="Прямоугольник 4"/>
          <p:cNvSpPr>
            <a:spLocks noChangeArrowheads="1"/>
          </p:cNvSpPr>
          <p:nvPr/>
        </p:nvSpPr>
        <p:spPr bwMode="auto">
          <a:xfrm>
            <a:off x="2483768" y="1196752"/>
            <a:ext cx="37147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Cambria" pitchFamily="18" charset="0"/>
              </a:rPr>
              <a:t>сканирующее устройство</a:t>
            </a:r>
            <a:endParaRPr lang="ru-RU" altLang="ru-RU" sz="1800" dirty="0">
              <a:latin typeface="Cambria" pitchFamily="18" charset="0"/>
            </a:endParaRPr>
          </a:p>
        </p:txBody>
      </p:sp>
      <p:pic>
        <p:nvPicPr>
          <p:cNvPr id="52" name="Picture 3" descr="C:\Users\tihonovskaya\Desktop\rhythm-cmg734nr11-2396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46" y="1985917"/>
            <a:ext cx="1188941" cy="114924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331" b="4237"/>
          <a:stretch/>
        </p:blipFill>
        <p:spPr bwMode="auto">
          <a:xfrm>
            <a:off x="2696390" y="5082101"/>
            <a:ext cx="2117767" cy="150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738" y="2780928"/>
            <a:ext cx="697409" cy="380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022" y="4996455"/>
            <a:ext cx="20097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object 5"/>
          <p:cNvSpPr>
            <a:spLocks noChangeArrowheads="1"/>
          </p:cNvSpPr>
          <p:nvPr/>
        </p:nvSpPr>
        <p:spPr bwMode="auto">
          <a:xfrm>
            <a:off x="8108950" y="1124744"/>
            <a:ext cx="847725" cy="971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9" name="object 12">
            <a:extLst>
              <a:ext uri="{FF2B5EF4-FFF2-40B4-BE49-F238E27FC236}">
                <a16:creationId xmlns:a16="http://schemas.microsoft.com/office/drawing/2014/main" id="{3BA85ADD-0B5F-4F6E-970A-45D7013EA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40" y="1628800"/>
            <a:ext cx="696912" cy="83502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20" y="4448814"/>
            <a:ext cx="159959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566" y="1700808"/>
            <a:ext cx="2579315" cy="1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bject 4">
            <a:extLst>
              <a:ext uri="{FF2B5EF4-FFF2-40B4-BE49-F238E27FC236}">
                <a16:creationId xmlns:a16="http://schemas.microsoft.com/office/drawing/2014/main" id="{DADCCA3F-A884-4EEE-850E-0571648CB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2109" y="3194214"/>
            <a:ext cx="4698244" cy="174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 anchor="ctr">
            <a:spAutoFit/>
          </a:bodyPr>
          <a:lstStyle>
            <a:lvl1pPr marL="127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ИСПОЛЬЗОВАНИЕ МОБИЛЬНОГО ТЕЛЕФОНА </a:t>
            </a:r>
            <a:br>
              <a:rPr lang="ru-RU" altLang="ru-RU" sz="1600" b="1" u="sng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</a:br>
            <a:r>
              <a:rPr lang="ru-RU" altLang="ru-RU" sz="1600" b="1" u="sng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В ШТАБЕ: </a:t>
            </a:r>
          </a:p>
          <a:p>
            <a:pPr algn="ctr">
              <a:spcBef>
                <a:spcPts val="100"/>
              </a:spcBef>
              <a:buNone/>
              <a:defRPr/>
            </a:pP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р</a:t>
            </a: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уководитель ОО, руководитель ППЭ, </a:t>
            </a:r>
            <a:b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</a:b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члены ГЭК, </a:t>
            </a: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технические </a:t>
            </a: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специалисты, полиция, СМИ, общественные наблюдатели, должностные лица Рособрнадзора </a:t>
            </a:r>
            <a:b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</a:b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и Департамента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Заголовок 1">
            <a:extLst>
              <a:ext uri="{FF2B5EF4-FFF2-40B4-BE49-F238E27FC236}">
                <a16:creationId xmlns:a16="http://schemas.microsoft.com/office/drawing/2014/main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037" y="77165"/>
            <a:ext cx="9041976" cy="789109"/>
          </a:xfrm>
        </p:spPr>
        <p:txBody>
          <a:bodyPr/>
          <a:lstStyle/>
          <a:p>
            <a:pPr lvl="0"/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1800" dirty="0">
                <a:solidFill>
                  <a:srgbClr val="17375E"/>
                </a:solidFill>
                <a:latin typeface="Cambria" pitchFamily="18" charset="0"/>
                <a:ea typeface="+mn-ea"/>
                <a:cs typeface="Arial" charset="0"/>
              </a:rPr>
              <a:t/>
            </a:r>
            <a:br>
              <a:rPr lang="ru-RU" altLang="ru-RU" sz="1800" dirty="0">
                <a:solidFill>
                  <a:srgbClr val="17375E"/>
                </a:solidFill>
                <a:latin typeface="Cambria" pitchFamily="18" charset="0"/>
                <a:ea typeface="+mn-ea"/>
                <a:cs typeface="Arial" charset="0"/>
              </a:rPr>
            </a:br>
            <a:endParaRPr lang="ru-RU" altLang="ru-RU" sz="2200" b="1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3007" y="866274"/>
            <a:ext cx="820348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Z:\Тихоновская\12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01"/>
          <a:stretch/>
        </p:blipFill>
        <p:spPr bwMode="auto">
          <a:xfrm>
            <a:off x="3702375" y="4939770"/>
            <a:ext cx="2146923" cy="191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вал 7">
            <a:extLst>
              <a:ext uri="{FF2B5EF4-FFF2-40B4-BE49-F238E27FC236}">
                <a16:creationId xmlns:a16="http://schemas.microsoft.com/office/drawing/2014/main" id="{2FA9D634-86F6-440E-8A22-FB0A6043C5F2}"/>
              </a:ext>
            </a:extLst>
          </p:cNvPr>
          <p:cNvSpPr/>
          <p:nvPr/>
        </p:nvSpPr>
        <p:spPr>
          <a:xfrm rot="11621557">
            <a:off x="1568505" y="-1766264"/>
            <a:ext cx="10615891" cy="7488832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74BEED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4" name="Овал 7">
            <a:extLst>
              <a:ext uri="{FF2B5EF4-FFF2-40B4-BE49-F238E27FC236}">
                <a16:creationId xmlns:a16="http://schemas.microsoft.com/office/drawing/2014/main" id="{F1EE5973-D520-420E-86CD-F4DC6946D7D0}"/>
              </a:ext>
            </a:extLst>
          </p:cNvPr>
          <p:cNvSpPr/>
          <p:nvPr/>
        </p:nvSpPr>
        <p:spPr>
          <a:xfrm rot="10618763">
            <a:off x="2507228" y="-1949159"/>
            <a:ext cx="9224723" cy="6599613"/>
          </a:xfrm>
          <a:custGeom>
            <a:avLst/>
            <a:gdLst>
              <a:gd name="connsiteX0" fmla="*/ 0 w 4032448"/>
              <a:gd name="connsiteY0" fmla="*/ 1907083 h 3814166"/>
              <a:gd name="connsiteX1" fmla="*/ 2016224 w 4032448"/>
              <a:gd name="connsiteY1" fmla="*/ 0 h 3814166"/>
              <a:gd name="connsiteX2" fmla="*/ 4032448 w 4032448"/>
              <a:gd name="connsiteY2" fmla="*/ 1907083 h 3814166"/>
              <a:gd name="connsiteX3" fmla="*/ 2016224 w 4032448"/>
              <a:gd name="connsiteY3" fmla="*/ 3814166 h 3814166"/>
              <a:gd name="connsiteX4" fmla="*/ 0 w 4032448"/>
              <a:gd name="connsiteY4" fmla="*/ 1907083 h 3814166"/>
              <a:gd name="connsiteX0" fmla="*/ 159826 w 4192274"/>
              <a:gd name="connsiteY0" fmla="*/ 2509249 h 4416332"/>
              <a:gd name="connsiteX1" fmla="*/ 882509 w 4192274"/>
              <a:gd name="connsiteY1" fmla="*/ 0 h 4416332"/>
              <a:gd name="connsiteX2" fmla="*/ 4192274 w 4192274"/>
              <a:gd name="connsiteY2" fmla="*/ 2509249 h 4416332"/>
              <a:gd name="connsiteX3" fmla="*/ 2176050 w 4192274"/>
              <a:gd name="connsiteY3" fmla="*/ 4416332 h 4416332"/>
              <a:gd name="connsiteX4" fmla="*/ 159826 w 4192274"/>
              <a:gd name="connsiteY4" fmla="*/ 2509249 h 4416332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4075829"/>
              <a:gd name="connsiteY0" fmla="*/ 2528011 h 4435094"/>
              <a:gd name="connsiteX1" fmla="*/ 766009 w 4075829"/>
              <a:gd name="connsiteY1" fmla="*/ 18762 h 4435094"/>
              <a:gd name="connsiteX2" fmla="*/ 1809154 w 4075829"/>
              <a:gd name="connsiteY2" fmla="*/ 1439401 h 4435094"/>
              <a:gd name="connsiteX3" fmla="*/ 4075774 w 4075829"/>
              <a:gd name="connsiteY3" fmla="*/ 2528011 h 4435094"/>
              <a:gd name="connsiteX4" fmla="*/ 2059550 w 4075829"/>
              <a:gd name="connsiteY4" fmla="*/ 4435094 h 4435094"/>
              <a:gd name="connsiteX5" fmla="*/ 43326 w 4075829"/>
              <a:gd name="connsiteY5" fmla="*/ 2528011 h 4435094"/>
              <a:gd name="connsiteX0" fmla="*/ 43326 w 6740930"/>
              <a:gd name="connsiteY0" fmla="*/ 2528011 h 4502672"/>
              <a:gd name="connsiteX1" fmla="*/ 766009 w 6740930"/>
              <a:gd name="connsiteY1" fmla="*/ 18762 h 4502672"/>
              <a:gd name="connsiteX2" fmla="*/ 1809154 w 6740930"/>
              <a:gd name="connsiteY2" fmla="*/ 1439401 h 4502672"/>
              <a:gd name="connsiteX3" fmla="*/ 6740916 w 6740930"/>
              <a:gd name="connsiteY3" fmla="*/ 3721191 h 4502672"/>
              <a:gd name="connsiteX4" fmla="*/ 2059550 w 6740930"/>
              <a:gd name="connsiteY4" fmla="*/ 4435094 h 4502672"/>
              <a:gd name="connsiteX5" fmla="*/ 43326 w 6740930"/>
              <a:gd name="connsiteY5" fmla="*/ 2528011 h 4502672"/>
              <a:gd name="connsiteX0" fmla="*/ 45865 w 6743469"/>
              <a:gd name="connsiteY0" fmla="*/ 2511181 h 4485842"/>
              <a:gd name="connsiteX1" fmla="*/ 768548 w 6743469"/>
              <a:gd name="connsiteY1" fmla="*/ 1932 h 4485842"/>
              <a:gd name="connsiteX2" fmla="*/ 2101624 w 6743469"/>
              <a:gd name="connsiteY2" fmla="*/ 2102795 h 4485842"/>
              <a:gd name="connsiteX3" fmla="*/ 6743455 w 6743469"/>
              <a:gd name="connsiteY3" fmla="*/ 3704361 h 4485842"/>
              <a:gd name="connsiteX4" fmla="*/ 2062089 w 6743469"/>
              <a:gd name="connsiteY4" fmla="*/ 4418264 h 4485842"/>
              <a:gd name="connsiteX5" fmla="*/ 45865 w 6743469"/>
              <a:gd name="connsiteY5" fmla="*/ 2511181 h 4485842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45865 w 6743469"/>
              <a:gd name="connsiteY0" fmla="*/ 2511482 h 4486143"/>
              <a:gd name="connsiteX1" fmla="*/ 768548 w 6743469"/>
              <a:gd name="connsiteY1" fmla="*/ 2233 h 4486143"/>
              <a:gd name="connsiteX2" fmla="*/ 2101624 w 6743469"/>
              <a:gd name="connsiteY2" fmla="*/ 2103096 h 4486143"/>
              <a:gd name="connsiteX3" fmla="*/ 6743455 w 6743469"/>
              <a:gd name="connsiteY3" fmla="*/ 3704662 h 4486143"/>
              <a:gd name="connsiteX4" fmla="*/ 2062089 w 6743469"/>
              <a:gd name="connsiteY4" fmla="*/ 4418565 h 4486143"/>
              <a:gd name="connsiteX5" fmla="*/ 45865 w 6743469"/>
              <a:gd name="connsiteY5" fmla="*/ 2511482 h 4486143"/>
              <a:gd name="connsiteX0" fmla="*/ 108768 w 6248810"/>
              <a:gd name="connsiteY0" fmla="*/ 2703443 h 4475800"/>
              <a:gd name="connsiteX1" fmla="*/ 273890 w 6248810"/>
              <a:gd name="connsiteY1" fmla="*/ 4624 h 4475800"/>
              <a:gd name="connsiteX2" fmla="*/ 1606966 w 6248810"/>
              <a:gd name="connsiteY2" fmla="*/ 2105487 h 4475800"/>
              <a:gd name="connsiteX3" fmla="*/ 6248797 w 6248810"/>
              <a:gd name="connsiteY3" fmla="*/ 3707053 h 4475800"/>
              <a:gd name="connsiteX4" fmla="*/ 1567431 w 6248810"/>
              <a:gd name="connsiteY4" fmla="*/ 4420956 h 4475800"/>
              <a:gd name="connsiteX5" fmla="*/ 108768 w 6248810"/>
              <a:gd name="connsiteY5" fmla="*/ 2703443 h 447580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0117 w 6250159"/>
              <a:gd name="connsiteY0" fmla="*/ 2700583 h 4472940"/>
              <a:gd name="connsiteX1" fmla="*/ 275239 w 6250159"/>
              <a:gd name="connsiteY1" fmla="*/ 1764 h 4472940"/>
              <a:gd name="connsiteX2" fmla="*/ 1641769 w 6250159"/>
              <a:gd name="connsiteY2" fmla="*/ 2314500 h 4472940"/>
              <a:gd name="connsiteX3" fmla="*/ 6250146 w 6250159"/>
              <a:gd name="connsiteY3" fmla="*/ 3704193 h 4472940"/>
              <a:gd name="connsiteX4" fmla="*/ 1568780 w 6250159"/>
              <a:gd name="connsiteY4" fmla="*/ 4418096 h 4472940"/>
              <a:gd name="connsiteX5" fmla="*/ 110117 w 6250159"/>
              <a:gd name="connsiteY5" fmla="*/ 2700583 h 4472940"/>
              <a:gd name="connsiteX0" fmla="*/ 111029 w 6251071"/>
              <a:gd name="connsiteY0" fmla="*/ 2699826 h 4472183"/>
              <a:gd name="connsiteX1" fmla="*/ 276151 w 6251071"/>
              <a:gd name="connsiteY1" fmla="*/ 1007 h 4472183"/>
              <a:gd name="connsiteX2" fmla="*/ 1664984 w 6251071"/>
              <a:gd name="connsiteY2" fmla="*/ 2402953 h 4472183"/>
              <a:gd name="connsiteX3" fmla="*/ 6251058 w 6251071"/>
              <a:gd name="connsiteY3" fmla="*/ 3703436 h 4472183"/>
              <a:gd name="connsiteX4" fmla="*/ 1569692 w 6251071"/>
              <a:gd name="connsiteY4" fmla="*/ 4417339 h 4472183"/>
              <a:gd name="connsiteX5" fmla="*/ 111029 w 6251071"/>
              <a:gd name="connsiteY5" fmla="*/ 2699826 h 447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1071" h="4472183">
                <a:moveTo>
                  <a:pt x="111029" y="2699826"/>
                </a:moveTo>
                <a:cubicBezTo>
                  <a:pt x="-104561" y="1963771"/>
                  <a:pt x="17159" y="50486"/>
                  <a:pt x="276151" y="1007"/>
                </a:cubicBezTo>
                <a:cubicBezTo>
                  <a:pt x="535144" y="-48472"/>
                  <a:pt x="488888" y="1739418"/>
                  <a:pt x="1664984" y="2402953"/>
                </a:cubicBezTo>
                <a:cubicBezTo>
                  <a:pt x="4034260" y="3769013"/>
                  <a:pt x="6242779" y="3031310"/>
                  <a:pt x="6251058" y="3703436"/>
                </a:cubicBezTo>
                <a:cubicBezTo>
                  <a:pt x="6259337" y="4375562"/>
                  <a:pt x="2593030" y="4584607"/>
                  <a:pt x="1569692" y="4417339"/>
                </a:cubicBezTo>
                <a:cubicBezTo>
                  <a:pt x="546354" y="4250071"/>
                  <a:pt x="326619" y="3435881"/>
                  <a:pt x="111029" y="2699826"/>
                </a:cubicBezTo>
                <a:close/>
              </a:path>
            </a:pathLst>
          </a:custGeom>
          <a:solidFill>
            <a:srgbClr val="0070C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3592" y="946298"/>
            <a:ext cx="861746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Согласно приказу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Департамента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образования от 2 апреля 2025 года № 508 «О хранении экзаменационных материалов основного государственного экзамена и государственного выпускного экзамена 2025 года в пунктах проведения экзаменов, использующих технологию сканирования экзаменационных материалов в штабах пунктов проведения экзаменов»: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81" y="108501"/>
            <a:ext cx="6299674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Помещение в ППЭ для хранения ЭМ </a:t>
            </a:r>
            <a:b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(до передачи их в РЦОКО)</a:t>
            </a:r>
            <a:endParaRPr lang="ru-RU" b="1" dirty="0"/>
          </a:p>
        </p:txBody>
      </p:sp>
      <p:pic>
        <p:nvPicPr>
          <p:cNvPr id="11" name="Picture 4" descr="C:\Users\tihonovskaya\Desktop\img1481_118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822" y="2707448"/>
            <a:ext cx="1857926" cy="34340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48152" y="2276872"/>
            <a:ext cx="669931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Назначить ответственного за хранение ЭМ из числа работников ОМСУ;</a:t>
            </a:r>
          </a:p>
          <a:p>
            <a:pPr marL="342900" indent="-342900" algn="just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помещении установить средства видеонаблюдения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режиме офлайн;</a:t>
            </a:r>
          </a:p>
          <a:p>
            <a:pPr marL="342900" indent="-342900" algn="just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Оборудовать помещение сейфом или металлическим шкафом (дверь-сейф);</a:t>
            </a:r>
          </a:p>
          <a:p>
            <a:pPr marL="342900" indent="-342900" algn="just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Исключить доступ посторонних лиц;</a:t>
            </a:r>
          </a:p>
          <a:p>
            <a:pPr marL="342900" indent="-342900" algn="just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меры по защите информации, содержащейся в ЭМ, от неправомерного доступа, уничтожения, копирования, распространения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78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30532</TotalTime>
  <Words>2497</Words>
  <Application>Microsoft Office PowerPoint</Application>
  <PresentationFormat>Экран (4:3)</PresentationFormat>
  <Paragraphs>503</Paragraphs>
  <Slides>38</Slides>
  <Notes>32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38</vt:i4>
      </vt:variant>
    </vt:vector>
  </HeadingPairs>
  <TitlesOfParts>
    <vt:vector size="48" baseType="lpstr">
      <vt:lpstr>Arial</vt:lpstr>
      <vt:lpstr>Arial Black</vt:lpstr>
      <vt:lpstr>Calibri</vt:lpstr>
      <vt:lpstr>Cambria</vt:lpstr>
      <vt:lpstr>Century Gothic</vt:lpstr>
      <vt:lpstr>Times New Roman</vt:lpstr>
      <vt:lpstr>Wingdings</vt:lpstr>
      <vt:lpstr>1_Тема Office</vt:lpstr>
      <vt:lpstr>2_Тема Office</vt:lpstr>
      <vt:lpstr>3_Тема Office</vt:lpstr>
      <vt:lpstr>Презентация PowerPoint</vt:lpstr>
      <vt:lpstr>      Изменение «Личного кабинета участника»       </vt:lpstr>
      <vt:lpstr>Функционирование регионального мониторинга проведения ГИА</vt:lpstr>
      <vt:lpstr>             </vt:lpstr>
      <vt:lpstr>Презентация PowerPoint</vt:lpstr>
      <vt:lpstr>Настройка стационарных и (или) переносных металлоискателей</vt:lpstr>
      <vt:lpstr>             </vt:lpstr>
      <vt:lpstr>ПРОВЕРКА ГОТОВНОСТИ ШТАБА ППЭ  (технология сканирования ЭМ в штабе ППЭ)</vt:lpstr>
      <vt:lpstr>             </vt:lpstr>
      <vt:lpstr>ПРОВЕРКА ГОТОВНОСТИ АУДИТОРИЙ</vt:lpstr>
      <vt:lpstr>Презентация PowerPoint</vt:lpstr>
      <vt:lpstr>СОДЕРЖАНИЕ ЭКЗАМЕНАЦИОННЫХ МАТЕРИАЛОВ ОГЭ</vt:lpstr>
      <vt:lpstr>Презентация PowerPoint</vt:lpstr>
      <vt:lpstr>Презентация PowerPoint</vt:lpstr>
      <vt:lpstr>Презентация PowerPoint</vt:lpstr>
      <vt:lpstr>Изменение в инструкции для участника экзамена,  зачитываемой организатором в аудитории перед началом экзамена </vt:lpstr>
      <vt:lpstr>Презентация PowerPoint</vt:lpstr>
      <vt:lpstr>Средства обучения и воспитания,  которые участники ОГЭ приносят с собой в ППЭ</vt:lpstr>
      <vt:lpstr>Презентация PowerPoint</vt:lpstr>
      <vt:lpstr>Презентация PowerPoint</vt:lpstr>
      <vt:lpstr>ФОРМЫ ППЭ,  ИСПОЛЬЗУЕМЫЕ ПРИ ВХОДЕ  УЧАСТНИКОВ В АУДИТОРИЮ</vt:lpstr>
      <vt:lpstr>Презентация PowerPoint</vt:lpstr>
      <vt:lpstr>Презентация PowerPoint</vt:lpstr>
      <vt:lpstr>Новые формы </vt:lpstr>
      <vt:lpstr>Презентация PowerPoint</vt:lpstr>
      <vt:lpstr>Новые требования к орфографическим словарям  на ОГЭ по русскому языку и литературе</vt:lpstr>
      <vt:lpstr>ОСОБЕННОСТИ ПРОВЕДЕНИЯ УСТНОЙ ЧАСТИ ОГЭ  ПО ИНОСТРАННЫМ ЯЗЫКАМ (приказ Департамента образования от 08.04.2025 № 565 «Об утверждении регламента подготовки  и проведения основного государственного экзамена по иностранным языкам на территории  Орловской области в 2025 году»)</vt:lpstr>
      <vt:lpstr>ОСОБЕННОСТИ ПРОВЕДЕНИЯ ОГЭ ПО ХИМИИ</vt:lpstr>
      <vt:lpstr>Презентация PowerPoint</vt:lpstr>
      <vt:lpstr>Презентация PowerPoint</vt:lpstr>
      <vt:lpstr>ПОДГОТОВКА АУДИТОРИЙ К ПРОВЕДЕНИЮ ОГЭ  ПО ИНФОРМАТИКЕ</vt:lpstr>
      <vt:lpstr>ОСОБЕННОСТИ ПРОВЕДЕНИЯ ОГЭ  ПО ИНФОРМАТИКЕ</vt:lpstr>
      <vt:lpstr>УПАКОВКА ЭМ В АУДИТОРИИ</vt:lpstr>
      <vt:lpstr>ЗАВЕРШЕНИЕ ЭКЗАМЕНА: СКАНИРОВАНИЕ ЭМ В ШТАБЕ ППЭ</vt:lpstr>
      <vt:lpstr>ЗАВЕРШЕНИЕ ЭКЗАМЕНА</vt:lpstr>
      <vt:lpstr>ПЕРЕЧЕНЬ ФОРМ ДЛЯ ПЕРЕДАЧИ В РЦОКО</vt:lpstr>
      <vt:lpstr>ОСОБЕННОСТИ ПРОВЕДЕНИЯ ОГЭ  ДЛЯ ВЫПУСКНИКОВ, НЕ ВНЕСЕННЫХ В РИС ГИА</vt:lpstr>
      <vt:lpstr>Внимание!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Наталья Заболонкова</cp:lastModifiedBy>
  <cp:revision>1508</cp:revision>
  <cp:lastPrinted>2025-04-22T14:28:47Z</cp:lastPrinted>
  <dcterms:created xsi:type="dcterms:W3CDTF">2011-08-25T06:09:31Z</dcterms:created>
  <dcterms:modified xsi:type="dcterms:W3CDTF">2025-04-23T06:32:48Z</dcterms:modified>
</cp:coreProperties>
</file>