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332" r:id="rId2"/>
    <p:sldId id="335" r:id="rId3"/>
    <p:sldId id="340" r:id="rId4"/>
    <p:sldId id="341" r:id="rId5"/>
    <p:sldId id="343" r:id="rId6"/>
    <p:sldId id="342" r:id="rId7"/>
    <p:sldId id="348" r:id="rId8"/>
    <p:sldId id="347" r:id="rId9"/>
    <p:sldId id="346" r:id="rId10"/>
    <p:sldId id="352" r:id="rId11"/>
    <p:sldId id="349" r:id="rId12"/>
    <p:sldId id="350" r:id="rId13"/>
    <p:sldId id="353" r:id="rId14"/>
    <p:sldId id="379" r:id="rId15"/>
    <p:sldId id="388" r:id="rId16"/>
    <p:sldId id="354" r:id="rId17"/>
    <p:sldId id="355" r:id="rId18"/>
    <p:sldId id="356" r:id="rId19"/>
    <p:sldId id="358" r:id="rId20"/>
    <p:sldId id="359" r:id="rId21"/>
    <p:sldId id="360" r:id="rId22"/>
    <p:sldId id="381" r:id="rId23"/>
    <p:sldId id="382" r:id="rId24"/>
    <p:sldId id="361" r:id="rId25"/>
    <p:sldId id="362" r:id="rId26"/>
    <p:sldId id="363" r:id="rId27"/>
    <p:sldId id="365" r:id="rId28"/>
    <p:sldId id="366" r:id="rId29"/>
    <p:sldId id="367" r:id="rId30"/>
    <p:sldId id="384" r:id="rId31"/>
    <p:sldId id="385" r:id="rId32"/>
    <p:sldId id="368" r:id="rId33"/>
    <p:sldId id="369" r:id="rId34"/>
    <p:sldId id="370" r:id="rId35"/>
    <p:sldId id="372" r:id="rId36"/>
    <p:sldId id="373" r:id="rId37"/>
    <p:sldId id="374" r:id="rId38"/>
    <p:sldId id="386" r:id="rId39"/>
    <p:sldId id="387" r:id="rId40"/>
    <p:sldId id="375" r:id="rId41"/>
    <p:sldId id="376" r:id="rId42"/>
    <p:sldId id="389" r:id="rId43"/>
    <p:sldId id="390" r:id="rId44"/>
    <p:sldId id="391" r:id="rId45"/>
    <p:sldId id="392" r:id="rId46"/>
    <p:sldId id="393" r:id="rId47"/>
    <p:sldId id="394" r:id="rId48"/>
    <p:sldId id="395" r:id="rId49"/>
    <p:sldId id="396" r:id="rId50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11D4F"/>
    <a:srgbClr val="00359E"/>
    <a:srgbClr val="105792"/>
    <a:srgbClr val="0B6ABB"/>
    <a:srgbClr val="00B4F0"/>
    <a:srgbClr val="ED7D31"/>
    <a:srgbClr val="EA6B14"/>
    <a:srgbClr val="D46112"/>
    <a:srgbClr val="1570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45" autoAdjust="0"/>
    <p:restoredTop sz="94316" autoAdjust="0"/>
  </p:normalViewPr>
  <p:slideViewPr>
    <p:cSldViewPr snapToGrid="0">
      <p:cViewPr>
        <p:scale>
          <a:sx n="70" d="100"/>
          <a:sy n="70" d="100"/>
        </p:scale>
        <p:origin x="-614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333F3D-F1CE-4E0A-8DF5-202705F3C0AD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2F82F6-51D5-47AB-9866-BD913377A7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800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F82F6-51D5-47AB-9866-BD913377A76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784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F82F6-51D5-47AB-9866-BD913377A76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784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F82F6-51D5-47AB-9866-BD913377A768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784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F82F6-51D5-47AB-9866-BD913377A768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784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F82F6-51D5-47AB-9866-BD913377A768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784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A60471-6ACC-4E4E-9625-7D297670DA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5B55D7C-C9AB-4CF1-B928-DD5243D109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98952C8-C0E3-4401-BF33-9FCF8A798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B309-3A25-49C5-846B-2B18D8026C90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16C9BB8-2E7D-480E-A8C7-33C1BB342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33FC274-6C5F-48AB-B0A3-BD3CF038E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BBD9-AE82-418D-99D0-E6C25DADF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914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59A470-BF41-4460-B6C9-58C052ECF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A25F529-E039-4D2E-B2DA-410A2FCA6E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11FFDF3-AA8E-4F18-9BEC-7244F51C8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B309-3A25-49C5-846B-2B18D8026C90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1715E29-C056-4CED-BEA9-3C770F8A7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A5D99CD-C58B-4A78-82D4-6F95CE055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BBD9-AE82-418D-99D0-E6C25DADF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948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2712E667-D9EF-4281-A281-10F4EA0FA9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B301F6F-C8B6-4B64-BC48-4F8BE02FA7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2507A6C-5FA2-4CB7-A992-B9DAB908D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B309-3A25-49C5-846B-2B18D8026C90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3A24BB9-9B0E-4B78-8222-1CB5D9B8E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E6AB4D5-63AA-44FA-8F3E-80BBBE37F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BBD9-AE82-418D-99D0-E6C25DADF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857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C25563-BD98-4F6D-ABF7-BDC012510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BB4C975-FC75-4FEA-AE6B-BA36E3487A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2A2085B-84F3-4EC9-8161-25E103C83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B309-3A25-49C5-846B-2B18D8026C90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F09B6DD-BF3B-474B-B4B1-AD44D3081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3C3B2E3-02B3-4E8A-A389-1822A4D9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BBD9-AE82-418D-99D0-E6C25DADF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192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4487428-801D-45E5-98BA-11BA91916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D85D2D4-5845-48AF-855F-5E1240021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37EAC4C-0878-48C0-815B-A31869198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B309-3A25-49C5-846B-2B18D8026C90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CD9D1D9-BE8B-4D6E-B499-5CB4EFA08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C04B12A-FBAC-4177-9819-ED84B8C19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BBD9-AE82-418D-99D0-E6C25DADF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378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D4C176-5B39-4149-AC53-38E1B7AE6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C8B82D0-5A21-4755-A662-E71D0FF2B8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33A0E86-CA93-4384-BC22-D4CFDC54C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DE81F70-8032-45A3-9617-33CA9F715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B309-3A25-49C5-846B-2B18D8026C90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ED63198-9B24-4CB1-AFFD-EC3613DB3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0DAD17B-B582-467F-8297-089FFC53A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BBD9-AE82-418D-99D0-E6C25DADF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61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9D9E54-88B0-498A-8988-DF419C5B7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8EFC3D7-B149-4762-A641-26FCC218A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3520E43-7820-4AEB-AE88-77200203F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DA60671D-E8E7-4053-B569-8D8A9424B4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085146E9-544A-4C77-B7D4-071BEE308A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AE215305-DC82-40A7-9BB3-B4F76AE0D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B309-3A25-49C5-846B-2B18D8026C90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1189023-2360-4DE3-A4C3-3456A6AB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E15B571C-4F76-4A9F-A760-7C44FC225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BBD9-AE82-418D-99D0-E6C25DADF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948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EAA072E-2E14-40B4-B68D-6BF5DF1F1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A9AB86F-85B7-42AF-A674-5F6439648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B309-3A25-49C5-846B-2B18D8026C90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3A1C47E-2A1A-43E0-93FE-0C3DB9203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970FE00-0008-4C2B-8B6A-6CACB2654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BBD9-AE82-418D-99D0-E6C25DADF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813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A274E12-D801-4574-BC83-92F352C1F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B309-3A25-49C5-846B-2B18D8026C90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11263BD-2710-48FF-BFC2-9C0BD1B06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EEDF4C7-4740-4D21-94B9-34F8AC62D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BBD9-AE82-418D-99D0-E6C25DADF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922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5CA64D-C442-45FF-A531-35A0398CE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46999EE-99BA-47BB-96F7-F01E79B06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839DA7B-A6FC-4BC1-A86E-EC51BF3B2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8B1F01C-7206-401F-8D59-FF746B8DF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B309-3A25-49C5-846B-2B18D8026C90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EB01056-EAA4-40EB-A51B-99F599D07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EB4359A-1FB3-4671-AF1B-CB407B8A9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BBD9-AE82-418D-99D0-E6C25DADF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454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D2A7B6-FBCC-4BD5-8424-656F02AE1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C2C30BEE-278C-428A-B1E4-458D3B7F1B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9DA7DAE-DE34-4E83-BE51-503E147F05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F058E2B-645D-4314-A542-578082DEB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B309-3A25-49C5-846B-2B18D8026C90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4D41B8B-900C-4CCC-B0D7-58E54002F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3BE10ED-F50B-42AB-A5B8-AAB5CF7CA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BBD9-AE82-418D-99D0-E6C25DADF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561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6FEC27-88A9-4D75-8C92-2A37E45E3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C95D953-28D2-4C01-BCD8-391BFDE5F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DC81743-792D-40CD-B033-2F77A9FAE9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EB309-3A25-49C5-846B-2B18D8026C90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D2A9F8C-180C-4F53-A2C3-BA1A8B6931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ED28E82-48EB-41EE-90CD-7120CED708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5BBD9-AE82-418D-99D0-E6C25DADF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885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E1E8393-F141-4DAE-AC90-03F9D98BE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7" r="59" b="5984"/>
          <a:stretch/>
        </p:blipFill>
        <p:spPr>
          <a:xfrm>
            <a:off x="0" y="0"/>
            <a:ext cx="5750560" cy="6858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4D1A28F-762B-4224-81EF-1DC0C26F8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EB88846-D235-4FF9-8BA1-A3B5777612CA}"/>
              </a:ext>
            </a:extLst>
          </p:cNvPr>
          <p:cNvSpPr txBox="1"/>
          <p:nvPr/>
        </p:nvSpPr>
        <p:spPr>
          <a:xfrm>
            <a:off x="5398673" y="2094790"/>
            <a:ext cx="6347655" cy="2668419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3100" b="1" dirty="0">
                <a:solidFill>
                  <a:srgbClr val="441795"/>
                </a:solidFill>
                <a:latin typeface="Century Gothic" panose="020B0502020202020204" pitchFamily="34" charset="0"/>
              </a:rPr>
              <a:t>Результаты</a:t>
            </a:r>
          </a:p>
          <a:p>
            <a:pPr lvl="0" algn="ctr">
              <a:lnSpc>
                <a:spcPct val="90000"/>
              </a:lnSpc>
            </a:pPr>
            <a:r>
              <a:rPr lang="ru-RU" sz="3100" b="1" dirty="0">
                <a:solidFill>
                  <a:srgbClr val="441795"/>
                </a:solidFill>
                <a:latin typeface="Century Gothic" panose="020B0502020202020204" pitchFamily="34" charset="0"/>
              </a:rPr>
              <a:t>Всероссийских проверочных </a:t>
            </a:r>
            <a: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  <a:t>работ по математике</a:t>
            </a:r>
            <a:endParaRPr lang="ru-RU" sz="3100" b="1" dirty="0">
              <a:solidFill>
                <a:srgbClr val="441795"/>
              </a:solidFill>
              <a:latin typeface="Century Gothic" panose="020B0502020202020204" pitchFamily="34" charset="0"/>
            </a:endParaRPr>
          </a:p>
          <a:p>
            <a:pPr lvl="0" algn="ctr">
              <a:lnSpc>
                <a:spcPct val="90000"/>
              </a:lnSpc>
            </a:pPr>
            <a: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  <a:t>Орловская область</a:t>
            </a:r>
            <a:endParaRPr lang="ru-RU" sz="3100" b="1" dirty="0">
              <a:solidFill>
                <a:srgbClr val="441795"/>
              </a:solidFill>
              <a:latin typeface="Century Gothic" panose="020B0502020202020204" pitchFamily="34" charset="0"/>
            </a:endParaRPr>
          </a:p>
          <a:p>
            <a:pPr lvl="0" algn="ctr">
              <a:lnSpc>
                <a:spcPct val="90000"/>
              </a:lnSpc>
            </a:pPr>
            <a: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  <a:t>2025 </a:t>
            </a:r>
            <a:r>
              <a:rPr lang="ru-RU" sz="3100" b="1" dirty="0">
                <a:solidFill>
                  <a:srgbClr val="441795"/>
                </a:solidFill>
                <a:latin typeface="Century Gothic" panose="020B0502020202020204" pitchFamily="34" charset="0"/>
              </a:rPr>
              <a:t>год</a:t>
            </a:r>
          </a:p>
          <a:p>
            <a:pPr lvl="0" algn="ctr">
              <a:lnSpc>
                <a:spcPct val="90000"/>
              </a:lnSpc>
            </a:pPr>
            <a: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  <a:t>4-8, 10 </a:t>
            </a:r>
            <a: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  <a:t>классы</a:t>
            </a:r>
            <a:endParaRPr lang="ru-RU" sz="3100" b="1" dirty="0">
              <a:solidFill>
                <a:srgbClr val="441795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73397" y="727666"/>
            <a:ext cx="2287028" cy="914400"/>
          </a:xfrm>
          <a:prstGeom prst="rect">
            <a:avLst/>
          </a:prstGeom>
          <a:solidFill>
            <a:srgbClr val="011D4F"/>
          </a:solidFill>
          <a:ln>
            <a:noFill/>
          </a:ln>
          <a:effectLst>
            <a:outerShdw blurRad="203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1026" name="Picture 2" descr="https://voiskorovo.ru/images/doc/vseros_proveroch_raboty/2023/01/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44"/>
            <a:ext cx="2001765" cy="165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08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E1E8393-F141-4DAE-AC90-03F9D98BE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7" r="59" b="5984"/>
          <a:stretch/>
        </p:blipFill>
        <p:spPr>
          <a:xfrm>
            <a:off x="0" y="0"/>
            <a:ext cx="5750560" cy="6858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4D1A28F-762B-4224-81EF-1DC0C26F8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98"/>
            <a:ext cx="12192000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EB88846-D235-4FF9-8BA1-A3B5777612CA}"/>
              </a:ext>
            </a:extLst>
          </p:cNvPr>
          <p:cNvSpPr txBox="1"/>
          <p:nvPr/>
        </p:nvSpPr>
        <p:spPr>
          <a:xfrm>
            <a:off x="5398673" y="2738813"/>
            <a:ext cx="6347655" cy="1380374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100" b="1" dirty="0">
                <a:solidFill>
                  <a:srgbClr val="441795"/>
                </a:solidFill>
                <a:latin typeface="Century Gothic" panose="020B0502020202020204" pitchFamily="34" charset="0"/>
              </a:rPr>
              <a:t>Основные результаты </a:t>
            </a:r>
            <a:endParaRPr lang="ru-RU" sz="3100" b="1" dirty="0" smtClean="0">
              <a:solidFill>
                <a:srgbClr val="441795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  <a:t>по математике</a:t>
            </a:r>
            <a:b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</a:br>
            <a: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  <a:t>5 классы</a:t>
            </a:r>
            <a:endParaRPr lang="ru-RU" sz="3100" b="1" dirty="0">
              <a:solidFill>
                <a:srgbClr val="441795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73397" y="727666"/>
            <a:ext cx="2287028" cy="914400"/>
          </a:xfrm>
          <a:prstGeom prst="rect">
            <a:avLst/>
          </a:prstGeom>
          <a:solidFill>
            <a:srgbClr val="011D4F"/>
          </a:solidFill>
          <a:ln>
            <a:noFill/>
          </a:ln>
          <a:effectLst>
            <a:outerShdw blurRad="203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26" name="Picture 2" descr="https://voiskorovo.ru/images/doc/vseros_proveroch_raboty/2023/01/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44"/>
            <a:ext cx="2001765" cy="165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77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Распределение участников по полученным отметкам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 descr="C:\Users\karlova\Pictures\1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3" y="1331089"/>
            <a:ext cx="10961914" cy="50370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903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Распределение первичных баллов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5"/>
          <a:srcRect l="14116" t="24746" r="15894" b="34539"/>
          <a:stretch/>
        </p:blipFill>
        <p:spPr bwMode="auto">
          <a:xfrm>
            <a:off x="522515" y="1446835"/>
            <a:ext cx="11027228" cy="47689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8858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257884"/>
            <a:ext cx="10867663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Достижение планируемых результатов</a:t>
            </a:r>
            <a:b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в соответствии с ПООП НОО и ФГОС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31089"/>
            <a:ext cx="10809513" cy="49608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165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257884"/>
            <a:ext cx="10867663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Достижение планируемых результатов</a:t>
            </a:r>
            <a:b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в соответствии с ПООП НОО и ФГОС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8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4"/>
          <a:srcRect l="14413" t="12503" r="17769" b="33955"/>
          <a:stretch/>
        </p:blipFill>
        <p:spPr bwMode="auto">
          <a:xfrm>
            <a:off x="544286" y="1446836"/>
            <a:ext cx="11125200" cy="48668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8189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257884"/>
            <a:ext cx="10867663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Достижение планируемых результатов</a:t>
            </a:r>
            <a:b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в соответствии с ПООП НОО и ФГОС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8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4"/>
          <a:srcRect l="14412" t="22639" r="17572" b="19095"/>
          <a:stretch/>
        </p:blipFill>
        <p:spPr bwMode="auto">
          <a:xfrm>
            <a:off x="653143" y="1991677"/>
            <a:ext cx="10929257" cy="43329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5"/>
          <a:srcRect l="14412" t="14390" r="17868" b="80370"/>
          <a:stretch/>
        </p:blipFill>
        <p:spPr bwMode="auto">
          <a:xfrm>
            <a:off x="653143" y="1331089"/>
            <a:ext cx="10929257" cy="660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5022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Выполнение </a:t>
            </a:r>
            <a:r>
              <a:rPr lang="ru-RU" sz="2800" b="1" dirty="0" smtClean="0">
                <a:solidFill>
                  <a:srgbClr val="0B6ABB"/>
                </a:solidFill>
                <a:latin typeface="Century Gothic" panose="020B0502020202020204" pitchFamily="34" charset="0"/>
              </a:rPr>
              <a:t>заданий группами участников</a:t>
            </a:r>
            <a:endParaRPr lang="ru-RU" sz="2800" b="1" dirty="0">
              <a:solidFill>
                <a:srgbClr val="0B6AB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4"/>
          <a:srcRect l="20632" t="24534" r="20730" b="40892"/>
          <a:stretch/>
        </p:blipFill>
        <p:spPr bwMode="auto">
          <a:xfrm>
            <a:off x="576943" y="1240972"/>
            <a:ext cx="11005457" cy="49638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4741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B6ABB"/>
                </a:solidFill>
                <a:latin typeface="Century Gothic" panose="020B0502020202020204" pitchFamily="34" charset="0"/>
              </a:rPr>
              <a:t>Сравнение отметок ВПР с отметками по журналу</a:t>
            </a:r>
            <a:endParaRPr lang="ru-RU" sz="2800" b="1" dirty="0">
              <a:solidFill>
                <a:srgbClr val="0B6AB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" t="1986" b="1"/>
          <a:stretch/>
        </p:blipFill>
        <p:spPr bwMode="auto">
          <a:xfrm>
            <a:off x="642257" y="1331090"/>
            <a:ext cx="10896599" cy="49608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9912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E1E8393-F141-4DAE-AC90-03F9D98BE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7" r="59" b="5984"/>
          <a:stretch/>
        </p:blipFill>
        <p:spPr>
          <a:xfrm>
            <a:off x="0" y="0"/>
            <a:ext cx="5750560" cy="6858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4D1A28F-762B-4224-81EF-1DC0C26F8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98"/>
            <a:ext cx="12192000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EB88846-D235-4FF9-8BA1-A3B5777612CA}"/>
              </a:ext>
            </a:extLst>
          </p:cNvPr>
          <p:cNvSpPr txBox="1"/>
          <p:nvPr/>
        </p:nvSpPr>
        <p:spPr>
          <a:xfrm>
            <a:off x="5398673" y="2738813"/>
            <a:ext cx="6347655" cy="1380374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100" b="1" dirty="0">
                <a:solidFill>
                  <a:srgbClr val="441795"/>
                </a:solidFill>
                <a:latin typeface="Century Gothic" panose="020B0502020202020204" pitchFamily="34" charset="0"/>
              </a:rPr>
              <a:t>Основные результаты </a:t>
            </a:r>
            <a:endParaRPr lang="ru-RU" sz="3100" b="1" dirty="0" smtClean="0">
              <a:solidFill>
                <a:srgbClr val="441795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  <a:t>по математике</a:t>
            </a:r>
            <a:b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</a:br>
            <a: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  <a:t>6 классы</a:t>
            </a:r>
            <a:endParaRPr lang="ru-RU" sz="3100" b="1" dirty="0">
              <a:solidFill>
                <a:srgbClr val="441795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73397" y="727666"/>
            <a:ext cx="2287028" cy="914400"/>
          </a:xfrm>
          <a:prstGeom prst="rect">
            <a:avLst/>
          </a:prstGeom>
          <a:solidFill>
            <a:srgbClr val="011D4F"/>
          </a:solidFill>
          <a:ln>
            <a:noFill/>
          </a:ln>
          <a:effectLst>
            <a:outerShdw blurRad="203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26" name="Picture 2" descr="https://voiskorovo.ru/images/doc/vseros_proveroch_raboty/2023/01/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44"/>
            <a:ext cx="2001765" cy="165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00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Распределение участников по полученным отметкам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 descr="C:\Users\karlova\Pictures\1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14" y="1446835"/>
            <a:ext cx="10896600" cy="4899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945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E1E8393-F141-4DAE-AC90-03F9D98BE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7" r="59" b="5984"/>
          <a:stretch/>
        </p:blipFill>
        <p:spPr>
          <a:xfrm>
            <a:off x="0" y="0"/>
            <a:ext cx="5750560" cy="6858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4D1A28F-762B-4224-81EF-1DC0C26F8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98"/>
            <a:ext cx="12192000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EB88846-D235-4FF9-8BA1-A3B5777612CA}"/>
              </a:ext>
            </a:extLst>
          </p:cNvPr>
          <p:cNvSpPr txBox="1"/>
          <p:nvPr/>
        </p:nvSpPr>
        <p:spPr>
          <a:xfrm>
            <a:off x="5398673" y="2738813"/>
            <a:ext cx="6347655" cy="1380374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100" b="1" dirty="0">
                <a:solidFill>
                  <a:srgbClr val="441795"/>
                </a:solidFill>
                <a:latin typeface="Century Gothic" panose="020B0502020202020204" pitchFamily="34" charset="0"/>
              </a:rPr>
              <a:t>Основные результаты </a:t>
            </a:r>
            <a:endParaRPr lang="ru-RU" sz="3100" b="1" dirty="0" smtClean="0">
              <a:solidFill>
                <a:srgbClr val="441795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  <a:t>по математике</a:t>
            </a:r>
            <a:b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</a:br>
            <a: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  <a:t>4 классы</a:t>
            </a:r>
            <a:endParaRPr lang="ru-RU" sz="3100" b="1" dirty="0">
              <a:solidFill>
                <a:srgbClr val="441795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73397" y="727666"/>
            <a:ext cx="2287028" cy="914400"/>
          </a:xfrm>
          <a:prstGeom prst="rect">
            <a:avLst/>
          </a:prstGeom>
          <a:solidFill>
            <a:srgbClr val="011D4F"/>
          </a:solidFill>
          <a:ln>
            <a:noFill/>
          </a:ln>
          <a:effectLst>
            <a:outerShdw blurRad="203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26" name="Picture 2" descr="https://voiskorovo.ru/images/doc/vseros_proveroch_raboty/2023/01/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44"/>
            <a:ext cx="2001765" cy="165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11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Распределение первичных баллов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9" name="Рисунок 8"/>
          <p:cNvPicPr/>
          <p:nvPr/>
        </p:nvPicPr>
        <p:blipFill rotWithShape="1">
          <a:blip r:embed="rId5"/>
          <a:srcRect l="14116" t="18954" r="16091" b="39980"/>
          <a:stretch/>
        </p:blipFill>
        <p:spPr bwMode="auto">
          <a:xfrm>
            <a:off x="587829" y="1240971"/>
            <a:ext cx="11016342" cy="50618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5612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736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257884"/>
            <a:ext cx="10867663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Достижение планируемых результатов</a:t>
            </a:r>
            <a:b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в соответствии с ПООП НОО и ФГОС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9" y="1331089"/>
            <a:ext cx="10983685" cy="49935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13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257884"/>
            <a:ext cx="10867663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Достижение планируемых </a:t>
            </a:r>
            <a:r>
              <a:rPr lang="ru-RU" sz="2800" b="1" dirty="0" smtClean="0">
                <a:solidFill>
                  <a:srgbClr val="0B6ABB"/>
                </a:solidFill>
                <a:latin typeface="Century Gothic" panose="020B0502020202020204" pitchFamily="34" charset="0"/>
              </a:rPr>
              <a:t>результатов </a:t>
            </a:r>
            <a:br>
              <a:rPr lang="ru-RU" sz="2800" b="1" dirty="0" smtClean="0">
                <a:solidFill>
                  <a:srgbClr val="0B6ABB"/>
                </a:solidFill>
                <a:latin typeface="Century Gothic" panose="020B0502020202020204" pitchFamily="34" charset="0"/>
              </a:rPr>
            </a:br>
            <a:r>
              <a:rPr lang="ru-RU" sz="2800" b="1" dirty="0" smtClean="0">
                <a:solidFill>
                  <a:srgbClr val="0B6ABB"/>
                </a:solidFill>
                <a:latin typeface="Century Gothic" panose="020B0502020202020204" pitchFamily="34" charset="0"/>
              </a:rPr>
              <a:t>в </a:t>
            </a:r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соответствии с ПООП НОО и ФГОС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4"/>
          <a:srcRect l="14827" t="11789" r="17961" b="36023"/>
          <a:stretch/>
        </p:blipFill>
        <p:spPr bwMode="auto">
          <a:xfrm>
            <a:off x="664030" y="1446835"/>
            <a:ext cx="10842170" cy="48342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7550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257884"/>
            <a:ext cx="10867663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Достижение планируемых результатов</a:t>
            </a:r>
            <a:b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в соответствии с ПООП НОО и ФГОС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4"/>
          <a:srcRect l="14748" t="20709" r="17670" b="22254"/>
          <a:stretch/>
        </p:blipFill>
        <p:spPr bwMode="auto">
          <a:xfrm>
            <a:off x="544287" y="1817914"/>
            <a:ext cx="11005456" cy="43869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5"/>
          <a:srcRect l="14412" t="14390" r="17868" b="80370"/>
          <a:stretch/>
        </p:blipFill>
        <p:spPr bwMode="auto">
          <a:xfrm>
            <a:off x="544287" y="1331089"/>
            <a:ext cx="11005455" cy="486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7550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Выполнение </a:t>
            </a:r>
            <a:r>
              <a:rPr lang="ru-RU" sz="2800" b="1" dirty="0" smtClean="0">
                <a:solidFill>
                  <a:srgbClr val="0B6ABB"/>
                </a:solidFill>
                <a:latin typeface="Century Gothic" panose="020B0502020202020204" pitchFamily="34" charset="0"/>
              </a:rPr>
              <a:t>заданий группами участников</a:t>
            </a:r>
            <a:endParaRPr lang="ru-RU" sz="2800" b="1" dirty="0">
              <a:solidFill>
                <a:srgbClr val="0B6AB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8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4"/>
          <a:srcRect l="19546" t="20358" r="21026" b="45523"/>
          <a:stretch/>
        </p:blipFill>
        <p:spPr bwMode="auto">
          <a:xfrm>
            <a:off x="642257" y="1121229"/>
            <a:ext cx="11027229" cy="51598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9156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B6ABB"/>
                </a:solidFill>
                <a:latin typeface="Century Gothic" panose="020B0502020202020204" pitchFamily="34" charset="0"/>
              </a:rPr>
              <a:t>Сравнение отметок ВПР с отметками по журналу</a:t>
            </a:r>
            <a:endParaRPr lang="ru-RU" sz="2800" b="1" dirty="0">
              <a:solidFill>
                <a:srgbClr val="0B6AB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3"/>
          <a:stretch/>
        </p:blipFill>
        <p:spPr bwMode="auto">
          <a:xfrm>
            <a:off x="620486" y="1446835"/>
            <a:ext cx="11016343" cy="4877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665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E1E8393-F141-4DAE-AC90-03F9D98BE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7" r="59" b="5984"/>
          <a:stretch/>
        </p:blipFill>
        <p:spPr>
          <a:xfrm>
            <a:off x="0" y="0"/>
            <a:ext cx="5750560" cy="6858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4D1A28F-762B-4224-81EF-1DC0C26F8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98"/>
            <a:ext cx="12192000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EB88846-D235-4FF9-8BA1-A3B5777612CA}"/>
              </a:ext>
            </a:extLst>
          </p:cNvPr>
          <p:cNvSpPr txBox="1"/>
          <p:nvPr/>
        </p:nvSpPr>
        <p:spPr>
          <a:xfrm>
            <a:off x="5398673" y="2738813"/>
            <a:ext cx="6347655" cy="1380374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100" b="1" dirty="0">
                <a:solidFill>
                  <a:srgbClr val="441795"/>
                </a:solidFill>
                <a:latin typeface="Century Gothic" panose="020B0502020202020204" pitchFamily="34" charset="0"/>
              </a:rPr>
              <a:t>Основные результаты </a:t>
            </a:r>
            <a:endParaRPr lang="ru-RU" sz="3100" b="1" dirty="0" smtClean="0">
              <a:solidFill>
                <a:srgbClr val="441795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  <a:t>по математике</a:t>
            </a:r>
            <a:b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</a:br>
            <a: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  <a:t>7 классы</a:t>
            </a:r>
            <a:endParaRPr lang="ru-RU" sz="3100" b="1" dirty="0">
              <a:solidFill>
                <a:srgbClr val="441795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73397" y="727666"/>
            <a:ext cx="2287028" cy="914400"/>
          </a:xfrm>
          <a:prstGeom prst="rect">
            <a:avLst/>
          </a:prstGeom>
          <a:solidFill>
            <a:srgbClr val="011D4F"/>
          </a:solidFill>
          <a:ln>
            <a:noFill/>
          </a:ln>
          <a:effectLst>
            <a:outerShdw blurRad="203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26" name="Picture 2" descr="https://voiskorovo.ru/images/doc/vseros_proveroch_raboty/2023/01/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44"/>
            <a:ext cx="2001765" cy="165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00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Распределение участников по полученным отметкам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 descr="C:\Users\karlova\Pictures\1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4" y="1331089"/>
            <a:ext cx="11114315" cy="48519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945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Распределение первичных баллов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5"/>
          <a:srcRect l="14215" t="22638" r="16091" b="36295"/>
          <a:stretch/>
        </p:blipFill>
        <p:spPr bwMode="auto">
          <a:xfrm>
            <a:off x="587829" y="1251858"/>
            <a:ext cx="11016342" cy="48876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5612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257884"/>
            <a:ext cx="10867663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Достижение планируемых результатов</a:t>
            </a:r>
            <a:b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в соответствии с ПООП НОО и ФГОС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1088"/>
            <a:ext cx="10853056" cy="49281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13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Распределение участников </a:t>
            </a:r>
            <a:r>
              <a:rPr lang="ru-RU" sz="2800" b="1" dirty="0" smtClean="0">
                <a:solidFill>
                  <a:srgbClr val="0B6ABB"/>
                </a:solidFill>
                <a:latin typeface="Century Gothic" panose="020B0502020202020204" pitchFamily="34" charset="0"/>
              </a:rPr>
              <a:t>по полученным </a:t>
            </a:r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отметкам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 descr="C:\Users\karlova\Pictures\1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" r="1876"/>
          <a:stretch/>
        </p:blipFill>
        <p:spPr bwMode="auto">
          <a:xfrm>
            <a:off x="595423" y="1446836"/>
            <a:ext cx="11057861" cy="47362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593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257884"/>
            <a:ext cx="10867663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Достижение планируемых результатов</a:t>
            </a:r>
            <a:b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в соответствии с ПООП НОО и ФГОС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4"/>
          <a:srcRect l="14240" t="17550" r="17628" b="28479"/>
          <a:stretch/>
        </p:blipFill>
        <p:spPr bwMode="auto">
          <a:xfrm>
            <a:off x="598714" y="1446835"/>
            <a:ext cx="10994572" cy="48559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4455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257884"/>
            <a:ext cx="10867663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Достижение планируемых результатов</a:t>
            </a:r>
            <a:b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в соответствии с ПООП НОО и ФГОС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4"/>
          <a:srcRect l="14512" t="13513" r="17669" b="25062"/>
          <a:stretch/>
        </p:blipFill>
        <p:spPr bwMode="auto">
          <a:xfrm>
            <a:off x="598714" y="1916747"/>
            <a:ext cx="11038115" cy="4418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5"/>
          <a:srcRect l="14412" t="14390" r="17868" b="80370"/>
          <a:stretch/>
        </p:blipFill>
        <p:spPr bwMode="auto">
          <a:xfrm>
            <a:off x="598714" y="1331089"/>
            <a:ext cx="11038115" cy="5856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4455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Выполнение </a:t>
            </a:r>
            <a:r>
              <a:rPr lang="ru-RU" sz="2800" b="1" dirty="0" smtClean="0">
                <a:solidFill>
                  <a:srgbClr val="0B6ABB"/>
                </a:solidFill>
                <a:latin typeface="Century Gothic" panose="020B0502020202020204" pitchFamily="34" charset="0"/>
              </a:rPr>
              <a:t>заданий группами участников</a:t>
            </a:r>
            <a:endParaRPr lang="ru-RU" sz="2800" b="1" dirty="0">
              <a:solidFill>
                <a:srgbClr val="0B6AB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4"/>
          <a:srcRect l="19348" t="29660" r="21026" b="35767"/>
          <a:stretch/>
        </p:blipFill>
        <p:spPr bwMode="auto">
          <a:xfrm>
            <a:off x="533400" y="1219200"/>
            <a:ext cx="11125199" cy="49965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9156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B6ABB"/>
                </a:solidFill>
                <a:latin typeface="Century Gothic" panose="020B0502020202020204" pitchFamily="34" charset="0"/>
              </a:rPr>
              <a:t>Сравнение отметок ВПР с отметками по журналу</a:t>
            </a:r>
            <a:endParaRPr lang="ru-RU" sz="2800" b="1" dirty="0">
              <a:solidFill>
                <a:srgbClr val="0B6AB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1" y="1446835"/>
            <a:ext cx="10940143" cy="48342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665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E1E8393-F141-4DAE-AC90-03F9D98BE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7" r="59" b="5984"/>
          <a:stretch/>
        </p:blipFill>
        <p:spPr>
          <a:xfrm>
            <a:off x="0" y="0"/>
            <a:ext cx="5750560" cy="6858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4D1A28F-762B-4224-81EF-1DC0C26F8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98"/>
            <a:ext cx="12192000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EB88846-D235-4FF9-8BA1-A3B5777612CA}"/>
              </a:ext>
            </a:extLst>
          </p:cNvPr>
          <p:cNvSpPr txBox="1"/>
          <p:nvPr/>
        </p:nvSpPr>
        <p:spPr>
          <a:xfrm>
            <a:off x="5398673" y="2738813"/>
            <a:ext cx="6347655" cy="1380374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100" b="1" dirty="0">
                <a:solidFill>
                  <a:srgbClr val="441795"/>
                </a:solidFill>
                <a:latin typeface="Century Gothic" panose="020B0502020202020204" pitchFamily="34" charset="0"/>
              </a:rPr>
              <a:t>Основные результаты </a:t>
            </a:r>
            <a:endParaRPr lang="ru-RU" sz="3100" b="1" dirty="0" smtClean="0">
              <a:solidFill>
                <a:srgbClr val="441795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  <a:t>по математике </a:t>
            </a:r>
            <a:b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</a:br>
            <a: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  <a:t>8 классы</a:t>
            </a:r>
            <a:endParaRPr lang="ru-RU" sz="3100" b="1" dirty="0">
              <a:solidFill>
                <a:srgbClr val="441795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73397" y="727666"/>
            <a:ext cx="2287028" cy="914400"/>
          </a:xfrm>
          <a:prstGeom prst="rect">
            <a:avLst/>
          </a:prstGeom>
          <a:solidFill>
            <a:srgbClr val="011D4F"/>
          </a:solidFill>
          <a:ln>
            <a:noFill/>
          </a:ln>
          <a:effectLst>
            <a:outerShdw blurRad="203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26" name="Picture 2" descr="https://voiskorovo.ru/images/doc/vseros_proveroch_raboty/2023/01/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44"/>
            <a:ext cx="2001765" cy="165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00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Распределение участников по полученным отметкам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 descr="C:\Users\karlova\Pictures\1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9" y="1331089"/>
            <a:ext cx="11081657" cy="50370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945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Распределение первичных баллов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5"/>
          <a:srcRect l="14314" t="16672" r="15991" b="43138"/>
          <a:stretch/>
        </p:blipFill>
        <p:spPr bwMode="auto">
          <a:xfrm>
            <a:off x="555170" y="1446835"/>
            <a:ext cx="11168743" cy="48995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5612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257884"/>
            <a:ext cx="10867663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Достижение планируемых результатов</a:t>
            </a:r>
            <a:b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в соответствии с ПООП НОО и ФГОС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15" y="1446835"/>
            <a:ext cx="10972800" cy="48886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13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257884"/>
            <a:ext cx="10867663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Достижение планируемых результатов</a:t>
            </a:r>
            <a:b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в соответствии с ПООП НОО и ФГОС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4"/>
          <a:srcRect l="14710" t="13338" r="17965" b="32960"/>
          <a:stretch/>
        </p:blipFill>
        <p:spPr bwMode="auto">
          <a:xfrm>
            <a:off x="620487" y="1331090"/>
            <a:ext cx="11038114" cy="48846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4455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257884"/>
            <a:ext cx="10867663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Достижение планируемых результатов</a:t>
            </a:r>
            <a:b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в соответствии с ПООП НОО и ФГОС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4"/>
          <a:srcRect l="14749" t="23692" r="18208" b="18218"/>
          <a:stretch/>
        </p:blipFill>
        <p:spPr bwMode="auto">
          <a:xfrm>
            <a:off x="424543" y="1986597"/>
            <a:ext cx="11201400" cy="44250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5"/>
          <a:srcRect l="14412" t="14390" r="17868" b="80370"/>
          <a:stretch/>
        </p:blipFill>
        <p:spPr bwMode="auto">
          <a:xfrm>
            <a:off x="424543" y="1344452"/>
            <a:ext cx="11201399" cy="6421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4455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Распределение первичных баллов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4"/>
          <a:srcRect l="14314" t="34612" r="16189" b="25412"/>
          <a:stretch/>
        </p:blipFill>
        <p:spPr bwMode="auto">
          <a:xfrm>
            <a:off x="620486" y="1331089"/>
            <a:ext cx="10983684" cy="49281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5535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Выполнение </a:t>
            </a:r>
            <a:r>
              <a:rPr lang="ru-RU" sz="2800" b="1" dirty="0" smtClean="0">
                <a:solidFill>
                  <a:srgbClr val="0B6ABB"/>
                </a:solidFill>
                <a:latin typeface="Century Gothic" panose="020B0502020202020204" pitchFamily="34" charset="0"/>
              </a:rPr>
              <a:t>заданий группами участников</a:t>
            </a:r>
            <a:endParaRPr lang="ru-RU" sz="2800" b="1" dirty="0">
              <a:solidFill>
                <a:srgbClr val="0B6AB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4"/>
          <a:srcRect l="19348" t="20533" r="20829" b="45069"/>
          <a:stretch/>
        </p:blipFill>
        <p:spPr bwMode="auto">
          <a:xfrm>
            <a:off x="620486" y="1331089"/>
            <a:ext cx="10885714" cy="49281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9156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B6ABB"/>
                </a:solidFill>
                <a:latin typeface="Century Gothic" panose="020B0502020202020204" pitchFamily="34" charset="0"/>
              </a:rPr>
              <a:t>Сравнение отметок ВПР с отметками по журналу</a:t>
            </a:r>
            <a:endParaRPr lang="ru-RU" sz="2800" b="1" dirty="0">
              <a:solidFill>
                <a:srgbClr val="0B6AB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8"/>
          <a:stretch/>
        </p:blipFill>
        <p:spPr bwMode="auto">
          <a:xfrm>
            <a:off x="555172" y="1446835"/>
            <a:ext cx="11049000" cy="48342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665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E1E8393-F141-4DAE-AC90-03F9D98BE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7" r="59" b="5984"/>
          <a:stretch/>
        </p:blipFill>
        <p:spPr>
          <a:xfrm>
            <a:off x="0" y="0"/>
            <a:ext cx="5750560" cy="6858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4D1A28F-762B-4224-81EF-1DC0C26F8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98"/>
            <a:ext cx="12192000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EB88846-D235-4FF9-8BA1-A3B5777612CA}"/>
              </a:ext>
            </a:extLst>
          </p:cNvPr>
          <p:cNvSpPr txBox="1"/>
          <p:nvPr/>
        </p:nvSpPr>
        <p:spPr>
          <a:xfrm>
            <a:off x="5398673" y="2738813"/>
            <a:ext cx="6347655" cy="1380374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100" b="1" dirty="0">
                <a:solidFill>
                  <a:srgbClr val="441795"/>
                </a:solidFill>
                <a:latin typeface="Century Gothic" panose="020B0502020202020204" pitchFamily="34" charset="0"/>
              </a:rPr>
              <a:t>Основные результаты </a:t>
            </a:r>
            <a:endParaRPr lang="ru-RU" sz="3100" b="1" dirty="0" smtClean="0">
              <a:solidFill>
                <a:srgbClr val="441795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  <a:t>по математике </a:t>
            </a:r>
            <a:b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</a:br>
            <a: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  <a:t>10 </a:t>
            </a:r>
            <a:r>
              <a:rPr lang="ru-RU" sz="3100" b="1" dirty="0" smtClean="0">
                <a:solidFill>
                  <a:srgbClr val="441795"/>
                </a:solidFill>
                <a:latin typeface="Century Gothic" panose="020B0502020202020204" pitchFamily="34" charset="0"/>
              </a:rPr>
              <a:t>классы</a:t>
            </a:r>
            <a:endParaRPr lang="ru-RU" sz="3100" b="1" dirty="0">
              <a:solidFill>
                <a:srgbClr val="441795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73397" y="727666"/>
            <a:ext cx="2287028" cy="914400"/>
          </a:xfrm>
          <a:prstGeom prst="rect">
            <a:avLst/>
          </a:prstGeom>
          <a:solidFill>
            <a:srgbClr val="011D4F"/>
          </a:solidFill>
          <a:ln>
            <a:noFill/>
          </a:ln>
          <a:effectLst>
            <a:outerShdw blurRad="203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26" name="Picture 2" descr="https://voiskorovo.ru/images/doc/vseros_proveroch_raboty/2023/01/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44"/>
            <a:ext cx="2001765" cy="165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49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Распределение участников по полученным отметкам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8" name="Рисунок 7" descr="C:\Users\karlova\Pictures\1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31089"/>
            <a:ext cx="11005457" cy="49390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16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Распределение первичных баллов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5"/>
          <a:srcRect l="14413" t="20358" r="16189" b="38575"/>
          <a:stretch/>
        </p:blipFill>
        <p:spPr bwMode="auto">
          <a:xfrm>
            <a:off x="468086" y="1331090"/>
            <a:ext cx="11212285" cy="49717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1338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257884"/>
            <a:ext cx="10867663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Достижение планируемых результатов</a:t>
            </a:r>
            <a:b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в соответствии с ПООП НОО и ФГОС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3" y="1331089"/>
            <a:ext cx="10951027" cy="50479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154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257884"/>
            <a:ext cx="10867663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Достижение планируемых результатов</a:t>
            </a:r>
            <a:b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в соответствии с ПООП НОО и ФГОС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4"/>
          <a:srcRect l="14412" t="14391" r="17868" b="31907"/>
          <a:stretch/>
        </p:blipFill>
        <p:spPr bwMode="auto">
          <a:xfrm>
            <a:off x="751114" y="1446835"/>
            <a:ext cx="10787742" cy="48233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1797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257884"/>
            <a:ext cx="10867663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Достижение планируемых результатов</a:t>
            </a:r>
            <a:b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в соответствии с ПООП НОО и ФГОС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4"/>
          <a:srcRect l="14541" t="28957" r="17605" b="18113"/>
          <a:stretch/>
        </p:blipFill>
        <p:spPr bwMode="auto">
          <a:xfrm>
            <a:off x="587829" y="1850571"/>
            <a:ext cx="10951027" cy="45066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5"/>
          <a:srcRect l="14412" t="14390" r="17868" b="80370"/>
          <a:stretch/>
        </p:blipFill>
        <p:spPr bwMode="auto">
          <a:xfrm>
            <a:off x="587830" y="1230086"/>
            <a:ext cx="10951026" cy="6204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4642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Выполнение </a:t>
            </a:r>
            <a:r>
              <a:rPr lang="ru-RU" sz="2800" b="1" dirty="0" smtClean="0">
                <a:solidFill>
                  <a:srgbClr val="0B6ABB"/>
                </a:solidFill>
                <a:latin typeface="Century Gothic" panose="020B0502020202020204" pitchFamily="34" charset="0"/>
              </a:rPr>
              <a:t>заданий группами участников</a:t>
            </a:r>
            <a:endParaRPr lang="ru-RU" sz="2800" b="1" dirty="0">
              <a:solidFill>
                <a:srgbClr val="0B6AB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4"/>
          <a:srcRect l="19250" t="20533" r="20928" b="44718"/>
          <a:stretch/>
        </p:blipFill>
        <p:spPr bwMode="auto">
          <a:xfrm>
            <a:off x="566057" y="1331089"/>
            <a:ext cx="11048999" cy="50152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9887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B6ABB"/>
                </a:solidFill>
                <a:latin typeface="Century Gothic" panose="020B0502020202020204" pitchFamily="34" charset="0"/>
              </a:rPr>
              <a:t>Сравнение отметок ВПР с отметками по журналу</a:t>
            </a:r>
            <a:endParaRPr lang="ru-RU" sz="2800" b="1" dirty="0">
              <a:solidFill>
                <a:srgbClr val="0B6AB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"/>
          <a:stretch/>
        </p:blipFill>
        <p:spPr bwMode="auto">
          <a:xfrm>
            <a:off x="674914" y="1331089"/>
            <a:ext cx="10907486" cy="5026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517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257884"/>
            <a:ext cx="10867663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Достижение планируемых результатов</a:t>
            </a:r>
            <a:b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в соответствии с ПООП НОО и ФГОС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14" y="1446834"/>
            <a:ext cx="11114315" cy="47797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535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257884"/>
            <a:ext cx="10867663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Достижение планируемых результатов</a:t>
            </a:r>
            <a:b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в соответствии с ПООП НОО и ФГОС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4"/>
          <a:srcRect l="14511" t="17198" r="17670" b="30151"/>
          <a:stretch/>
        </p:blipFill>
        <p:spPr bwMode="auto">
          <a:xfrm>
            <a:off x="685800" y="1331089"/>
            <a:ext cx="10820400" cy="49281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5535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257884"/>
            <a:ext cx="10867663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Достижение планируемых результатов</a:t>
            </a:r>
            <a:b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в соответствии с ПООП НОО и ФГОС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5" t="25822" r="17507" b="34965"/>
          <a:stretch/>
        </p:blipFill>
        <p:spPr bwMode="auto">
          <a:xfrm>
            <a:off x="664029" y="2013857"/>
            <a:ext cx="10689771" cy="42018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5"/>
          <a:srcRect l="14412" t="14390" r="17868" b="80370"/>
          <a:stretch/>
        </p:blipFill>
        <p:spPr bwMode="auto">
          <a:xfrm>
            <a:off x="664029" y="1446835"/>
            <a:ext cx="10689771" cy="5670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0075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B6ABB"/>
                </a:solidFill>
                <a:latin typeface="Century Gothic" panose="020B0502020202020204" pitchFamily="34" charset="0"/>
              </a:rPr>
              <a:t>Выполнение </a:t>
            </a:r>
            <a:r>
              <a:rPr lang="ru-RU" sz="2800" b="1" dirty="0" smtClean="0">
                <a:solidFill>
                  <a:srgbClr val="0B6ABB"/>
                </a:solidFill>
                <a:latin typeface="Century Gothic" panose="020B0502020202020204" pitchFamily="34" charset="0"/>
              </a:rPr>
              <a:t>заданий группами участников</a:t>
            </a:r>
            <a:endParaRPr lang="ru-RU" sz="2800" b="1" dirty="0">
              <a:solidFill>
                <a:srgbClr val="0B6AB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4"/>
          <a:srcRect l="19348" t="24021" r="20829" b="41734"/>
          <a:stretch/>
        </p:blipFill>
        <p:spPr bwMode="auto">
          <a:xfrm>
            <a:off x="631371" y="1230086"/>
            <a:ext cx="11027229" cy="50727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0075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B87A3FE-0004-4CDD-9D1E-5E66FBA9E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137" y="451783"/>
            <a:ext cx="1086766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B6ABB"/>
                </a:solidFill>
                <a:latin typeface="Century Gothic" panose="020B0502020202020204" pitchFamily="34" charset="0"/>
              </a:rPr>
              <a:t>Сравнение отметок ВПР с отметками по журналу</a:t>
            </a:r>
            <a:endParaRPr lang="ru-RU" sz="2800" b="1" dirty="0">
              <a:solidFill>
                <a:srgbClr val="0B6AB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ED9206-851F-46A1-B8DF-D6B83BFE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380"/>
            <a:ext cx="12191999" cy="24126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02278" y="1331089"/>
            <a:ext cx="1944547" cy="231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7" name="Рисунок 6" descr="C:\Users\karlova\Pictures\1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"/>
          <a:stretch/>
        </p:blipFill>
        <p:spPr bwMode="auto">
          <a:xfrm>
            <a:off x="642257" y="1331090"/>
            <a:ext cx="10907486" cy="48737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0075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31000">
              <a:srgbClr val="00359E"/>
            </a:gs>
            <a:gs pos="11000">
              <a:srgbClr val="105792"/>
            </a:gs>
            <a:gs pos="11000">
              <a:srgbClr val="0070C0"/>
            </a:gs>
            <a:gs pos="0">
              <a:srgbClr val="00B0F0"/>
            </a:gs>
            <a:gs pos="59000">
              <a:srgbClr val="0B53AE"/>
            </a:gs>
            <a:gs pos="59000">
              <a:srgbClr val="1570BE"/>
            </a:gs>
            <a:gs pos="31000">
              <a:schemeClr val="accent5">
                <a:lumMod val="100000"/>
              </a:schemeClr>
            </a:gs>
          </a:gsLst>
          <a:lin ang="10800000" scaled="0"/>
          <a:tileRect/>
        </a:gradFill>
        <a:ln>
          <a:noFill/>
        </a:ln>
        <a:effectLst>
          <a:outerShdw blurRad="2032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l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18331</TotalTime>
  <Words>211</Words>
  <Application>Microsoft Office PowerPoint</Application>
  <PresentationFormat>Произвольный</PresentationFormat>
  <Paragraphs>64</Paragraphs>
  <Slides>49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Презентация PowerPoint</vt:lpstr>
      <vt:lpstr>Презентация PowerPoint</vt:lpstr>
      <vt:lpstr>Распределение участников по полученным отметкам</vt:lpstr>
      <vt:lpstr>Распределение первичных баллов</vt:lpstr>
      <vt:lpstr>Достижение планируемых результатов в соответствии с ПООП НОО и ФГОС</vt:lpstr>
      <vt:lpstr>Достижение планируемых результатов в соответствии с ПООП НОО и ФГОС</vt:lpstr>
      <vt:lpstr>Достижение планируемых результатов в соответствии с ПООП НОО и ФГОС</vt:lpstr>
      <vt:lpstr>Выполнение заданий группами участников</vt:lpstr>
      <vt:lpstr>Сравнение отметок ВПР с отметками по журналу</vt:lpstr>
      <vt:lpstr>Презентация PowerPoint</vt:lpstr>
      <vt:lpstr>Распределение участников по полученным отметкам</vt:lpstr>
      <vt:lpstr>Распределение первичных баллов</vt:lpstr>
      <vt:lpstr>Достижение планируемых результатов в соответствии с ПООП НОО и ФГОС</vt:lpstr>
      <vt:lpstr>Достижение планируемых результатов в соответствии с ПООП НОО и ФГОС</vt:lpstr>
      <vt:lpstr>Достижение планируемых результатов в соответствии с ПООП НОО и ФГОС</vt:lpstr>
      <vt:lpstr>Выполнение заданий группами участников</vt:lpstr>
      <vt:lpstr>Сравнение отметок ВПР с отметками по журналу</vt:lpstr>
      <vt:lpstr>Презентация PowerPoint</vt:lpstr>
      <vt:lpstr>Распределение участников по полученным отметкам</vt:lpstr>
      <vt:lpstr>Распределение первичных баллов</vt:lpstr>
      <vt:lpstr>Достижение планируемых результатов в соответствии с ПООП НОО и ФГОС</vt:lpstr>
      <vt:lpstr>Достижение планируемых результатов  в соответствии с ПООП НОО и ФГОС</vt:lpstr>
      <vt:lpstr>Достижение планируемых результатов в соответствии с ПООП НОО и ФГОС</vt:lpstr>
      <vt:lpstr>Выполнение заданий группами участников</vt:lpstr>
      <vt:lpstr>Сравнение отметок ВПР с отметками по журналу</vt:lpstr>
      <vt:lpstr>Презентация PowerPoint</vt:lpstr>
      <vt:lpstr>Распределение участников по полученным отметкам</vt:lpstr>
      <vt:lpstr>Распределение первичных баллов</vt:lpstr>
      <vt:lpstr>Достижение планируемых результатов в соответствии с ПООП НОО и ФГОС</vt:lpstr>
      <vt:lpstr>Достижение планируемых результатов в соответствии с ПООП НОО и ФГОС</vt:lpstr>
      <vt:lpstr>Достижение планируемых результатов в соответствии с ПООП НОО и ФГОС</vt:lpstr>
      <vt:lpstr>Выполнение заданий группами участников</vt:lpstr>
      <vt:lpstr>Сравнение отметок ВПР с отметками по журналу</vt:lpstr>
      <vt:lpstr>Презентация PowerPoint</vt:lpstr>
      <vt:lpstr>Распределение участников по полученным отметкам</vt:lpstr>
      <vt:lpstr>Распределение первичных баллов</vt:lpstr>
      <vt:lpstr>Достижение планируемых результатов в соответствии с ПООП НОО и ФГОС</vt:lpstr>
      <vt:lpstr>Достижение планируемых результатов в соответствии с ПООП НОО и ФГОС</vt:lpstr>
      <vt:lpstr>Достижение планируемых результатов в соответствии с ПООП НОО и ФГОС</vt:lpstr>
      <vt:lpstr>Выполнение заданий группами участников</vt:lpstr>
      <vt:lpstr>Сравнение отметок ВПР с отметками по журналу</vt:lpstr>
      <vt:lpstr>Презентация PowerPoint</vt:lpstr>
      <vt:lpstr>Распределение участников по полученным отметкам</vt:lpstr>
      <vt:lpstr>Распределение первичных баллов</vt:lpstr>
      <vt:lpstr>Достижение планируемых результатов в соответствии с ПООП НОО и ФГОС</vt:lpstr>
      <vt:lpstr>Достижение планируемых результатов в соответствии с ПООП НОО и ФГОС</vt:lpstr>
      <vt:lpstr>Достижение планируемых результатов в соответствии с ПООП НОО и ФГОС</vt:lpstr>
      <vt:lpstr>Выполнение заданий группами участников</vt:lpstr>
      <vt:lpstr>Сравнение отметок ВПР с отметками по журналу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kolganovaas</dc:creator>
  <cp:lastModifiedBy>Ольга Карлова</cp:lastModifiedBy>
  <cp:revision>241</cp:revision>
  <cp:lastPrinted>2024-03-27T12:18:22Z</cp:lastPrinted>
  <dcterms:created xsi:type="dcterms:W3CDTF">2022-08-01T05:59:40Z</dcterms:created>
  <dcterms:modified xsi:type="dcterms:W3CDTF">2025-09-19T07:37:08Z</dcterms:modified>
</cp:coreProperties>
</file>