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77" r:id="rId4"/>
    <p:sldId id="258" r:id="rId5"/>
    <p:sldId id="268" r:id="rId6"/>
    <p:sldId id="269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6621" autoAdjust="0"/>
  </p:normalViewPr>
  <p:slideViewPr>
    <p:cSldViewPr>
      <p:cViewPr>
        <p:scale>
          <a:sx n="73" d="100"/>
          <a:sy n="73" d="100"/>
        </p:scale>
        <p:origin x="-19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3EAF-08DB-4C44-B2CE-651F03F5D42B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B217-E5B2-4BED-938E-6F94CA302B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3EAF-08DB-4C44-B2CE-651F03F5D42B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B217-E5B2-4BED-938E-6F94CA302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3EAF-08DB-4C44-B2CE-651F03F5D42B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B217-E5B2-4BED-938E-6F94CA302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3EAF-08DB-4C44-B2CE-651F03F5D42B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B217-E5B2-4BED-938E-6F94CA302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3EAF-08DB-4C44-B2CE-651F03F5D42B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B217-E5B2-4BED-938E-6F94CA302B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3EAF-08DB-4C44-B2CE-651F03F5D42B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B217-E5B2-4BED-938E-6F94CA302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3EAF-08DB-4C44-B2CE-651F03F5D42B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B217-E5B2-4BED-938E-6F94CA302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3EAF-08DB-4C44-B2CE-651F03F5D42B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B217-E5B2-4BED-938E-6F94CA302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3EAF-08DB-4C44-B2CE-651F03F5D42B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B217-E5B2-4BED-938E-6F94CA302B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3EAF-08DB-4C44-B2CE-651F03F5D42B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B217-E5B2-4BED-938E-6F94CA302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3EAF-08DB-4C44-B2CE-651F03F5D42B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B217-E5B2-4BED-938E-6F94CA302B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9E93EAF-08DB-4C44-B2CE-651F03F5D42B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72DB217-E5B2-4BED-938E-6F94CA302B0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826567" y="523231"/>
            <a:ext cx="7897216" cy="9361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союз работников народного образования и науки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291002" y="1599663"/>
            <a:ext cx="9217024" cy="2016224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kumimoji="0" sz="2400" b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организация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казенного учреждения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Орловской области «Региональный центр оценки качества образования» профессионального союза работников народного образования и науки Российской Федерации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26798" y="3659833"/>
            <a:ext cx="9649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76325" algn="l"/>
                <a:tab pos="1260475" algn="l"/>
              </a:tabLst>
            </a:pPr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«</a:t>
            </a:r>
            <a:r>
              <a:rPr lang="ru-RU" sz="2800" b="1" dirty="0" smtClean="0">
                <a:solidFill>
                  <a:srgbClr val="0070C0"/>
                </a:solidFill>
                <a:latin typeface="Cambria" pitchFamily="18" charset="0"/>
              </a:rPr>
              <a:t>Выполнение решений Х Съезда Общероссийского   	образования – залог эффективности организационно – уставной работы профсоюзных 					организаций</a:t>
            </a:r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» </a:t>
            </a:r>
            <a:endParaRPr lang="ru-RU" sz="32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92520" y="6036096"/>
            <a:ext cx="3069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</a:rPr>
              <a:t>24 октября 2025 </a:t>
            </a:r>
            <a:r>
              <a:rPr lang="ru-RU" sz="2000" b="1" dirty="0">
                <a:solidFill>
                  <a:srgbClr val="0070C0"/>
                </a:solidFill>
                <a:latin typeface="Cambria" pitchFamily="18" charset="0"/>
              </a:rPr>
              <a:t>года</a:t>
            </a:r>
          </a:p>
        </p:txBody>
      </p:sp>
      <p:pic>
        <p:nvPicPr>
          <p:cNvPr id="13" name="Picture 2" descr="История Профсоюз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943" y1="21586" x2="18943" y2="21586"/>
                        <a14:foregroundMark x1="18062" y1="25551" x2="17621" y2="59471"/>
                        <a14:foregroundMark x1="9251" y1="28634" x2="10132" y2="61233"/>
                        <a14:foregroundMark x1="14097" y1="25110" x2="12335" y2="74890"/>
                        <a14:foregroundMark x1="9692" y1="85463" x2="31278" y2="81938"/>
                        <a14:foregroundMark x1="24670" y1="89427" x2="38326" y2="89868"/>
                        <a14:foregroundMark x1="57269" y1="93833" x2="59031" y2="93833"/>
                        <a14:foregroundMark x1="74009" y1="89427" x2="74009" y2="89427"/>
                        <a14:foregroundMark x1="79295" y1="89427" x2="79295" y2="89427"/>
                        <a14:foregroundMark x1="87665" y1="87225" x2="90749" y2="24229"/>
                        <a14:foregroundMark x1="90308" y1="29956" x2="81498" y2="29075"/>
                        <a14:foregroundMark x1="86344" y1="38326" x2="86344" y2="38326"/>
                        <a14:foregroundMark x1="83700" y1="53304" x2="83700" y2="56828"/>
                        <a14:foregroundMark x1="85463" y1="68282" x2="85463" y2="68282"/>
                        <a14:foregroundMark x1="38767" y1="93833" x2="38767" y2="93833"/>
                        <a14:foregroundMark x1="47137" y1="96916" x2="47137" y2="96916"/>
                        <a14:foregroundMark x1="55507" y1="96476" x2="55507" y2="96476"/>
                        <a14:foregroundMark x1="64758" y1="92952" x2="64758" y2="92952"/>
                        <a14:foregroundMark x1="16740" y1="72687" x2="16740" y2="72687"/>
                        <a14:foregroundMark x1="8811" y1="81498" x2="7048" y2="22026"/>
                        <a14:foregroundMark x1="7048" y1="22026" x2="11894" y2="24229"/>
                        <a14:foregroundMark x1="11894" y1="18062" x2="18062" y2="20705"/>
                        <a14:foregroundMark x1="17181" y1="13656" x2="44934" y2="27753"/>
                        <a14:foregroundMark x1="72247" y1="91630" x2="72247" y2="91630"/>
                        <a14:foregroundMark x1="88546" y1="40088" x2="88546" y2="40088"/>
                        <a14:foregroundMark x1="87665" y1="47577" x2="87665" y2="47577"/>
                        <a14:foregroundMark x1="88106" y1="18502" x2="88106" y2="18502"/>
                        <a14:foregroundMark x1="92511" y1="22026" x2="92511" y2="22026"/>
                        <a14:foregroundMark x1="92070" y1="29956" x2="92070" y2="29956"/>
                        <a14:foregroundMark x1="91630" y1="37885" x2="91630" y2="37885"/>
                        <a14:foregroundMark x1="91630" y1="45815" x2="91630" y2="45815"/>
                        <a14:foregroundMark x1="92070" y1="51542" x2="92070" y2="51542"/>
                        <a14:foregroundMark x1="90749" y1="60793" x2="90749" y2="60793"/>
                        <a14:foregroundMark x1="90749" y1="69604" x2="90749" y2="69604"/>
                        <a14:foregroundMark x1="78414" y1="15859" x2="78414" y2="15859"/>
                        <a14:foregroundMark x1="32599" y1="26872" x2="32599" y2="26872"/>
                        <a14:foregroundMark x1="73568" y1="23789" x2="73568" y2="23789"/>
                        <a14:foregroundMark x1="79295" y1="20705" x2="77533" y2="21586"/>
                        <a14:foregroundMark x1="70485" y1="19824" x2="70485" y2="19824"/>
                        <a14:foregroundMark x1="16300" y1="36123" x2="16300" y2="36123"/>
                        <a14:foregroundMark x1="31278" y1="92952" x2="31278" y2="92952"/>
                        <a14:foregroundMark x1="22026" y1="90308" x2="22026" y2="90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4" y="136915"/>
            <a:ext cx="1103783" cy="11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3652" y="708841"/>
            <a:ext cx="7632848" cy="384721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Повестка </a:t>
            </a: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собрания № 4 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5520" y="1700808"/>
            <a:ext cx="10009112" cy="4336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sz="2000" b="1" dirty="0">
                <a:solidFill>
                  <a:srgbClr val="0070C0"/>
                </a:solidFill>
                <a:latin typeface="Cambria" pitchFamily="18" charset="0"/>
              </a:rPr>
              <a:t>Х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Съезда Общероссийского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Профсоюза образования.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Уставе Профессионального союза.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подуставных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документов, принятых на Съезде: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«Положение о размере и порядке уплаты членами Профессионального союза работников народного образования и науки Российской Федерации членских профсоюзных взносов»;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«Положение о порядке и содержании деятельности контрольно – ревизионных органов организаций Профессионального союза работников народного образования и науки Российской Федерации»;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«Положение об учете членов Профессионального союза работников народного образования и науки РФ и членском профсоюзном билете».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История Профсоюз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943" y1="21586" x2="18943" y2="21586"/>
                        <a14:foregroundMark x1="18062" y1="25551" x2="17621" y2="59471"/>
                        <a14:foregroundMark x1="9251" y1="28634" x2="10132" y2="61233"/>
                        <a14:foregroundMark x1="14097" y1="25110" x2="12335" y2="74890"/>
                        <a14:foregroundMark x1="9692" y1="85463" x2="31278" y2="81938"/>
                        <a14:foregroundMark x1="24670" y1="89427" x2="38326" y2="89868"/>
                        <a14:foregroundMark x1="57269" y1="93833" x2="59031" y2="93833"/>
                        <a14:foregroundMark x1="74009" y1="89427" x2="74009" y2="89427"/>
                        <a14:foregroundMark x1="79295" y1="89427" x2="79295" y2="89427"/>
                        <a14:foregroundMark x1="87665" y1="87225" x2="90749" y2="24229"/>
                        <a14:foregroundMark x1="90308" y1="29956" x2="81498" y2="29075"/>
                        <a14:foregroundMark x1="86344" y1="38326" x2="86344" y2="38326"/>
                        <a14:foregroundMark x1="83700" y1="53304" x2="83700" y2="56828"/>
                        <a14:foregroundMark x1="85463" y1="68282" x2="85463" y2="68282"/>
                        <a14:foregroundMark x1="38767" y1="93833" x2="38767" y2="93833"/>
                        <a14:foregroundMark x1="47137" y1="96916" x2="47137" y2="96916"/>
                        <a14:foregroundMark x1="55507" y1="96476" x2="55507" y2="96476"/>
                        <a14:foregroundMark x1="64758" y1="92952" x2="64758" y2="92952"/>
                        <a14:foregroundMark x1="16740" y1="72687" x2="16740" y2="72687"/>
                        <a14:foregroundMark x1="8811" y1="81498" x2="7048" y2="22026"/>
                        <a14:foregroundMark x1="7048" y1="22026" x2="11894" y2="24229"/>
                        <a14:foregroundMark x1="11894" y1="18062" x2="18062" y2="20705"/>
                        <a14:foregroundMark x1="17181" y1="13656" x2="44934" y2="27753"/>
                        <a14:foregroundMark x1="72247" y1="91630" x2="72247" y2="91630"/>
                        <a14:foregroundMark x1="88546" y1="40088" x2="88546" y2="40088"/>
                        <a14:foregroundMark x1="87665" y1="47577" x2="87665" y2="47577"/>
                        <a14:foregroundMark x1="88106" y1="18502" x2="88106" y2="18502"/>
                        <a14:foregroundMark x1="92511" y1="22026" x2="92511" y2="22026"/>
                        <a14:foregroundMark x1="92070" y1="29956" x2="92070" y2="29956"/>
                        <a14:foregroundMark x1="91630" y1="37885" x2="91630" y2="37885"/>
                        <a14:foregroundMark x1="91630" y1="45815" x2="91630" y2="45815"/>
                        <a14:foregroundMark x1="92070" y1="51542" x2="92070" y2="51542"/>
                        <a14:foregroundMark x1="90749" y1="60793" x2="90749" y2="60793"/>
                        <a14:foregroundMark x1="90749" y1="69604" x2="90749" y2="69604"/>
                        <a14:foregroundMark x1="78414" y1="15859" x2="78414" y2="15859"/>
                        <a14:foregroundMark x1="32599" y1="26872" x2="32599" y2="26872"/>
                        <a14:foregroundMark x1="73568" y1="23789" x2="73568" y2="23789"/>
                        <a14:foregroundMark x1="79295" y1="20705" x2="77533" y2="21586"/>
                        <a14:foregroundMark x1="70485" y1="19824" x2="70485" y2="19824"/>
                        <a14:foregroundMark x1="16300" y1="36123" x2="16300" y2="36123"/>
                        <a14:foregroundMark x1="31278" y1="92952" x2="31278" y2="92952"/>
                        <a14:foregroundMark x1="22026" y1="90308" x2="22026" y2="90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36915"/>
            <a:ext cx="1103783" cy="11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7648" y="740023"/>
            <a:ext cx="7632848" cy="384721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Повестка </a:t>
            </a: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собрания №4 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3513" y="1673327"/>
            <a:ext cx="100811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«Приоритетные направления деятельности Профессионального союза работников народного образования и науки РФ на 2025 – 2030 годы».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Выполнение уставных задач ППО РЦОКО: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членство в ППО РЦОКО;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профкома в решении вопросов оплаты труда;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мероприятия ППО РЦОКО, повышающие ее авторитет;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областных профсоюзных конкурсах и смотрах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Награждение активных членов организации.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История Профсоюз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943" y1="21586" x2="18943" y2="21586"/>
                        <a14:foregroundMark x1="18062" y1="25551" x2="17621" y2="59471"/>
                        <a14:foregroundMark x1="9251" y1="28634" x2="10132" y2="61233"/>
                        <a14:foregroundMark x1="14097" y1="25110" x2="12335" y2="74890"/>
                        <a14:foregroundMark x1="9692" y1="85463" x2="31278" y2="81938"/>
                        <a14:foregroundMark x1="24670" y1="89427" x2="38326" y2="89868"/>
                        <a14:foregroundMark x1="57269" y1="93833" x2="59031" y2="93833"/>
                        <a14:foregroundMark x1="74009" y1="89427" x2="74009" y2="89427"/>
                        <a14:foregroundMark x1="79295" y1="89427" x2="79295" y2="89427"/>
                        <a14:foregroundMark x1="87665" y1="87225" x2="90749" y2="24229"/>
                        <a14:foregroundMark x1="90308" y1="29956" x2="81498" y2="29075"/>
                        <a14:foregroundMark x1="86344" y1="38326" x2="86344" y2="38326"/>
                        <a14:foregroundMark x1="83700" y1="53304" x2="83700" y2="56828"/>
                        <a14:foregroundMark x1="85463" y1="68282" x2="85463" y2="68282"/>
                        <a14:foregroundMark x1="38767" y1="93833" x2="38767" y2="93833"/>
                        <a14:foregroundMark x1="47137" y1="96916" x2="47137" y2="96916"/>
                        <a14:foregroundMark x1="55507" y1="96476" x2="55507" y2="96476"/>
                        <a14:foregroundMark x1="64758" y1="92952" x2="64758" y2="92952"/>
                        <a14:foregroundMark x1="16740" y1="72687" x2="16740" y2="72687"/>
                        <a14:foregroundMark x1="8811" y1="81498" x2="7048" y2="22026"/>
                        <a14:foregroundMark x1="7048" y1="22026" x2="11894" y2="24229"/>
                        <a14:foregroundMark x1="11894" y1="18062" x2="18062" y2="20705"/>
                        <a14:foregroundMark x1="17181" y1="13656" x2="44934" y2="27753"/>
                        <a14:foregroundMark x1="72247" y1="91630" x2="72247" y2="91630"/>
                        <a14:foregroundMark x1="88546" y1="40088" x2="88546" y2="40088"/>
                        <a14:foregroundMark x1="87665" y1="47577" x2="87665" y2="47577"/>
                        <a14:foregroundMark x1="88106" y1="18502" x2="88106" y2="18502"/>
                        <a14:foregroundMark x1="92511" y1="22026" x2="92511" y2="22026"/>
                        <a14:foregroundMark x1="92070" y1="29956" x2="92070" y2="29956"/>
                        <a14:foregroundMark x1="91630" y1="37885" x2="91630" y2="37885"/>
                        <a14:foregroundMark x1="91630" y1="45815" x2="91630" y2="45815"/>
                        <a14:foregroundMark x1="92070" y1="51542" x2="92070" y2="51542"/>
                        <a14:foregroundMark x1="90749" y1="60793" x2="90749" y2="60793"/>
                        <a14:foregroundMark x1="90749" y1="69604" x2="90749" y2="69604"/>
                        <a14:foregroundMark x1="78414" y1="15859" x2="78414" y2="15859"/>
                        <a14:foregroundMark x1="32599" y1="26872" x2="32599" y2="26872"/>
                        <a14:foregroundMark x1="73568" y1="23789" x2="73568" y2="23789"/>
                        <a14:foregroundMark x1="79295" y1="20705" x2="77533" y2="21586"/>
                        <a14:foregroundMark x1="70485" y1="19824" x2="70485" y2="19824"/>
                        <a14:foregroundMark x1="16300" y1="36123" x2="16300" y2="36123"/>
                        <a14:foregroundMark x1="31278" y1="92952" x2="31278" y2="92952"/>
                        <a14:foregroundMark x1="22026" y1="90308" x2="22026" y2="90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4" y="136915"/>
            <a:ext cx="1103783" cy="11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Сологуб\Кравцов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431506"/>
            <a:ext cx="3959707" cy="28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477107" y="116632"/>
            <a:ext cx="6723349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СЪЕЗД ОБЩЕРОССИЙСКОГО ПРОФСОЮЗА ОБРАЗОВАНИЯ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9496" y="1628800"/>
            <a:ext cx="64087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176213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«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необходима для полноценного развития системы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образования».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176213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С.С. Кравцов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176213" algn="l"/>
              </a:tabLst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176213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Задачи Х Съезда Общероссийского Профсоюза: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0" algn="l"/>
                <a:tab pos="176213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укрепление и рост численности профорганизации;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0" algn="l"/>
                <a:tab pos="176213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активности профорганизации по направлениям деятельности в рамках полномочий;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0" algn="l"/>
                <a:tab pos="176213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усилий заинтересованных организаций для решения проблем системы образования.</a:t>
            </a:r>
          </a:p>
          <a:p>
            <a:pPr>
              <a:tabLst>
                <a:tab pos="0" algn="l"/>
                <a:tab pos="176213" algn="l"/>
              </a:tabLst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176213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Постановления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Съезда Общероссийского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Профсоюза.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176213" algn="l"/>
              </a:tabLst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История Профсоюза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8943" y1="21586" x2="18943" y2="21586"/>
                        <a14:foregroundMark x1="18062" y1="25551" x2="17621" y2="59471"/>
                        <a14:foregroundMark x1="9251" y1="28634" x2="10132" y2="61233"/>
                        <a14:foregroundMark x1="14097" y1="25110" x2="12335" y2="74890"/>
                        <a14:foregroundMark x1="9692" y1="85463" x2="31278" y2="81938"/>
                        <a14:foregroundMark x1="24670" y1="89427" x2="38326" y2="89868"/>
                        <a14:foregroundMark x1="57269" y1="93833" x2="59031" y2="93833"/>
                        <a14:foregroundMark x1="74009" y1="89427" x2="74009" y2="89427"/>
                        <a14:foregroundMark x1="79295" y1="89427" x2="79295" y2="89427"/>
                        <a14:foregroundMark x1="87665" y1="87225" x2="90749" y2="24229"/>
                        <a14:foregroundMark x1="90308" y1="29956" x2="81498" y2="29075"/>
                        <a14:foregroundMark x1="86344" y1="38326" x2="86344" y2="38326"/>
                        <a14:foregroundMark x1="83700" y1="53304" x2="83700" y2="56828"/>
                        <a14:foregroundMark x1="85463" y1="68282" x2="85463" y2="68282"/>
                        <a14:foregroundMark x1="38767" y1="93833" x2="38767" y2="93833"/>
                        <a14:foregroundMark x1="47137" y1="96916" x2="47137" y2="96916"/>
                        <a14:foregroundMark x1="55507" y1="96476" x2="55507" y2="96476"/>
                        <a14:foregroundMark x1="64758" y1="92952" x2="64758" y2="92952"/>
                        <a14:foregroundMark x1="16740" y1="72687" x2="16740" y2="72687"/>
                        <a14:foregroundMark x1="8811" y1="81498" x2="7048" y2="22026"/>
                        <a14:foregroundMark x1="7048" y1="22026" x2="11894" y2="24229"/>
                        <a14:foregroundMark x1="11894" y1="18062" x2="18062" y2="20705"/>
                        <a14:foregroundMark x1="17181" y1="13656" x2="44934" y2="27753"/>
                        <a14:foregroundMark x1="72247" y1="91630" x2="72247" y2="91630"/>
                        <a14:foregroundMark x1="88546" y1="40088" x2="88546" y2="40088"/>
                        <a14:foregroundMark x1="87665" y1="47577" x2="87665" y2="47577"/>
                        <a14:foregroundMark x1="88106" y1="18502" x2="88106" y2="18502"/>
                        <a14:foregroundMark x1="92511" y1="22026" x2="92511" y2="22026"/>
                        <a14:foregroundMark x1="92070" y1="29956" x2="92070" y2="29956"/>
                        <a14:foregroundMark x1="91630" y1="37885" x2="91630" y2="37885"/>
                        <a14:foregroundMark x1="91630" y1="45815" x2="91630" y2="45815"/>
                        <a14:foregroundMark x1="92070" y1="51542" x2="92070" y2="51542"/>
                        <a14:foregroundMark x1="90749" y1="60793" x2="90749" y2="60793"/>
                        <a14:foregroundMark x1="90749" y1="69604" x2="90749" y2="69604"/>
                        <a14:foregroundMark x1="78414" y1="15859" x2="78414" y2="15859"/>
                        <a14:foregroundMark x1="32599" y1="26872" x2="32599" y2="26872"/>
                        <a14:foregroundMark x1="73568" y1="23789" x2="73568" y2="23789"/>
                        <a14:foregroundMark x1="79295" y1="20705" x2="77533" y2="21586"/>
                        <a14:foregroundMark x1="70485" y1="19824" x2="70485" y2="19824"/>
                        <a14:foregroundMark x1="16300" y1="36123" x2="16300" y2="36123"/>
                        <a14:foregroundMark x1="31278" y1="92952" x2="31278" y2="92952"/>
                        <a14:foregroundMark x1="22026" y1="90308" x2="22026" y2="90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4" y="136915"/>
            <a:ext cx="1103783" cy="11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0" y="1844824"/>
            <a:ext cx="56233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tabLst>
                <a:tab pos="0" algn="l"/>
                <a:tab pos="176213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численности членов Профсоюза с 2016 года – 93 %,  в последующем охват членством - 100 %.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0" algn="l"/>
                <a:tab pos="176213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профорганизации по вопросам охраны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труда,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труда.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0" algn="l"/>
                <a:tab pos="176213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моральной поддержки 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материальной помощи: в связи 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болезнью  - 6 чел., юбилеями  - 3 чел.; стихийными бедствиями – 1 чел., традиционные мероприятия: Новый год,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февромарт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День рождения Центра, начала ЕГЭ, окончание ГИА, День Учителя – 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335, 60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0" algn="l"/>
                <a:tab pos="176213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областных профсоюзных конкурсах.</a:t>
            </a:r>
          </a:p>
          <a:p>
            <a:pPr>
              <a:tabLst>
                <a:tab pos="0" algn="l"/>
                <a:tab pos="176213" algn="l"/>
              </a:tabLst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176213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8C80967-3B4B-419D-AF9A-22BDEE7EEF23}"/>
              </a:ext>
            </a:extLst>
          </p:cNvPr>
          <p:cNvSpPr txBox="1">
            <a:spLocks/>
          </p:cNvSpPr>
          <p:nvPr/>
        </p:nvSpPr>
        <p:spPr>
          <a:xfrm>
            <a:off x="2567608" y="260648"/>
            <a:ext cx="8523549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организационно –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уставной работы в ППО РЦОКО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История Профсоюз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943" y1="21586" x2="18943" y2="21586"/>
                        <a14:foregroundMark x1="18062" y1="25551" x2="17621" y2="59471"/>
                        <a14:foregroundMark x1="9251" y1="28634" x2="10132" y2="61233"/>
                        <a14:foregroundMark x1="14097" y1="25110" x2="12335" y2="74890"/>
                        <a14:foregroundMark x1="9692" y1="85463" x2="31278" y2="81938"/>
                        <a14:foregroundMark x1="24670" y1="89427" x2="38326" y2="89868"/>
                        <a14:foregroundMark x1="57269" y1="93833" x2="59031" y2="93833"/>
                        <a14:foregroundMark x1="74009" y1="89427" x2="74009" y2="89427"/>
                        <a14:foregroundMark x1="79295" y1="89427" x2="79295" y2="89427"/>
                        <a14:foregroundMark x1="87665" y1="87225" x2="90749" y2="24229"/>
                        <a14:foregroundMark x1="90308" y1="29956" x2="81498" y2="29075"/>
                        <a14:foregroundMark x1="86344" y1="38326" x2="86344" y2="38326"/>
                        <a14:foregroundMark x1="83700" y1="53304" x2="83700" y2="56828"/>
                        <a14:foregroundMark x1="85463" y1="68282" x2="85463" y2="68282"/>
                        <a14:foregroundMark x1="38767" y1="93833" x2="38767" y2="93833"/>
                        <a14:foregroundMark x1="47137" y1="96916" x2="47137" y2="96916"/>
                        <a14:foregroundMark x1="55507" y1="96476" x2="55507" y2="96476"/>
                        <a14:foregroundMark x1="64758" y1="92952" x2="64758" y2="92952"/>
                        <a14:foregroundMark x1="16740" y1="72687" x2="16740" y2="72687"/>
                        <a14:foregroundMark x1="8811" y1="81498" x2="7048" y2="22026"/>
                        <a14:foregroundMark x1="7048" y1="22026" x2="11894" y2="24229"/>
                        <a14:foregroundMark x1="11894" y1="18062" x2="18062" y2="20705"/>
                        <a14:foregroundMark x1="17181" y1="13656" x2="44934" y2="27753"/>
                        <a14:foregroundMark x1="72247" y1="91630" x2="72247" y2="91630"/>
                        <a14:foregroundMark x1="88546" y1="40088" x2="88546" y2="40088"/>
                        <a14:foregroundMark x1="87665" y1="47577" x2="87665" y2="47577"/>
                        <a14:foregroundMark x1="88106" y1="18502" x2="88106" y2="18502"/>
                        <a14:foregroundMark x1="92511" y1="22026" x2="92511" y2="22026"/>
                        <a14:foregroundMark x1="92070" y1="29956" x2="92070" y2="29956"/>
                        <a14:foregroundMark x1="91630" y1="37885" x2="91630" y2="37885"/>
                        <a14:foregroundMark x1="91630" y1="45815" x2="91630" y2="45815"/>
                        <a14:foregroundMark x1="92070" y1="51542" x2="92070" y2="51542"/>
                        <a14:foregroundMark x1="90749" y1="60793" x2="90749" y2="60793"/>
                        <a14:foregroundMark x1="90749" y1="69604" x2="90749" y2="69604"/>
                        <a14:foregroundMark x1="78414" y1="15859" x2="78414" y2="15859"/>
                        <a14:foregroundMark x1="32599" y1="26872" x2="32599" y2="26872"/>
                        <a14:foregroundMark x1="73568" y1="23789" x2="73568" y2="23789"/>
                        <a14:foregroundMark x1="79295" y1="20705" x2="77533" y2="21586"/>
                        <a14:foregroundMark x1="70485" y1="19824" x2="70485" y2="19824"/>
                        <a14:foregroundMark x1="16300" y1="36123" x2="16300" y2="36123"/>
                        <a14:foregroundMark x1="31278" y1="92952" x2="31278" y2="92952"/>
                        <a14:foregroundMark x1="22026" y1="90308" x2="22026" y2="90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4" y="136915"/>
            <a:ext cx="1103783" cy="11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00" y="2293019"/>
            <a:ext cx="4021976" cy="272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0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стория Профсоюз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943" y1="21586" x2="18943" y2="21586"/>
                        <a14:foregroundMark x1="18062" y1="25551" x2="17621" y2="59471"/>
                        <a14:foregroundMark x1="9251" y1="28634" x2="10132" y2="61233"/>
                        <a14:foregroundMark x1="14097" y1="25110" x2="12335" y2="74890"/>
                        <a14:foregroundMark x1="9692" y1="85463" x2="31278" y2="81938"/>
                        <a14:foregroundMark x1="24670" y1="89427" x2="38326" y2="89868"/>
                        <a14:foregroundMark x1="57269" y1="93833" x2="59031" y2="93833"/>
                        <a14:foregroundMark x1="74009" y1="89427" x2="74009" y2="89427"/>
                        <a14:foregroundMark x1="79295" y1="89427" x2="79295" y2="89427"/>
                        <a14:foregroundMark x1="87665" y1="87225" x2="90749" y2="24229"/>
                        <a14:foregroundMark x1="90308" y1="29956" x2="81498" y2="29075"/>
                        <a14:foregroundMark x1="86344" y1="38326" x2="86344" y2="38326"/>
                        <a14:foregroundMark x1="83700" y1="53304" x2="83700" y2="56828"/>
                        <a14:foregroundMark x1="85463" y1="68282" x2="85463" y2="68282"/>
                        <a14:foregroundMark x1="38767" y1="93833" x2="38767" y2="93833"/>
                        <a14:foregroundMark x1="47137" y1="96916" x2="47137" y2="96916"/>
                        <a14:foregroundMark x1="55507" y1="96476" x2="55507" y2="96476"/>
                        <a14:foregroundMark x1="64758" y1="92952" x2="64758" y2="92952"/>
                        <a14:foregroundMark x1="16740" y1="72687" x2="16740" y2="72687"/>
                        <a14:foregroundMark x1="8811" y1="81498" x2="7048" y2="22026"/>
                        <a14:foregroundMark x1="7048" y1="22026" x2="11894" y2="24229"/>
                        <a14:foregroundMark x1="11894" y1="18062" x2="18062" y2="20705"/>
                        <a14:foregroundMark x1="17181" y1="13656" x2="44934" y2="27753"/>
                        <a14:foregroundMark x1="72247" y1="91630" x2="72247" y2="91630"/>
                        <a14:foregroundMark x1="88546" y1="40088" x2="88546" y2="40088"/>
                        <a14:foregroundMark x1="87665" y1="47577" x2="87665" y2="47577"/>
                        <a14:foregroundMark x1="88106" y1="18502" x2="88106" y2="18502"/>
                        <a14:foregroundMark x1="92511" y1="22026" x2="92511" y2="22026"/>
                        <a14:foregroundMark x1="92070" y1="29956" x2="92070" y2="29956"/>
                        <a14:foregroundMark x1="91630" y1="37885" x2="91630" y2="37885"/>
                        <a14:foregroundMark x1="91630" y1="45815" x2="91630" y2="45815"/>
                        <a14:foregroundMark x1="92070" y1="51542" x2="92070" y2="51542"/>
                        <a14:foregroundMark x1="90749" y1="60793" x2="90749" y2="60793"/>
                        <a14:foregroundMark x1="90749" y1="69604" x2="90749" y2="69604"/>
                        <a14:foregroundMark x1="78414" y1="15859" x2="78414" y2="15859"/>
                        <a14:foregroundMark x1="32599" y1="26872" x2="32599" y2="26872"/>
                        <a14:foregroundMark x1="73568" y1="23789" x2="73568" y2="23789"/>
                        <a14:foregroundMark x1="79295" y1="20705" x2="77533" y2="21586"/>
                        <a14:foregroundMark x1="70485" y1="19824" x2="70485" y2="19824"/>
                        <a14:foregroundMark x1="16300" y1="36123" x2="16300" y2="36123"/>
                        <a14:foregroundMark x1="31278" y1="92952" x2="31278" y2="92952"/>
                        <a14:foregroundMark x1="22026" y1="90308" x2="22026" y2="90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36915"/>
            <a:ext cx="1103783" cy="11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5800" y="2176403"/>
            <a:ext cx="7272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  <a:tab pos="176213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председателя ППО, информации о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подуставных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программных документах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Съезда Профсоюза принять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сведению;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  <a:tab pos="176213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работу ППО РЦОКО с учетом требований Устава Профсоюза,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подуставных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программных документов 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Съезда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Профсоюза;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  <a:tab pos="176213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по организационному укреплению профорганизации;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  <a:tab pos="176213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более влиятельное участие профкома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распределении стимулирующего фонда оплаты труда.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  <a:tab pos="176213" algn="l"/>
              </a:tabLst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EF48C1B-2057-4E19-993B-2ECEDD7BD4E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9576" y="3140968"/>
            <a:ext cx="1622933" cy="197378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7962178-6A02-457C-B344-03D646F6C7F2}"/>
              </a:ext>
            </a:extLst>
          </p:cNvPr>
          <p:cNvSpPr txBox="1">
            <a:spLocks/>
          </p:cNvSpPr>
          <p:nvPr/>
        </p:nvSpPr>
        <p:spPr>
          <a:xfrm>
            <a:off x="2999656" y="332656"/>
            <a:ext cx="8640960" cy="1584176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профсоюзного собрания с единой повесткой «Выполнение решений Х Съезда общероссийского Профсоюза – залог эффективности организационно – уставной работы профсоюзных организаций»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2843</TotalTime>
  <Words>265</Words>
  <Application>Microsoft Office PowerPoint</Application>
  <PresentationFormat>Произвольный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Гаврин</dc:creator>
  <cp:lastModifiedBy>Светлана Сологуб</cp:lastModifiedBy>
  <cp:revision>116</cp:revision>
  <cp:lastPrinted>2022-02-16T12:59:20Z</cp:lastPrinted>
  <dcterms:created xsi:type="dcterms:W3CDTF">2021-03-19T07:45:16Z</dcterms:created>
  <dcterms:modified xsi:type="dcterms:W3CDTF">2025-10-23T12:29:08Z</dcterms:modified>
</cp:coreProperties>
</file>