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17" r:id="rId2"/>
  </p:sldMasterIdLst>
  <p:notesMasterIdLst>
    <p:notesMasterId r:id="rId31"/>
  </p:notesMasterIdLst>
  <p:sldIdLst>
    <p:sldId id="739" r:id="rId3"/>
    <p:sldId id="751" r:id="rId4"/>
    <p:sldId id="752" r:id="rId5"/>
    <p:sldId id="753" r:id="rId6"/>
    <p:sldId id="696" r:id="rId7"/>
    <p:sldId id="746" r:id="rId8"/>
    <p:sldId id="740" r:id="rId9"/>
    <p:sldId id="743" r:id="rId10"/>
    <p:sldId id="764" r:id="rId11"/>
    <p:sldId id="765" r:id="rId12"/>
    <p:sldId id="742" r:id="rId13"/>
    <p:sldId id="741" r:id="rId14"/>
    <p:sldId id="697" r:id="rId15"/>
    <p:sldId id="728" r:id="rId16"/>
    <p:sldId id="730" r:id="rId17"/>
    <p:sldId id="737" r:id="rId18"/>
    <p:sldId id="750" r:id="rId19"/>
    <p:sldId id="769" r:id="rId20"/>
    <p:sldId id="763" r:id="rId21"/>
    <p:sldId id="755" r:id="rId22"/>
    <p:sldId id="759" r:id="rId23"/>
    <p:sldId id="770" r:id="rId24"/>
    <p:sldId id="760" r:id="rId25"/>
    <p:sldId id="771" r:id="rId26"/>
    <p:sldId id="766" r:id="rId27"/>
    <p:sldId id="767" r:id="rId28"/>
    <p:sldId id="768" r:id="rId29"/>
    <p:sldId id="687" r:id="rId3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3399"/>
    <a:srgbClr val="B0C7FA"/>
    <a:srgbClr val="003B68"/>
    <a:srgbClr val="004620"/>
    <a:srgbClr val="004F8A"/>
    <a:srgbClr val="B9D08C"/>
    <a:srgbClr val="8FCE4A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7266" autoAdjust="0"/>
  </p:normalViewPr>
  <p:slideViewPr>
    <p:cSldViewPr>
      <p:cViewPr varScale="1">
        <p:scale>
          <a:sx n="106" d="100"/>
          <a:sy n="106" d="100"/>
        </p:scale>
        <p:origin x="17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1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D8F23-010D-4F78-922C-D54BDD3AB2AF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D9A80-9608-4CDC-8DBF-5BAAF36E4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07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D6E1EC-AA0B-4EDF-ACB0-5AB9A367BE5F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887BA-FDAA-46B9-AA01-F780DD98C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35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37524-24FF-4589-9ECF-5B9A51295E5A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EC0658-A7CD-4611-907F-90AE57FD0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40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10489-C647-4EE4-99D8-39D7A8058756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C10DB-3B34-4BD9-8109-E7CAC98F3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36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65088A-B03A-49C0-9708-B1B4A03FF83D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9047B0-C55D-4067-A615-C960FD622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11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E99C8-FED8-4E22-8302-4548736F8D6F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29156-6D72-454B-82BB-670E10D78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37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C7A426-BA79-48F5-AAB8-517AAF19E407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A394A0-6A0B-4DB9-A9D0-B4A1B8EDC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755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F4B208-025D-4121-A883-C713FA4AE07F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F7B881-9C8E-4653-A70B-6E47C5998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1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77479A-42C3-44DD-A9A8-4714CF2B63A6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F3FBA-2047-4599-9AE7-C09CBB8B8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59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A8C1C7-A262-43A8-B66D-DEFF86BCF732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DCC995-A627-44A3-BCE2-63D3FD4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50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E4EEA6-5F89-4EA0-9629-2F350229A761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A4ADF-A620-4A8B-8E19-2E3B68AB7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77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F8804-4E93-4127-B0B9-70A3C0EDBC88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CA0624C-8763-4E73-8543-A2C4AC8B0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5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ge.orel@orcoko.ru" TargetMode="External"/><Relationship Id="rId2" Type="http://schemas.openxmlformats.org/officeDocument/2006/relationships/hyperlink" Target="http://www.orcoko.ru/ppe/&#1048;&#1090;&#1086;&#1075;&#1086;&#1074;&#1086;&#1077;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>
            <a:off x="-972616" y="692696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>
            <a:off x="-1180119" y="1834231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985300" y="4797152"/>
            <a:ext cx="69925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err="1">
                <a:solidFill>
                  <a:srgbClr val="002060"/>
                </a:solidFill>
                <a:latin typeface="Cambria" pitchFamily="18" charset="0"/>
              </a:rPr>
              <a:t>Тихоновская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С. Н., заместитель 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директора –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начальник отдела </a:t>
            </a:r>
            <a:r>
              <a:rPr lang="ru-RU" altLang="ru-RU" sz="2000" b="1" i="1" dirty="0">
                <a:solidFill>
                  <a:srgbClr val="002060"/>
                </a:solidFill>
                <a:latin typeface="Cambria" pitchFamily="18" charset="0"/>
              </a:rPr>
              <a:t>обеспечения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ГИА;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Заболонкова Н. В., </a:t>
            </a:r>
            <a:r>
              <a:rPr lang="ru-RU" altLang="ru-RU" sz="2000" b="1" i="1" smtClean="0">
                <a:solidFill>
                  <a:srgbClr val="002060"/>
                </a:solidFill>
                <a:latin typeface="Cambria" pitchFamily="18" charset="0"/>
              </a:rPr>
              <a:t>главный специалист отдела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обеспечения ГИА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620069"/>
            <a:ext cx="8301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Итоговое собеседование </a:t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по русскому языку в 2026 году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itchFamily="18" charset="0"/>
              </a:rPr>
              <a:t>Январь 2026 </a:t>
            </a:r>
            <a:r>
              <a:rPr lang="ru-RU" altLang="ru-RU" sz="1600" b="1" i="1" dirty="0">
                <a:solidFill>
                  <a:srgbClr val="002060"/>
                </a:solidFill>
                <a:latin typeface="Cambria" pitchFamily="18" charset="0"/>
              </a:rPr>
              <a:t>г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26B2998C-1E2C-472F-8798-44E75B909338}"/>
              </a:ext>
            </a:extLst>
          </p:cNvPr>
          <p:cNvSpPr/>
          <p:nvPr/>
        </p:nvSpPr>
        <p:spPr>
          <a:xfrm>
            <a:off x="-1850282" y="225767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6499601" y="201765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012447" y="458112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7487332" y="432229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204221"/>
            <a:ext cx="1584006" cy="15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1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823189" y="90781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319688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35826" b="16360"/>
          <a:stretch/>
        </p:blipFill>
        <p:spPr>
          <a:xfrm>
            <a:off x="179512" y="169328"/>
            <a:ext cx="3168352" cy="3938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2"/>
          <a:stretch/>
        </p:blipFill>
        <p:spPr>
          <a:xfrm>
            <a:off x="215420" y="4120095"/>
            <a:ext cx="8749245" cy="22596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3768" y="1268760"/>
            <a:ext cx="62289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обеспечивает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скачивание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КИМ ИС-9 </a:t>
            </a:r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из </a:t>
            </a:r>
            <a:r>
              <a:rPr lang="ru-RU" sz="16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проекта «Мониторинг образования»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закрытой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части РГИС «Образование-57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»:</a:t>
            </a:r>
          </a:p>
          <a:p>
            <a:pPr lvl="2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запароленных КИМ – до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21.01.2026 г.;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пароль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доступа к КИМ – с 07.50 часов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21.01.2026 г.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рхив с КИМ –  с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7.40 часов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11.02.2026 г.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35019" y="4398054"/>
            <a:ext cx="1368152" cy="216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75533" y="4108083"/>
            <a:ext cx="1276701" cy="254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8090" y="943181"/>
            <a:ext cx="2903752" cy="648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386" y="404664"/>
            <a:ext cx="4789950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входе в личный кабинет РГИС </a:t>
            </a: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«</a:t>
            </a:r>
            <a:r>
              <a:rPr lang="ru-RU" sz="16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Образование-57» </a:t>
            </a: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 выбрать       </a:t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проект «Мониторинг образования».</a:t>
            </a:r>
            <a:endParaRPr lang="ru-RU" sz="16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5115560"/>
            <a:ext cx="6947955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Во вкладке «Дополнительно» </a:t>
            </a:r>
            <a:b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нажать кнопку «Получить материалы из РЦОИ».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endParaRPr lang="ru-RU" sz="16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6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</a:t>
            </a: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В открывшемся окне выбрать (скачать): </a:t>
            </a:r>
            <a:b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на тренировочное ИС – запароленный архив с КИМ /пароль доступа к КИМ;</a:t>
            </a:r>
          </a:p>
          <a:p>
            <a:pPr marL="457200" indent="450215">
              <a:lnSpc>
                <a:spcPct val="115000"/>
              </a:lnSpc>
              <a:tabLst>
                <a:tab pos="90170" algn="l"/>
                <a:tab pos="810260" algn="l"/>
              </a:tabLst>
            </a:pPr>
            <a:r>
              <a:rPr lang="ru-RU" sz="14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на ИС – архив с КИМ</a:t>
            </a:r>
            <a:endParaRPr lang="ru-RU" sz="1400" i="1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508104" y="4293096"/>
            <a:ext cx="1800200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105443" y="4614079"/>
            <a:ext cx="1490893" cy="8707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411761" y="44624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Получение КИМ ИС</a:t>
            </a:r>
            <a:endParaRPr lang="ru-RU" altLang="ru-RU" sz="1800" b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135019" y="2492896"/>
            <a:ext cx="173285" cy="7920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131986" y="3568510"/>
            <a:ext cx="176317" cy="28396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41655" y="2416843"/>
            <a:ext cx="2021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тренировочного ИС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41655" y="3518789"/>
            <a:ext cx="2021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ИС</a:t>
            </a:r>
            <a:endParaRPr lang="ru-RU" sz="1600" b="1" dirty="0"/>
          </a:p>
        </p:txBody>
      </p:sp>
      <p:sp>
        <p:nvSpPr>
          <p:cNvPr id="20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3774946" y="427721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247847" y="71454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546379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7" y="139477"/>
            <a:ext cx="868340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</a:t>
            </a: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лиц, привлекаемых  </a:t>
            </a:r>
            <a:b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к проведению и оцениванию ИС </a:t>
            </a:r>
            <a:b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alt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itchFamily="34" charset="0"/>
              </a:rPr>
              <a:t>место проведения ИС</a:t>
            </a:r>
            <a:endParaRPr lang="ru-RU" altLang="ru-RU" sz="2200" b="1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107504" y="2545629"/>
            <a:ext cx="2719078" cy="16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Лица, привлекаемые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к проведению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и оцениванию ИС, оставляют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личные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до входа</a:t>
            </a:r>
            <a:endParaRPr lang="ru-RU" altLang="ru-RU" sz="1800" dirty="0">
              <a:solidFill>
                <a:srgbClr val="0070C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751" y="1246230"/>
            <a:ext cx="286385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До прихода участников в 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4293" y="1246230"/>
            <a:ext cx="5619750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лиц, привлекаемых к проведению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оцениванию ИС 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3300" y="3645023"/>
            <a:ext cx="2670670" cy="287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работников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 ожидания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проведения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согласно приказу руководителя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0573" y="4221088"/>
            <a:ext cx="2225563" cy="2303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Наличие работников </a:t>
            </a:r>
            <a:b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приказе ОО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5" y="2254692"/>
            <a:ext cx="2276551" cy="18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58828" y="5048943"/>
            <a:ext cx="2574615" cy="1475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работников ОО, привлекаемых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проведению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оцениванию ИС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4440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9" y="1963303"/>
            <a:ext cx="2862408" cy="291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84168" y="2276872"/>
            <a:ext cx="2670670" cy="11621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Краткий инструктаж </a:t>
            </a:r>
            <a:b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у руководителя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823189" y="90781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319688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8" y="68263"/>
            <a:ext cx="7092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участников </a:t>
            </a: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ИС </a:t>
            </a:r>
            <a:b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alt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место проведения ИС</a:t>
            </a:r>
            <a:endParaRPr lang="ru-RU" altLang="ru-RU" sz="24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1" y="2030540"/>
            <a:ext cx="2843808" cy="13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Дежурные на входе </a:t>
            </a:r>
            <a:b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указывают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участникам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на необходимость оставить личные 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itchFamily="34" charset="0"/>
              </a:rPr>
              <a:t>до входа</a:t>
            </a:r>
            <a:endParaRPr lang="ru-RU" altLang="ru-RU" sz="1800" dirty="0">
              <a:solidFill>
                <a:srgbClr val="0070C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3923928" y="6433567"/>
            <a:ext cx="172720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6136" y="2780928"/>
            <a:ext cx="93662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5"/>
          <p:cNvSpPr txBox="1">
            <a:spLocks noChangeArrowheads="1"/>
          </p:cNvSpPr>
          <p:nvPr/>
        </p:nvSpPr>
        <p:spPr bwMode="auto">
          <a:xfrm>
            <a:off x="7164388" y="6433567"/>
            <a:ext cx="1730375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377113" y="3141663"/>
            <a:ext cx="0" cy="1079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80112" y="5525517"/>
            <a:ext cx="1077913" cy="40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4463" y="5301208"/>
            <a:ext cx="6716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61175" y="4868863"/>
            <a:ext cx="0" cy="22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2" name="TextBox 45"/>
          <p:cNvSpPr txBox="1">
            <a:spLocks noChangeArrowheads="1"/>
          </p:cNvSpPr>
          <p:nvPr/>
        </p:nvSpPr>
        <p:spPr bwMode="auto">
          <a:xfrm>
            <a:off x="467544" y="6433591"/>
            <a:ext cx="1728787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11760" y="5931917"/>
            <a:ext cx="12715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5900" y="1196752"/>
            <a:ext cx="2863850" cy="55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 по графику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425" y="1196752"/>
            <a:ext cx="5619750" cy="55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участников ИС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6590" y="3534296"/>
            <a:ext cx="1706195" cy="163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 ожидания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585" y="3534296"/>
            <a:ext cx="1645243" cy="1637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контроль.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Наличие участников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 форме ИС-01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6518275" y="3648076"/>
            <a:ext cx="3940175" cy="8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Организаторы направляют участников </a:t>
            </a: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аудитории ожидания</a:t>
            </a:r>
            <a:endParaRPr lang="ru-RU" sz="1400" b="1" spc="-10" dirty="0">
              <a:solidFill>
                <a:prstClr val="white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567613" y="5593779"/>
            <a:ext cx="215900" cy="6270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6" y="2254692"/>
            <a:ext cx="1443792" cy="118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9193" y="3707834"/>
            <a:ext cx="2574615" cy="1463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Место для личных вещей участников ИС 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3087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8" y="1963303"/>
            <a:ext cx="3781794" cy="291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7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>
            <a:off x="4367076" y="1824424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6922777" y="2134283"/>
            <a:ext cx="922338" cy="1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7002785" y="4221163"/>
            <a:ext cx="922338" cy="1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4420886" y="5354175"/>
            <a:ext cx="574653" cy="1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идущий человек на прозрачном фоне 25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4896" r="32174" b="4625"/>
          <a:stretch/>
        </p:blipFill>
        <p:spPr bwMode="auto">
          <a:xfrm>
            <a:off x="1189035" y="5403606"/>
            <a:ext cx="574653" cy="10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099945" cy="5730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ИС 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371079" y="1982181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инструкции по выполнению заданий итогового собеседования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(по количеству участников);</a:t>
            </a: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818491" y="2636912"/>
            <a:ext cx="8091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список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участников, распределенных в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ожидания;</a:t>
            </a:r>
          </a:p>
        </p:txBody>
      </p:sp>
      <p:sp>
        <p:nvSpPr>
          <p:cNvPr id="35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509155" y="758894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00551" y="1608338"/>
            <a:ext cx="9141709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9262" y="3068960"/>
            <a:ext cx="83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2) организатору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вне аудитории, отвечающему за перемещение участников из аудитории ожидания в аудиторию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проведения: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6" y="904963"/>
            <a:ext cx="7461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ОО не позднее 08.45 часов в штабе ОО выдает: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29" y="1612849"/>
            <a:ext cx="4653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1) организатору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ожидания: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363662" y="3068960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86" y="3963438"/>
            <a:ext cx="6576906" cy="3846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3148" y="3717032"/>
            <a:ext cx="3815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списки участников (форма ИС-01);</a:t>
            </a:r>
          </a:p>
        </p:txBody>
      </p:sp>
    </p:spTree>
    <p:extLst>
      <p:ext uri="{BB962C8B-B14F-4D97-AF65-F5344CB8AC3E}">
        <p14:creationId xmlns:p14="http://schemas.microsoft.com/office/powerpoint/2010/main" val="2376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6618965">
            <a:off x="-1517141" y="-853132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7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21408415" flipV="1">
            <a:off x="-2868202" y="-727569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753369" y="-95110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:a16="http://schemas.microsoft.com/office/drawing/2014/main" id="{46AF482A-84D9-46D5-86D9-F61101BB3691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326419" y="44450"/>
            <a:ext cx="6782656" cy="655792"/>
          </a:xfrm>
        </p:spPr>
        <p:txBody>
          <a:bodyPr/>
          <a:lstStyle/>
          <a:p>
            <a:pPr algn="r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ИС собеседнику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980728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з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аполненную ведомость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учета проведения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 (форма ИС-02)</a:t>
            </a: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448990" y="3441774"/>
            <a:ext cx="78035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перечень категорий участников с ОВЗ, детей-инвалидов и инвалидов, претендующих на уменьшение минимального количества баллов, необходимого для получения «зачета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(приложение 16 к Порядку)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91680" y="4438853"/>
            <a:ext cx="7371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временной регламент выполнения заданий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итогового собеседования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097062" y="5157192"/>
            <a:ext cx="7371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инструкция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работе с ПО «Автономная станция записи»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«Автономная станция прослушивания» для записи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прослушивания ответов участников (при необходимости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529110" y="6170528"/>
            <a:ext cx="6534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конверт с КИМ для проведения итогового собеседования</a:t>
            </a:r>
          </a:p>
        </p:txBody>
      </p:sp>
      <p:sp>
        <p:nvSpPr>
          <p:cNvPr id="38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861357" y="1700808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126558" y="705007"/>
            <a:ext cx="9214854" cy="59697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259632" y="227687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619672" y="3429000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835696" y="443711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256111" y="5183481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688159" y="6191593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4"/>
          <p:cNvSpPr>
            <a:spLocks noChangeArrowheads="1"/>
          </p:cNvSpPr>
          <p:nvPr/>
        </p:nvSpPr>
        <p:spPr bwMode="auto">
          <a:xfrm>
            <a:off x="683568" y="1772816"/>
            <a:ext cx="7803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писок участников ИС без обработки ПД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1043608" y="2361654"/>
            <a:ext cx="80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указанием категории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заболевания,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распределенных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данную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проведения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906463" y="2361654"/>
            <a:ext cx="304800" cy="2121177"/>
          </a:xfrm>
          <a:prstGeom prst="lef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"/>
          <p:cNvSpPr>
            <a:spLocks noChangeArrowheads="1"/>
          </p:cNvSpPr>
          <p:nvPr/>
        </p:nvSpPr>
        <p:spPr bwMode="auto">
          <a:xfrm>
            <a:off x="179512" y="2639931"/>
            <a:ext cx="738664" cy="14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Желательно объединить  </a:t>
            </a:r>
            <a:endParaRPr lang="ru-RU" altLang="ru-RU" sz="1800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1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5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Выдача материалов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итогового собеседования эксперту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268760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критерии оценивания итогового собеседования</a:t>
            </a: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1863620"/>
            <a:ext cx="80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форму протокола эксперта для оценивания ответов участников итогового собеседования (форма ИС-03) (по количеству участников </a:t>
            </a:r>
            <a:b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аудитории</a:t>
            </a:r>
            <a:r>
              <a:rPr 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b="1" dirty="0">
              <a:solidFill>
                <a:srgbClr val="00B05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160958" y="3028071"/>
            <a:ext cx="7803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 (с указанием категории заболевания), распределенных </a:t>
            </a:r>
            <a:b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данную аудиторию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проведения (при наличии)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55168" y="4217914"/>
            <a:ext cx="7488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перечень категорий участников с ОВЗ, детей-инвалидов </a:t>
            </a:r>
            <a:b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инвалидов, претендующих на уменьшение минимального количества баллов, необходимого для получения «зачета» (приложение 16 к Порядку)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77900" y="5607978"/>
            <a:ext cx="6966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орму ИС-01, используемую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заполнения формы ИС-03;</a:t>
            </a: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574452" y="6156012"/>
            <a:ext cx="6534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ВДП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упаковки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 ИС-03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861356" y="1801742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-1332656" y="1148690"/>
            <a:ext cx="9214854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335819" y="2982352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797461" y="4172195"/>
            <a:ext cx="9111243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372135" y="5562259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760166" y="6110293"/>
            <a:ext cx="858058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927215" y="3012478"/>
            <a:ext cx="304800" cy="2549781"/>
          </a:xfrm>
          <a:prstGeom prst="lef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200264" y="3290755"/>
            <a:ext cx="738664" cy="17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Желательно объединить  </a:t>
            </a:r>
            <a:endParaRPr lang="ru-RU" altLang="ru-RU" sz="1800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8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7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7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Сбор материалов ИС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и заполнение сопроводительных бланков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287" y="105273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3528" y="1628800"/>
            <a:ext cx="820891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 в ВДП протоколы эксперта (формы ИС-03) 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00808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17588" y="5190009"/>
            <a:ext cx="205035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23528" y="5567474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60037" y="5360144"/>
            <a:ext cx="2848467" cy="471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собеседника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15704" y="5565692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7507" y="5487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015128" y="546205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  <p:pic>
        <p:nvPicPr>
          <p:cNvPr id="72" name="Рисунок 71" descr="C:\Users\zhuravleva\Desktop\сопроводительный блан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2348880"/>
            <a:ext cx="3923482" cy="25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Овал 40"/>
          <p:cNvSpPr/>
          <p:nvPr/>
        </p:nvSpPr>
        <p:spPr>
          <a:xfrm>
            <a:off x="942835" y="4276278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48907" y="3720332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860149" y="103845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 descr="C:\Users\zhuravleva\Desktop\сопроводительный блан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20" y="2348880"/>
            <a:ext cx="3923482" cy="25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Овал 79"/>
          <p:cNvSpPr/>
          <p:nvPr/>
        </p:nvSpPr>
        <p:spPr>
          <a:xfrm>
            <a:off x="5511668" y="3720332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497292" y="4293096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6618965">
            <a:off x="-1517141" y="-853132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423855" y="26206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54060" y="160338"/>
            <a:ext cx="896461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None/>
            </a:pP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координатор, передает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РЦОКО материалы ИС, сформированные по ОО:</a:t>
            </a:r>
            <a:endParaRPr lang="ru-RU" alt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420" y="1560721"/>
            <a:ext cx="85956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аудиофайлы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записями ответов участников на съемном электронном 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накопителе;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проведения итогового собеседования в аудиториях (формы ИС-02)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 проведения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протоколами эксперта для оценивания ответов участников итогового собеседования (формы ИС-03)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итогового собеседования);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</a:t>
            </a: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служебные записки (</a:t>
            </a:r>
            <a:r>
              <a:rPr lang="ru-RU" sz="22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материалы участника ИС без обработки ПД, упакованные </a:t>
            </a:r>
            <a:b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отдельный конверт (</a:t>
            </a:r>
            <a:r>
              <a:rPr lang="ru-RU" sz="22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такого участника</a:t>
            </a:r>
            <a:r>
              <a:rPr lang="ru-RU" sz="22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910467" y="1900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Особенности использования ПО «Автономная станция записи» при проведении тренировочного ИС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 ПО </a:t>
            </a:r>
            <a:r>
              <a:rPr lang="ru-RU" dirty="0"/>
              <a:t>«Автономная станция записи</a:t>
            </a:r>
            <a:r>
              <a:rPr lang="ru-RU" dirty="0" smtClean="0"/>
              <a:t>» нет ФИО участников тренировочного ИС;</a:t>
            </a:r>
          </a:p>
          <a:p>
            <a:r>
              <a:rPr lang="ru-RU" dirty="0" smtClean="0"/>
              <a:t>2. В графе «Фамилия» в каждой аудитории проведения стоит «Ученик»;</a:t>
            </a:r>
          </a:p>
          <a:p>
            <a:r>
              <a:rPr lang="ru-RU" dirty="0" smtClean="0"/>
              <a:t>3. В графе «№» идет нумерация участников;</a:t>
            </a:r>
          </a:p>
          <a:p>
            <a:r>
              <a:rPr lang="ru-RU" dirty="0" smtClean="0"/>
              <a:t>4. Собеседник при включении кнопки «Начать запись» ориентируется </a:t>
            </a:r>
            <a:br>
              <a:rPr lang="ru-RU" dirty="0" smtClean="0"/>
            </a:br>
            <a:r>
              <a:rPr lang="ru-RU" dirty="0" smtClean="0"/>
              <a:t>на порядковый номер участника в форме ИС-02, заполненной техническим специалистом </a:t>
            </a:r>
            <a:r>
              <a:rPr lang="ru-RU" i="1" dirty="0" smtClean="0"/>
              <a:t>(для удобства рекомендуется внести участников тренировочного ИС в форму ИС-02 согласно их очередности);</a:t>
            </a:r>
          </a:p>
          <a:p>
            <a:r>
              <a:rPr lang="ru-RU" dirty="0" smtClean="0"/>
              <a:t>5. Не обращаем внимание на графу «ОВЗ»</a:t>
            </a:r>
            <a:endParaRPr lang="ru-RU" dirty="0"/>
          </a:p>
        </p:txBody>
      </p:sp>
      <p:pic>
        <p:nvPicPr>
          <p:cNvPr id="12" name="Picture 2" descr="F:\Тренировка ИС\Test\4.jpg"/>
          <p:cNvPicPr>
            <a:picLocks noChangeAspect="1" noChangeArrowheads="1"/>
          </p:cNvPicPr>
          <p:nvPr/>
        </p:nvPicPr>
        <p:blipFill rotWithShape="1">
          <a:blip r:embed="rId2" cstate="print"/>
          <a:srcRect r="28079" b="25184"/>
          <a:stretch/>
        </p:blipFill>
        <p:spPr bwMode="auto">
          <a:xfrm>
            <a:off x="179647" y="908721"/>
            <a:ext cx="6264561" cy="366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423855" y="262064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3" y="1764099"/>
            <a:ext cx="87396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350" indent="-6350" algn="just">
              <a:spcBef>
                <a:spcPct val="0"/>
              </a:spcBef>
              <a:buAutoNum type="arabicParenR"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Распределить участника ИС без обработки ПД в аудиторию ожидания и аудиторию проведения;</a:t>
            </a:r>
          </a:p>
          <a:p>
            <a:pPr marL="457200" indent="-4572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Подготовить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участника формы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 </a:t>
            </a:r>
            <a:endParaRPr lang="ru-RU" altLang="ru-RU" sz="20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indent="446088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 «Списки участников итогового собеседования»;</a:t>
            </a:r>
          </a:p>
          <a:p>
            <a:pPr indent="446088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ИС-02 «Ведомость учета проведения итогового собеседования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аудитории»;</a:t>
            </a:r>
          </a:p>
          <a:p>
            <a:pPr indent="446088">
              <a:spcBef>
                <a:spcPct val="0"/>
              </a:spcBef>
              <a:buNone/>
              <a:tabLst>
                <a:tab pos="533400" algn="l"/>
                <a:tab pos="625475" algn="l"/>
                <a:tab pos="715963" algn="l"/>
              </a:tabLst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ИС-03 «П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ротокол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оцениванию ответов участника итогового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собеседования»;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Провести инструктаж с собеседником и экспертом об </a:t>
            </a:r>
            <a:r>
              <a:rPr lang="ru-RU" alt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проведения </a:t>
            </a: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для участников ИС без обработки ПД;</a:t>
            </a:r>
            <a:endParaRPr lang="ru-RU" alt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Сведения о данной категории участников отсутствуют в ПО «Автономная станция записи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Для участника без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обработки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ПД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использование специализированного ПО «Станция записи» и иных средств записи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libri"/>
                <a:cs typeface="Times New Roman" panose="02020603050405020304" pitchFamily="18" charset="0"/>
              </a:rPr>
              <a:t>ПРЕДУСМОТРЕНО</a:t>
            </a:r>
            <a:endParaRPr lang="ru-RU" alt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124745"/>
            <a:ext cx="8354441" cy="3600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Не позднее чем за один день </a:t>
            </a:r>
            <a:r>
              <a:rPr lang="ru-RU" sz="2000" b="1" dirty="0" smtClean="0">
                <a:latin typeface="Cambria" panose="02040503050406030204" pitchFamily="18" charset="0"/>
              </a:rPr>
              <a:t>до дня проведения ИС необходимо: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6184"/>
            <a:ext cx="9144000" cy="89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" y="150909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ИС для участников, </a:t>
            </a:r>
            <a:br>
              <a:rPr lang="ru-RU" dirty="0"/>
            </a:br>
            <a:r>
              <a:rPr lang="ru-RU" dirty="0"/>
              <a:t>не давших согласие на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0102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552325"/>
              </p:ext>
            </p:extLst>
          </p:nvPr>
        </p:nvGraphicFramePr>
        <p:xfrm>
          <a:off x="298874" y="1013826"/>
          <a:ext cx="8546251" cy="500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6251">
                  <a:extLst>
                    <a:ext uri="{9D8B030D-6E8A-4147-A177-3AD203B41FA5}">
                      <a16:colId xmlns:a16="http://schemas.microsoft.com/office/drawing/2014/main" val="3602639228"/>
                    </a:ext>
                  </a:extLst>
                </a:gridCol>
              </a:tblGrid>
              <a:tr h="369003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0257927"/>
                  </a:ext>
                </a:extLst>
              </a:tr>
              <a:tr h="38310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Не бланковая технология проведения ИС, использование </a:t>
                      </a:r>
                      <a:r>
                        <a:rPr lang="ru-RU" sz="1800" baseline="0" dirty="0" smtClean="0"/>
                        <a:t>АИС «Веб ИС-9»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9993210"/>
                  </a:ext>
                </a:extLst>
              </a:tr>
              <a:tr h="9491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Выгрузка</a:t>
                      </a:r>
                      <a:r>
                        <a:rPr lang="ru-RU" sz="1800" baseline="0" dirty="0" smtClean="0"/>
                        <a:t> форм ИС для ОО осуществляется в РЦОКО </a:t>
                      </a:r>
                      <a:r>
                        <a:rPr lang="ru-RU" sz="1800" dirty="0" smtClean="0"/>
                        <a:t>из ПО «Планирование ГИА-9» </a:t>
                      </a:r>
                      <a:br>
                        <a:rPr lang="ru-RU" sz="1800" dirty="0" smtClean="0"/>
                      </a:br>
                      <a:r>
                        <a:rPr lang="ru-RU" sz="1800" baseline="0" dirty="0" smtClean="0"/>
                        <a:t>и передается в МСУ по защищенным каналам связи. </a:t>
                      </a:r>
                      <a:r>
                        <a:rPr lang="ru-RU" sz="1800" dirty="0" smtClean="0"/>
                        <a:t>Печать форм ИС в необходимом количестве осуществляется или в МСУ для ОО или в ОО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1988544"/>
                  </a:ext>
                </a:extLst>
              </a:tr>
              <a:tr h="3650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Два</a:t>
                      </a:r>
                      <a:r>
                        <a:rPr lang="ru-RU" sz="1800" baseline="0" dirty="0" smtClean="0"/>
                        <a:t> вида </a:t>
                      </a:r>
                      <a:r>
                        <a:rPr lang="ru-RU" sz="1800" dirty="0" smtClean="0"/>
                        <a:t>аудиторий: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ожидания и проведения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5451151"/>
                  </a:ext>
                </a:extLst>
              </a:tr>
              <a:tr h="4004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В аудитории ожидания – не менее одного организатора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799801"/>
                  </a:ext>
                </a:extLst>
              </a:tr>
              <a:tr h="37982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В аудитории ожидания участники ИС могут сидеть по два человека за столом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5533291"/>
                  </a:ext>
                </a:extLst>
              </a:tr>
              <a:tr h="3650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Начало ИС в 9.00 часов в аудитории проведения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59091475"/>
                  </a:ext>
                </a:extLst>
              </a:tr>
              <a:tr h="9491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7. В форме ИС-01 «Список участников ИС» внесены из РИС сведения о всех участниках ИС в ОО:</a:t>
                      </a:r>
                      <a:r>
                        <a:rPr lang="ru-RU" sz="1800" baseline="0" dirty="0" smtClean="0"/>
                        <a:t>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ФИО, реквизиты документа, удостоверяющего личность, класс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3519289"/>
                  </a:ext>
                </a:extLst>
              </a:tr>
              <a:tr h="84653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r>
                        <a:rPr lang="ru-RU" sz="1800" dirty="0" smtClean="0"/>
                        <a:t>.</a:t>
                      </a:r>
                      <a:r>
                        <a:rPr lang="ru-RU" sz="1800" baseline="0" dirty="0" smtClean="0"/>
                        <a:t> Использование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региональной государственной информационной системы «Образование-57» для получения КИМ ИС в день проведения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297478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4624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205190"/>
            <a:ext cx="914399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/>
              <a:t>Особенности проведения </a:t>
            </a:r>
            <a:r>
              <a:rPr lang="ru-RU" sz="2100" dirty="0"/>
              <a:t>итогового собеседования (ИС) в </a:t>
            </a:r>
            <a:r>
              <a:rPr lang="ru-RU" sz="2100" dirty="0" smtClean="0"/>
              <a:t>2026 </a:t>
            </a:r>
            <a:r>
              <a:rPr lang="ru-RU" sz="2100" dirty="0"/>
              <a:t>году </a:t>
            </a:r>
          </a:p>
        </p:txBody>
      </p:sp>
    </p:spTree>
    <p:extLst>
      <p:ext uri="{BB962C8B-B14F-4D97-AF65-F5344CB8AC3E}">
        <p14:creationId xmlns:p14="http://schemas.microsoft.com/office/powerpoint/2010/main" val="26756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3224841" y="-97977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319081" y="1268760"/>
            <a:ext cx="864540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Оценивание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ответов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без обработки ПД проводится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только 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 схеме оценивания (наличие эксперта в аудитории</a:t>
            </a:r>
            <a:r>
              <a:rPr lang="ru-RU" alt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ct val="0"/>
              </a:spcBef>
              <a:buNone/>
            </a:pP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7) Эксперт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заполняет протокол эксперта для оценивания ответов участника итогового 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(форма ИС-03)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(в протоколе поля 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9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реквизитами документа, удостоверяющего личность, не заполняются</a:t>
            </a:r>
            <a:r>
              <a:rPr lang="ru-RU" sz="19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  <a:r>
              <a:rPr lang="ru-RU" sz="1900" dirty="0" smtClean="0"/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sz="19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Ознакомление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участника без ПД и его родителей (законных представителей)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результатами итогового собеседования под подпись осуществляется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 ОО в соответствии </a:t>
            </a:r>
            <a:r>
              <a:rPr lang="ru-RU" sz="1900" dirty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 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графиком (</a:t>
            </a:r>
            <a:r>
              <a:rPr lang="ru-RU" sz="1900" i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протокол с результатами на участника ИС без обработки ПД отдельный</a:t>
            </a:r>
            <a:r>
              <a:rPr lang="ru-RU" sz="1900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  <a:endParaRPr lang="ru-RU" altLang="ru-RU" sz="1900" dirty="0" smtClean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6184"/>
            <a:ext cx="9144000" cy="897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" y="150909"/>
            <a:ext cx="91439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Проведение ИС для участников, </a:t>
            </a:r>
            <a:br>
              <a:rPr lang="ru-RU" dirty="0"/>
            </a:br>
            <a:r>
              <a:rPr lang="ru-RU" dirty="0"/>
              <a:t>не давших согласие на обработку персональных данных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4742" y="4272984"/>
            <a:ext cx="8245730" cy="20363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Материалы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участника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без ПД (формы ИС-02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ИС-03) упаковываются в отдельный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конверт (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подписать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 БЕЗ С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ОГЛАСИЯ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МОУ, </a:t>
            </a:r>
            <a:r>
              <a:rPr lang="ru-RU" altLang="ru-RU" sz="2000" i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код </a:t>
            </a:r>
            <a:r>
              <a:rPr lang="ru-RU" altLang="ru-RU" sz="2000" i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ОО, краткое наименование ОО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приготовленный руководителем ОО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передаются в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РЦОКО </a:t>
            </a:r>
            <a:r>
              <a:rPr 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вместе с материалами участников </a:t>
            </a:r>
            <a:r>
              <a:rPr 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данной ОО</a:t>
            </a:r>
            <a:endParaRPr 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21030303">
            <a:off x="-1129929" y="261398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ИС-01 Форма списка участников итогового собеседования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2" y="1376076"/>
            <a:ext cx="6525536" cy="41058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03648" y="3068960"/>
            <a:ext cx="4824536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3527884" y="3248980"/>
            <a:ext cx="576064" cy="4824536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03647" y="5951021"/>
            <a:ext cx="489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автоматически из РИС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7668344" y="3212976"/>
            <a:ext cx="576064" cy="1944216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41647" y="2564904"/>
            <a:ext cx="1015663" cy="338437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по распределению руководителя ОО по аудиториям проведения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844824"/>
            <a:ext cx="39604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04248" y="42158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/Н</a:t>
            </a:r>
            <a:endParaRPr lang="ru-RU" sz="1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045343" y="4554416"/>
            <a:ext cx="262961" cy="1313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652120" y="5951021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в случае неявки участника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779177" y="3501008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93403" y="3685673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3872662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8474" y="4057327"/>
            <a:ext cx="31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46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ИС-02 Ведомость учета проведения итогового собеседования в аудитории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47392"/>
            <a:ext cx="8716423" cy="44261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2564904"/>
            <a:ext cx="432048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2204160" y="3356699"/>
            <a:ext cx="576064" cy="4303632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813709"/>
            <a:ext cx="4896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техническим специалистом по форме ИС-01 для каждой аудитории</a:t>
            </a:r>
          </a:p>
          <a:p>
            <a:pPr algn="ctr"/>
            <a:r>
              <a:rPr lang="ru-RU" sz="1400" i="1" dirty="0" smtClean="0"/>
              <a:t>(вносятся все участники, распределенные в данную аудиторию)</a:t>
            </a:r>
            <a:endParaRPr lang="ru-RU" sz="1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0376" y="1691739"/>
            <a:ext cx="8627566" cy="8011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8024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</a:t>
            </a:r>
            <a:endParaRPr lang="ru-RU" sz="14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68554" y="4365104"/>
            <a:ext cx="655987" cy="1396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32865" y="5661248"/>
            <a:ext cx="178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собеседником </a:t>
            </a:r>
            <a:br>
              <a:rPr lang="ru-RU" dirty="0" smtClean="0"/>
            </a:br>
            <a:r>
              <a:rPr lang="ru-RU" dirty="0" smtClean="0"/>
              <a:t>в случае неявки участника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364502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6296" y="386104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Х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516216" y="3952801"/>
            <a:ext cx="576064" cy="1708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36296" y="4168825"/>
            <a:ext cx="171596" cy="1492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77081" y="5661248"/>
            <a:ext cx="178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собеседником </a:t>
            </a:r>
            <a:br>
              <a:rPr lang="ru-RU" dirty="0" smtClean="0"/>
            </a:br>
            <a:r>
              <a:rPr lang="ru-RU" dirty="0" smtClean="0"/>
              <a:t>в данных случаях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268715">
            <a:off x="-1123068" y="-156313"/>
            <a:ext cx="6210881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188640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Форма ИС-03 Протокол эксперта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2" y="787083"/>
            <a:ext cx="3491880" cy="477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0981" y="5643825"/>
            <a:ext cx="42129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indent="450215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участник итогового собеседования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приступал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выполнению двух или более заданий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то по всем критериям оценивания грамотности и фактической точности речи ставится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баллов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204864"/>
            <a:ext cx="4409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Общее количество баллов – </a:t>
            </a:r>
            <a:r>
              <a:rPr lang="ru-RU" sz="2000" b="1" dirty="0" smtClean="0">
                <a:latin typeface="Cambria" panose="02040503050406030204" pitchFamily="18" charset="0"/>
              </a:rPr>
              <a:t>20</a:t>
            </a:r>
          </a:p>
          <a:p>
            <a:pPr algn="ctr"/>
            <a:endParaRPr lang="ru-RU" sz="10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«Зачет» – </a:t>
            </a:r>
            <a:r>
              <a:rPr lang="ru-RU" sz="2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не менее 10 баллов</a:t>
            </a:r>
          </a:p>
          <a:p>
            <a:pPr algn="ctr"/>
            <a:endParaRPr lang="ru-RU" sz="1000" dirty="0" smtClean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Для участников с ОВЗ «зачет»,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зависимости от категории, может быть выставлен начиная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 3 баллов 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08512" y="969813"/>
            <a:ext cx="4536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Регистрационные поля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форма ИС-03) заполняются из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формы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 «Список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итогового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собеседования» (</a:t>
            </a:r>
            <a:r>
              <a:rPr lang="ru-RU" sz="1600" i="1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можно заполнить заранее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endParaRPr lang="ru-RU" altLang="ru-RU" sz="1600" b="1" dirty="0">
              <a:solidFill>
                <a:srgbClr val="00B05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442" y="4366845"/>
            <a:ext cx="479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Все ячейки по 13 критериям должны быть заполнены!!!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157192"/>
            <a:ext cx="4366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EA4"/>
                </a:solidFill>
                <a:latin typeface="Cambria" panose="02040503050406030204" pitchFamily="18" charset="0"/>
              </a:rPr>
              <a:t>В случае, если участник </a:t>
            </a:r>
            <a:r>
              <a:rPr lang="ru-RU" smtClean="0">
                <a:solidFill>
                  <a:srgbClr val="005EA4"/>
                </a:solidFill>
                <a:latin typeface="Cambria" panose="02040503050406030204" pitchFamily="18" charset="0"/>
              </a:rPr>
              <a:t>НЕ ПРИСТУПАЛ </a:t>
            </a:r>
            <a: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5EA4"/>
                </a:solidFill>
                <a:latin typeface="Cambria" panose="02040503050406030204" pitchFamily="18" charset="0"/>
              </a:rPr>
              <a:t>к </a:t>
            </a:r>
            <a:r>
              <a:rPr lang="ru-RU" dirty="0">
                <a:solidFill>
                  <a:srgbClr val="005EA4"/>
                </a:solidFill>
                <a:latin typeface="Cambria" panose="02040503050406030204" pitchFamily="18" charset="0"/>
              </a:rPr>
              <a:t>выполнению задания, в ячейке проставляется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«Х».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Поля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не должны оставаться 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пустыми !!!!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448" y="980727"/>
            <a:ext cx="4222520" cy="6611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76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251356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Ведомость коррекции персональных данных участников ИС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1218" t="10826" r="11538" b="8546"/>
          <a:stretch/>
        </p:blipFill>
        <p:spPr bwMode="auto">
          <a:xfrm>
            <a:off x="827584" y="1412776"/>
            <a:ext cx="7416823" cy="419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2438" y="2527012"/>
            <a:ext cx="10453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2438" y="2705144"/>
            <a:ext cx="719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2438" y="2887052"/>
            <a:ext cx="8722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Иванович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4357" y="2541145"/>
            <a:ext cx="49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5455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4361" y="2541145"/>
            <a:ext cx="72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444444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2529604"/>
            <a:ext cx="80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444441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внесения изменений в РИС вместе с ведомостью коррекции предоставляется копия паспорта участника ИС (страница с фото). </a:t>
            </a:r>
          </a:p>
          <a:p>
            <a:r>
              <a:rPr lang="ru-RU" dirty="0" smtClean="0"/>
              <a:t>В случае замены паспорта необходимо предоставить и копию страницы </a:t>
            </a:r>
            <a:br>
              <a:rPr lang="ru-RU" dirty="0" smtClean="0"/>
            </a:br>
            <a:r>
              <a:rPr lang="ru-RU" dirty="0" smtClean="0"/>
              <a:t>с реквизитами предыдущего паспорта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82742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аполняется </a:t>
            </a:r>
            <a:r>
              <a:rPr lang="ru-RU" dirty="0"/>
              <a:t>в случае расхождения данных </a:t>
            </a:r>
            <a:r>
              <a:rPr lang="ru-RU" dirty="0" smtClean="0"/>
              <a:t>в </a:t>
            </a:r>
            <a:r>
              <a:rPr lang="ru-RU" dirty="0"/>
              <a:t>форме ИС-01 и документе, удостоверяющем личность участника </a:t>
            </a:r>
            <a:r>
              <a:rPr lang="ru-RU" dirty="0" smtClean="0"/>
              <a:t>ИС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1317" y="2527012"/>
            <a:ext cx="2966627" cy="7238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2296599" y="2161711"/>
            <a:ext cx="576064" cy="2966627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861048"/>
            <a:ext cx="381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Вносятся сведения из формы ИС-01</a:t>
            </a:r>
            <a:endParaRPr lang="ru-RU" sz="14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5" y="2527012"/>
            <a:ext cx="792088" cy="3259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6449006" y="2554993"/>
            <a:ext cx="296415" cy="995283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21297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Вносятся сведения, которые внесены в РИС (форму ИС-01) некорректно</a:t>
            </a:r>
            <a:endParaRPr lang="ru-RU" sz="1400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01317" y="1409000"/>
            <a:ext cx="6639035" cy="2997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803977" y="1279367"/>
            <a:ext cx="296415" cy="56545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1124744"/>
            <a:ext cx="615553" cy="168185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оля, обязательные для заполнения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325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75858"/>
              </p:ext>
            </p:extLst>
          </p:nvPr>
        </p:nvGraphicFramePr>
        <p:xfrm>
          <a:off x="1" y="548680"/>
          <a:ext cx="9036496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59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3973164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568546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71477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11750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Ответственные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Тренировочное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Изучение Порядка проведения и оценивания ИС, обучение всех лиц, привлекаемых </a:t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к проведению и оцениванию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Руководитель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908818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Определение места проведения ИС (штаб ОО, аудитории, кабинет</a:t>
                      </a:r>
                      <a:r>
                        <a:rPr lang="ru-RU" sz="1300" baseline="0" dirty="0" smtClean="0"/>
                        <a:t> для медработника, место регистрации участников ИС и лиц, привлекаемых для проведения и оценивания ИС и т.д.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17.01.2026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06.02.2026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файлового сервера региональной защищенной сети 192.168.81.53:</a:t>
                      </a:r>
                    </a:p>
                    <a:p>
                      <a:r>
                        <a:rPr lang="ru-RU" sz="1300" dirty="0" smtClean="0"/>
                        <a:t>      форм ИС-01, ИС-03, ИС-08, ИС-09, сформированных для каждой ОО;</a:t>
                      </a:r>
                    </a:p>
                    <a:p>
                      <a:r>
                        <a:rPr lang="ru-RU" sz="1300" dirty="0" smtClean="0"/>
                        <a:t>      логинов и паролей для входа в личный кабинет на веб-ресурсе для муниципального координатора, руководителя ОО </a:t>
                      </a:r>
                      <a:r>
                        <a:rPr lang="ru-RU" sz="1300" dirty="0" smtClean="0"/>
                        <a:t>и </a:t>
                      </a:r>
                      <a:r>
                        <a:rPr lang="ru-RU" sz="1300" dirty="0" smtClean="0"/>
                        <a:t>технического специалиста </a:t>
                      </a:r>
                      <a:r>
                        <a:rPr lang="ru-RU" sz="1300" dirty="0" smtClean="0"/>
                        <a:t>ОО;</a:t>
                      </a:r>
                    </a:p>
                    <a:p>
                      <a:pPr marL="0" indent="271463"/>
                      <a:r>
                        <a:rPr lang="ru-RU" sz="1300" dirty="0" smtClean="0"/>
                        <a:t>файлы со сведениями об участниках в ОО </a:t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в формате b2p, предназначенные для «Автономной станции записи» и «Автономной станции прослушивания»; </a:t>
                      </a:r>
                    </a:p>
                    <a:p>
                      <a:pPr marL="0" indent="271463"/>
                      <a:r>
                        <a:rPr lang="ru-RU" sz="1300" dirty="0" smtClean="0"/>
                        <a:t>список участников с ОВЗ, детей-инвалидов и инвалидов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в формате </a:t>
                      </a:r>
                      <a:r>
                        <a:rPr lang="ru-RU" sz="1300" dirty="0" err="1" smtClean="0"/>
                        <a:t>Excel</a:t>
                      </a:r>
                      <a:endParaRPr lang="ru-RU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Инженер-программист МСУ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</a:t>
                      </a:r>
                      <a:r>
                        <a:rPr lang="ru-RU" sz="1300" dirty="0" smtClean="0"/>
                        <a:t>19.01.2026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---------------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06.02.2026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</a:t>
                      </a:r>
                      <a:r>
                        <a:rPr lang="ru-RU" sz="1300" dirty="0" smtClean="0"/>
                        <a:t>06.02.2026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09.02.2026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09.02.2026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8510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сайта </a:t>
                      </a:r>
                      <a:r>
                        <a:rPr lang="en-US" sz="1300" dirty="0" smtClean="0"/>
                        <a:t>http://</a:t>
                      </a:r>
                      <a:r>
                        <a:rPr lang="en-US" sz="1300" dirty="0" smtClean="0"/>
                        <a:t>www.orcoko.ru/ppe/</a:t>
                      </a:r>
                      <a:r>
                        <a:rPr lang="ru-RU" sz="1300" dirty="0" smtClean="0">
                          <a:solidFill>
                            <a:srgbClr val="005EA4"/>
                          </a:solidFill>
                        </a:rPr>
                        <a:t>Материалы тренировочного итогового </a:t>
                      </a:r>
                      <a:r>
                        <a:rPr lang="ru-RU" sz="1300" dirty="0" smtClean="0">
                          <a:solidFill>
                            <a:srgbClr val="005EA4"/>
                          </a:solidFill>
                        </a:rPr>
                        <a:t>собеседование по русскому </a:t>
                      </a:r>
                      <a:r>
                        <a:rPr lang="ru-RU" sz="1300" dirty="0" smtClean="0">
                          <a:solidFill>
                            <a:srgbClr val="005EA4"/>
                          </a:solidFill>
                        </a:rPr>
                        <a:t>языку:</a:t>
                      </a:r>
                    </a:p>
                    <a:p>
                      <a:r>
                        <a:rPr lang="ru-RU" sz="1300" dirty="0" smtClean="0"/>
                        <a:t>шаблоны </a:t>
                      </a:r>
                      <a:r>
                        <a:rPr lang="ru-RU" sz="1300" dirty="0" smtClean="0"/>
                        <a:t>форм </a:t>
                      </a:r>
                      <a:r>
                        <a:rPr lang="ru-RU" sz="1300" dirty="0" smtClean="0"/>
                        <a:t>ИС;</a:t>
                      </a:r>
                    </a:p>
                    <a:p>
                      <a:endParaRPr lang="ru-RU" sz="1300" dirty="0" smtClean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файл в формате b2p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Технический</a:t>
                      </a:r>
                      <a:r>
                        <a:rPr lang="ru-RU" sz="1300" baseline="0" dirty="0" smtClean="0"/>
                        <a:t>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17.01.2026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До </a:t>
                      </a:r>
                      <a:r>
                        <a:rPr lang="ru-RU" sz="1300" dirty="0" smtClean="0"/>
                        <a:t>06.02.2026 (только форма ИС-02</a:t>
                      </a:r>
                      <a:r>
                        <a:rPr lang="ru-RU" sz="1300" dirty="0" smtClean="0"/>
                        <a:t>)</a:t>
                      </a:r>
                      <a:endParaRPr lang="ru-RU" sz="1300" dirty="0"/>
                    </a:p>
                    <a:p>
                      <a:pPr algn="ctr"/>
                      <a:r>
                        <a:rPr lang="ru-RU" sz="1300" dirty="0" smtClean="0"/>
                        <a:t>--------------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2738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44624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256893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30713"/>
              </p:ext>
            </p:extLst>
          </p:nvPr>
        </p:nvGraphicFramePr>
        <p:xfrm>
          <a:off x="107504" y="620688"/>
          <a:ext cx="892899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10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3684754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Ответственные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Тренировочное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Заполнение форм ИС:</a:t>
                      </a:r>
                    </a:p>
                    <a:p>
                      <a:r>
                        <a:rPr lang="ru-RU" sz="1300" dirty="0" smtClean="0"/>
                        <a:t>     </a:t>
                      </a:r>
                      <a:r>
                        <a:rPr lang="ru-RU" sz="1300" dirty="0" smtClean="0"/>
                        <a:t>в ИС-01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распределение </a:t>
                      </a:r>
                      <a:r>
                        <a:rPr lang="ru-RU" sz="1300" dirty="0" smtClean="0"/>
                        <a:t>участников ИС </a:t>
                      </a:r>
                      <a:r>
                        <a:rPr lang="ru-RU" sz="1300" dirty="0" smtClean="0"/>
                        <a:t/>
                      </a:r>
                      <a:br>
                        <a:rPr lang="ru-RU" sz="1300" dirty="0" smtClean="0"/>
                      </a:br>
                      <a:r>
                        <a:rPr lang="ru-RU" sz="1300" dirty="0" smtClean="0"/>
                        <a:t>по </a:t>
                      </a:r>
                      <a:r>
                        <a:rPr lang="ru-RU" sz="1300" dirty="0" smtClean="0"/>
                        <a:t>аудиториям </a:t>
                      </a:r>
                      <a:r>
                        <a:rPr lang="ru-RU" sz="1300" dirty="0" smtClean="0"/>
                        <a:t>проведения;</a:t>
                      </a:r>
                    </a:p>
                    <a:p>
                      <a:pPr marL="0" indent="180975"/>
                      <a:r>
                        <a:rPr lang="ru-RU" sz="1300" dirty="0" smtClean="0"/>
                        <a:t>в ИС-01 все сведения об участниках;</a:t>
                      </a:r>
                      <a:endParaRPr lang="ru-RU" sz="1300" dirty="0" smtClean="0"/>
                    </a:p>
                    <a:p>
                      <a:r>
                        <a:rPr lang="ru-RU" sz="1300" dirty="0" smtClean="0"/>
                        <a:t>     ИС-02 (ФИО,</a:t>
                      </a:r>
                      <a:r>
                        <a:rPr lang="ru-RU" sz="1300" baseline="0" dirty="0" smtClean="0"/>
                        <a:t> реквизиты документа, класс</a:t>
                      </a:r>
                      <a:r>
                        <a:rPr lang="ru-RU" sz="1300" dirty="0" smtClean="0"/>
                        <a:t>);</a:t>
                      </a:r>
                    </a:p>
                    <a:p>
                      <a:r>
                        <a:rPr lang="ru-RU" sz="1300" dirty="0" smtClean="0"/>
                        <a:t>     распределение участников по аудиториям ожидания (в свободной форме)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algn="ctr"/>
                      <a:r>
                        <a:rPr lang="ru-RU" sz="1300" dirty="0" smtClean="0"/>
                        <a:t>Технический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 19.01.2026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</a:t>
                      </a:r>
                      <a:r>
                        <a:rPr lang="ru-RU" sz="1300" dirty="0" smtClean="0"/>
                        <a:t>09.02.2026</a:t>
                      </a:r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---------------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4495567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Проверка</a:t>
                      </a:r>
                      <a:r>
                        <a:rPr lang="ru-RU" sz="1300" baseline="0" dirty="0" smtClean="0"/>
                        <a:t> работоспособности логинов </a:t>
                      </a:r>
                      <a:br>
                        <a:rPr lang="ru-RU" sz="1300" baseline="0" dirty="0" smtClean="0"/>
                      </a:br>
                      <a:r>
                        <a:rPr lang="ru-RU" sz="1300" baseline="0" dirty="0" smtClean="0"/>
                        <a:t>и паролей для входа в личный кабинет на веб-ресурсе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Муниципальный координатор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Скачивание с сайта </a:t>
                      </a:r>
                      <a:r>
                        <a:rPr lang="en-US" sz="1300" dirty="0" smtClean="0">
                          <a:hlinkClick r:id="rId2"/>
                        </a:rPr>
                        <a:t>http://www.orcoko.ru/ppe/</a:t>
                      </a:r>
                      <a:r>
                        <a:rPr lang="ru-RU" sz="1300" dirty="0" smtClean="0">
                          <a:hlinkClick r:id="rId2"/>
                        </a:rPr>
                        <a:t>Итоговое</a:t>
                      </a:r>
                      <a:r>
                        <a:rPr lang="ru-RU" sz="1300" dirty="0" smtClean="0"/>
                        <a:t> собеседование по русскому языку ПО «Автономная станция записи» и «Автономная станция прослушивания» и инструкций к ним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Технический специалист ОО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19.01.2026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09.02.2026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Проверка технической готовности ОО к ИС, заполнение и направление муниципальному координатору Протокола технической готовности ОО к ИС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12.00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9.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Направление на адрес электронной почты </a:t>
                      </a:r>
                      <a:r>
                        <a:rPr lang="en-US" sz="1300" dirty="0" smtClean="0">
                          <a:hlinkClick r:id="rId3"/>
                        </a:rPr>
                        <a:t>ege.orel@orcoko.ru</a:t>
                      </a:r>
                      <a:r>
                        <a:rPr lang="en-US" sz="1300" dirty="0" smtClean="0"/>
                        <a:t> </a:t>
                      </a:r>
                      <a:r>
                        <a:rPr lang="ru-RU" sz="1300" dirty="0" smtClean="0"/>
                        <a:t>Протоколов технической готовности к ИС всех ОО МОУ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Муниципальный </a:t>
                      </a:r>
                      <a:r>
                        <a:rPr lang="ru-RU" sz="1300" dirty="0" smtClean="0"/>
                        <a:t>координатор/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руководители государственных и негосударственных ОО</a:t>
                      </a:r>
                      <a:endParaRPr lang="ru-RU" sz="13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</a:t>
                      </a:r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.00 часов 20.01.2026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До 1</a:t>
                      </a:r>
                      <a:r>
                        <a:rPr lang="en-US" sz="1300" dirty="0" smtClean="0"/>
                        <a:t>5</a:t>
                      </a:r>
                      <a:r>
                        <a:rPr lang="ru-RU" sz="1300" dirty="0" smtClean="0"/>
                        <a:t>.00 часов 10.02.2026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766879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116632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3761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">
            <a:extLst>
              <a:ext uri="{FF2B5EF4-FFF2-40B4-BE49-F238E27FC236}">
                <a16:creationId xmlns:a16="http://schemas.microsoft.com/office/drawing/2014/main" id="{73AC93CF-8037-4CBF-ABB5-652AFCDAFBCC}"/>
              </a:ext>
            </a:extLst>
          </p:cNvPr>
          <p:cNvSpPr/>
          <p:nvPr/>
        </p:nvSpPr>
        <p:spPr>
          <a:xfrm rot="16472114">
            <a:off x="2982476" y="118047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620688"/>
          <a:ext cx="8928992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09">
                  <a:extLst>
                    <a:ext uri="{9D8B030D-6E8A-4147-A177-3AD203B41FA5}">
                      <a16:colId xmlns:a16="http://schemas.microsoft.com/office/drawing/2014/main" val="2874077627"/>
                    </a:ext>
                  </a:extLst>
                </a:gridCol>
                <a:gridCol w="4044795">
                  <a:extLst>
                    <a:ext uri="{9D8B030D-6E8A-4147-A177-3AD203B41FA5}">
                      <a16:colId xmlns:a16="http://schemas.microsoft.com/office/drawing/2014/main" val="32566515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5735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2962129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6724908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мероприятия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Тренировочное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3019054"/>
                  </a:ext>
                </a:extLst>
              </a:tr>
              <a:tr h="639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Скачивание:</a:t>
                      </a:r>
                    </a:p>
                    <a:p>
                      <a:r>
                        <a:rPr lang="ru-RU" sz="1400" baseline="0" dirty="0" smtClean="0"/>
                        <a:t>     КИМ ИС из РГИС «Образование-57»;</a:t>
                      </a:r>
                    </a:p>
                    <a:p>
                      <a:r>
                        <a:rPr lang="ru-RU" sz="1400" baseline="0" dirty="0" smtClean="0"/>
                        <a:t>    </a:t>
                      </a:r>
                    </a:p>
                    <a:p>
                      <a:r>
                        <a:rPr lang="ru-RU" sz="1400" baseline="0" dirty="0" smtClean="0"/>
                        <a:t>    </a:t>
                      </a:r>
                    </a:p>
                    <a:p>
                      <a:r>
                        <a:rPr lang="ru-RU" sz="1400" baseline="0" dirty="0" smtClean="0"/>
                        <a:t>     пароля к КИМ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До 21.01.2026</a:t>
                      </a:r>
                    </a:p>
                    <a:p>
                      <a:pPr algn="ctr"/>
                      <a:r>
                        <a:rPr lang="ru-RU" sz="1200" dirty="0" smtClean="0"/>
                        <a:t>(запароленный КИМ)</a:t>
                      </a:r>
                    </a:p>
                    <a:p>
                      <a:pPr algn="ctr"/>
                      <a:r>
                        <a:rPr lang="ru-RU" sz="1400" dirty="0" smtClean="0"/>
                        <a:t>С 7.50 часов 21.01.2026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С 7.40 часов 11.02.2026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------------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914228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Тиражирование КИМ ИС в необходимом количестве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8.30 часов 21.01.2026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8.30 часов 11.02.2026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2658408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результатов участников ИС в личный кабинет ОО на веб-ресурсе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23.01.2026 </a:t>
                      </a:r>
                      <a:r>
                        <a:rPr lang="ru-RU" sz="1200" dirty="0" smtClean="0"/>
                        <a:t>(результаты не более пяти условных участников)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16.02.2026 </a:t>
                      </a:r>
                      <a:r>
                        <a:rPr lang="ru-RU" sz="1200" dirty="0" smtClean="0"/>
                        <a:t>(результаты всех участников ИС)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9022909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результатов всех участников ИС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таблицы </a:t>
                      </a:r>
                      <a:r>
                        <a:rPr lang="en-US" sz="1400" dirty="0" smtClean="0"/>
                        <a:t>Excel (</a:t>
                      </a:r>
                      <a:r>
                        <a:rPr lang="ru-RU" sz="1400" dirty="0" smtClean="0"/>
                        <a:t>приложение</a:t>
                      </a:r>
                      <a:r>
                        <a:rPr lang="ru-RU" sz="1400" baseline="0" dirty="0" smtClean="0"/>
                        <a:t> к приказу Департамента № 1830</a:t>
                      </a:r>
                      <a:r>
                        <a:rPr lang="en-US" sz="1400" dirty="0" smtClean="0"/>
                        <a:t>)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Направление</a:t>
                      </a:r>
                      <a:r>
                        <a:rPr lang="ru-RU" sz="1400" baseline="0" dirty="0" smtClean="0"/>
                        <a:t> таблиц в формате </a:t>
                      </a:r>
                      <a:r>
                        <a:rPr lang="ru-RU" sz="1400" baseline="0" dirty="0" err="1" smtClean="0"/>
                        <a:t>Excel</a:t>
                      </a:r>
                      <a:r>
                        <a:rPr lang="ru-RU" sz="1400" baseline="0" dirty="0" smtClean="0"/>
                        <a:t> в РЦОКО 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на адрес электронной почты ege.orel@orcoko.ru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Технический специалист ОО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координатор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25.01.2026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 26.01.2026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-------------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-------------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0743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Ознакомление участников ИС и их родителей (законных представителей) с результатами ИС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ОО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26.01.2026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25.02.2026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05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Передача материалов ИС в РЦОКО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Муниципальный координатор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----------------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17.02.2026</a:t>
                      </a:r>
                    </a:p>
                    <a:p>
                      <a:pPr algn="ctr"/>
                      <a:r>
                        <a:rPr lang="ru-RU" sz="1050" dirty="0" smtClean="0"/>
                        <a:t>(по отдельному графику)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78707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107340"/>
            <a:ext cx="9143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даты </a:t>
            </a:r>
          </a:p>
        </p:txBody>
      </p:sp>
    </p:spTree>
    <p:extLst>
      <p:ext uri="{BB962C8B-B14F-4D97-AF65-F5344CB8AC3E}">
        <p14:creationId xmlns:p14="http://schemas.microsoft.com/office/powerpoint/2010/main" val="30917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4535996" y="-1254982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664" y="1268760"/>
            <a:ext cx="7488386" cy="102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420888"/>
            <a:ext cx="6557222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(Н. В. Заболонкова)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-316778" y="88900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Телефоны «горячей линии»</a:t>
            </a:r>
            <a:endParaRPr lang="ru-RU" alt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517505"/>
            <a:ext cx="5832202" cy="1962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организации итогового собеседования для участников с ОВЗ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107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Гольцова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5754372">
            <a:off x="-1823140" y="-490899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38166"/>
              </p:ext>
            </p:extLst>
          </p:nvPr>
        </p:nvGraphicFramePr>
        <p:xfrm>
          <a:off x="395536" y="1268760"/>
          <a:ext cx="842493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3602639228"/>
                    </a:ext>
                  </a:extLst>
                </a:gridCol>
              </a:tblGrid>
              <a:tr h="441609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0257927"/>
                  </a:ext>
                </a:extLst>
              </a:tr>
              <a:tr h="48164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r>
                        <a:rPr lang="ru-RU" sz="1800" dirty="0" smtClean="0"/>
                        <a:t>. Наличие ведомости коррекции персональных данных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341336"/>
                  </a:ext>
                </a:extLst>
              </a:tr>
              <a:tr h="7553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10. Использование формы ИС-03 «Протокол эксперта для оценивания ответов участников ИС» (на каждого участника ИС)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5451151"/>
                  </a:ext>
                </a:extLst>
              </a:tr>
              <a:tr h="13767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Если участник не приступал к выполнению задания, то эксперт в форме ИС-03, технический специалист ОО в протоколе на веб-ресурсе проставляют «Х». </a:t>
                      </a:r>
                    </a:p>
                    <a:p>
                      <a:r>
                        <a:rPr lang="ru-RU" sz="1800" dirty="0" smtClean="0"/>
                        <a:t>«0» выставляется только в случае, если ответ</a:t>
                      </a:r>
                      <a:r>
                        <a:rPr lang="ru-RU" sz="1800" baseline="0" dirty="0" smtClean="0"/>
                        <a:t> участника оценен экспертом в 0 баллов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5326057"/>
                  </a:ext>
                </a:extLst>
              </a:tr>
              <a:tr h="8553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12. В протоколе на веб-ресурсе у участников с ОВЗ автоматически проставлено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графе «Резерв» код «22» (сведения подгружаются из РИС)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628152"/>
                  </a:ext>
                </a:extLst>
              </a:tr>
              <a:tr h="62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13. Ответы участников ИС оцениваются экспертом по 13 критериям.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258546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88640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349206"/>
            <a:ext cx="9143999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Основные изменения в проведении итогового собеседования (ИС) в </a:t>
            </a:r>
            <a:r>
              <a:rPr lang="ru-RU" sz="2100" dirty="0" smtClean="0"/>
              <a:t>202</a:t>
            </a:r>
            <a:r>
              <a:rPr lang="en-US" sz="2100" dirty="0" smtClean="0"/>
              <a:t>6</a:t>
            </a:r>
            <a:r>
              <a:rPr lang="ru-RU" sz="2100" dirty="0" smtClean="0"/>
              <a:t> </a:t>
            </a:r>
            <a:r>
              <a:rPr lang="ru-RU" sz="2100" dirty="0"/>
              <a:t>году </a:t>
            </a:r>
          </a:p>
        </p:txBody>
      </p:sp>
    </p:spTree>
    <p:extLst>
      <p:ext uri="{BB962C8B-B14F-4D97-AF65-F5344CB8AC3E}">
        <p14:creationId xmlns:p14="http://schemas.microsoft.com/office/powerpoint/2010/main" val="2407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21241918" flipH="1">
            <a:off x="3295363" y="2627002"/>
            <a:ext cx="6990136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260648"/>
            <a:ext cx="914399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Использование информационных систем и ПО при проведении </a:t>
            </a:r>
          </a:p>
          <a:p>
            <a:pPr algn="ctr"/>
            <a:r>
              <a:rPr lang="ru-RU" sz="2100" dirty="0"/>
              <a:t>итогового собеседования (ИС) в </a:t>
            </a:r>
            <a:r>
              <a:rPr lang="ru-RU" sz="2100" dirty="0" smtClean="0"/>
              <a:t>202</a:t>
            </a:r>
            <a:r>
              <a:rPr lang="en-US" sz="2100" dirty="0" smtClean="0"/>
              <a:t>6</a:t>
            </a:r>
            <a:r>
              <a:rPr lang="ru-RU" sz="2100" dirty="0" smtClean="0"/>
              <a:t> </a:t>
            </a:r>
            <a:r>
              <a:rPr lang="ru-RU" sz="2100" dirty="0"/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00912"/>
              </p:ext>
            </p:extLst>
          </p:nvPr>
        </p:nvGraphicFramePr>
        <p:xfrm>
          <a:off x="35496" y="1268760"/>
          <a:ext cx="90010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56">
                  <a:extLst>
                    <a:ext uri="{9D8B030D-6E8A-4147-A177-3AD203B41FA5}">
                      <a16:colId xmlns:a16="http://schemas.microsoft.com/office/drawing/2014/main" val="586100710"/>
                    </a:ext>
                  </a:extLst>
                </a:gridCol>
                <a:gridCol w="2117320">
                  <a:extLst>
                    <a:ext uri="{9D8B030D-6E8A-4147-A177-3AD203B41FA5}">
                      <a16:colId xmlns:a16="http://schemas.microsoft.com/office/drawing/2014/main" val="3877589966"/>
                    </a:ext>
                  </a:extLst>
                </a:gridCol>
                <a:gridCol w="3805301">
                  <a:extLst>
                    <a:ext uri="{9D8B030D-6E8A-4147-A177-3AD203B41FA5}">
                      <a16:colId xmlns:a16="http://schemas.microsoft.com/office/drawing/2014/main" val="1474414893"/>
                    </a:ext>
                  </a:extLst>
                </a:gridCol>
                <a:gridCol w="2341723">
                  <a:extLst>
                    <a:ext uri="{9D8B030D-6E8A-4147-A177-3AD203B41FA5}">
                      <a16:colId xmlns:a16="http://schemas.microsoft.com/office/drawing/2014/main" val="2852953462"/>
                    </a:ext>
                  </a:extLst>
                </a:gridCol>
              </a:tblGrid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r>
                        <a:rPr lang="ru-RU" sz="1800" baseline="0" dirty="0" smtClean="0"/>
                        <a:t> п/п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системы/ПО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Тренировочное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5066186"/>
                  </a:ext>
                </a:extLst>
              </a:tr>
              <a:tr h="7509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РГИС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«Образование-57»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4288" indent="257175">
                        <a:buAutoNum type="arabicParenR"/>
                      </a:pPr>
                      <a:r>
                        <a:rPr lang="ru-RU" sz="1800" dirty="0" smtClean="0"/>
                        <a:t>Получение:</a:t>
                      </a:r>
                    </a:p>
                    <a:p>
                      <a:pPr marL="14288" indent="0">
                        <a:buNone/>
                      </a:pPr>
                      <a:r>
                        <a:rPr lang="ru-RU" sz="1800" dirty="0" smtClean="0"/>
                        <a:t>запароленного КИМ (до 21.01.2026);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пароля к КИМ ИС (с 7.50 часов 21.01.2026)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1) Получение архива КИМ ИС</a:t>
                      </a:r>
                      <a:r>
                        <a:rPr lang="ru-RU" sz="1800" baseline="0" dirty="0" smtClean="0"/>
                        <a:t> (с 7.40 часов)</a:t>
                      </a:r>
                      <a:endParaRPr lang="ru-RU" sz="1800" dirty="0" smtClean="0"/>
                    </a:p>
                    <a:p>
                      <a:endParaRPr lang="ru-RU" sz="18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9560078"/>
                  </a:ext>
                </a:extLst>
              </a:tr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2.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«Автономная станция записи»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Запись ответов участников тренировочного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Запись ответов участников ИС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3791255"/>
                  </a:ext>
                </a:extLst>
              </a:tr>
              <a:tr h="11112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 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«Автономная станция прослушивания»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Оценивание ответов участников тренировочного ИС при использовании 2 схемы оценивания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Оценивание ответов участников ИС при использовании 2 схемы оценивания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456957"/>
                  </a:ext>
                </a:extLst>
              </a:tr>
              <a:tr h="594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АИС «Веб ИС-9»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Внесение в тестовую версию результатов не более пяти условных участников тренировочного ИС*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Внесение результатов </a:t>
                      </a:r>
                      <a:r>
                        <a:rPr lang="ru-RU" sz="1800" u="sng" dirty="0" smtClean="0"/>
                        <a:t>ВСЕХ</a:t>
                      </a:r>
                      <a:r>
                        <a:rPr lang="ru-RU" sz="1800" dirty="0" smtClean="0"/>
                        <a:t> участников ИС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62369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512" y="5807005"/>
            <a:ext cx="85236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*в тестовую версию 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АИС «Веб ИС-9</a:t>
            </a: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» внесены только ОО, в которых были девятиклассники в 2025 году. Вносятся результаты любых участников </a:t>
            </a:r>
            <a:b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(от 1 до 5 выбирает тестовая версия АИС «Веб ИС-9»)  </a:t>
            </a:r>
            <a:endParaRPr lang="ru-RU" altLang="ru-RU" sz="18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 rot="5754372">
            <a:off x="-1823140" y="-490899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AB397B7B-E8EB-4627-AAF4-C70749B25B44}"/>
              </a:ext>
            </a:extLst>
          </p:cNvPr>
          <p:cNvSpPr/>
          <p:nvPr/>
        </p:nvSpPr>
        <p:spPr>
          <a:xfrm rot="5754372">
            <a:off x="-2670751" y="121010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562288" y="44624"/>
            <a:ext cx="8581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Подготовка и проведение итогового собеседования </a:t>
            </a: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уровне МСУ</a:t>
            </a:r>
            <a:endParaRPr lang="ru-RU" altLang="ru-RU" sz="1800" b="1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: скругленные углы 43">
            <a:extLst>
              <a:ext uri="{FF2B5EF4-FFF2-40B4-BE49-F238E27FC236}">
                <a16:creationId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3989749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46">
            <a:extLst>
              <a:ext uri="{FF2B5EF4-FFF2-40B4-BE49-F238E27FC236}">
                <a16:creationId xmlns:a16="http://schemas.microsoft.com/office/drawing/2014/main" id="{F971C243-3538-4795-B288-FA559F7BA841}"/>
              </a:ext>
            </a:extLst>
          </p:cNvPr>
          <p:cNvSpPr/>
          <p:nvPr/>
        </p:nvSpPr>
        <p:spPr>
          <a:xfrm>
            <a:off x="4172391" y="836712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7924" y="908720"/>
            <a:ext cx="3384375" cy="5088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Инженер-программист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7924" y="1610833"/>
            <a:ext cx="3384374" cy="27542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пять дней до проведения ИС скачивает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файловом сервере:</a:t>
            </a:r>
            <a:b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1) формы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ИС-01, ИС-03, ИС-08,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ИС-09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2) логины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пароли для входа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личные кабинеты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веб-ресурсе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муниципального координатора, руководителей и технических специалистов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4725144"/>
            <a:ext cx="3440780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два дня до проведения ИС скачивает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файловом сервере:</a:t>
            </a:r>
            <a:b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1) файлы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 сведениями об участниках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в формате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b2p;</a:t>
            </a:r>
          </a:p>
          <a:p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2) список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участников с ОВЗ,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детей-инвалидов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инвалидов</a:t>
            </a:r>
            <a:endParaRPr lang="ru-RU" sz="155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45810" y="908720"/>
            <a:ext cx="4691886" cy="508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Муниципальный координатор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45810" y="1484784"/>
            <a:ext cx="4691886" cy="7427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Организует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ознакомление руководителей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Порядком проведения и оценивания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26280" y="2348880"/>
            <a:ext cx="4736054" cy="15116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Передает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руководителям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бумажном виде </a:t>
            </a:r>
            <a:r>
              <a:rPr lang="ru-RU" sz="16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ИЛИ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электронном носителе: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формы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ИС-01, ИС-03, ИС-08, ИС-09 для ОО;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логины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пароли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руководителя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технического </a:t>
            </a:r>
            <a:r>
              <a:rPr lang="ru-RU" sz="16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специалиста </a:t>
            </a:r>
            <a:r>
              <a:rPr lang="ru-RU" sz="16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</a:t>
            </a:r>
            <a:endParaRPr lang="ru-RU" sz="16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26279" y="3978525"/>
            <a:ext cx="4736055" cy="1492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15.00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часов дня, предшествующего дню проведения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ИС, отправляет архив </a:t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протоколами готовности ОО к ИС </a:t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электронную почту ege.orel@orcoko.ru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пометкой «Протоколы готовности ОО МСУ (указать наименование МСУ) к ИС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</a:t>
            </a:r>
            <a:endParaRPr lang="ru-RU" sz="155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09805" y="5589240"/>
            <a:ext cx="4754683" cy="12054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течение 5 календарных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дней, после дня проведения ИС, 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контролирует внесение результатов участников ИС </a:t>
            </a:r>
            <a:r>
              <a:rPr lang="ru-RU" sz="155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всеми ОО муниципального образования на веб-ресурсе https</a:t>
            </a:r>
            <a:r>
              <a:rPr lang="ru-RU" sz="155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://is9.rustest.ru </a:t>
            </a:r>
          </a:p>
        </p:txBody>
      </p:sp>
    </p:spTree>
    <p:extLst>
      <p:ext uri="{BB962C8B-B14F-4D97-AF65-F5344CB8AC3E}">
        <p14:creationId xmlns:p14="http://schemas.microsoft.com/office/powerpoint/2010/main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3388196">
            <a:off x="3369933" y="20171"/>
            <a:ext cx="7612504" cy="698449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252428" y="-76295"/>
            <a:ext cx="8777054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Подготовка к проведению итогового собеседования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на уровне ОО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44" y="908749"/>
            <a:ext cx="8488451" cy="454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Руководитель </a:t>
            </a:r>
            <a:r>
              <a:rPr lang="ru-RU" sz="2000" b="1" dirty="0">
                <a:latin typeface="Cambria" panose="02040503050406030204" pitchFamily="18" charset="0"/>
              </a:rPr>
              <a:t>ОО </a:t>
            </a:r>
            <a:r>
              <a:rPr lang="ru-RU" sz="2000" b="1" dirty="0" smtClean="0">
                <a:latin typeface="Cambria" panose="02040503050406030204" pitchFamily="18" charset="0"/>
              </a:rPr>
              <a:t>до </a:t>
            </a:r>
            <a:r>
              <a:rPr lang="ru-RU" sz="2000" b="1" dirty="0">
                <a:latin typeface="Cambria" panose="02040503050406030204" pitchFamily="18" charset="0"/>
              </a:rPr>
              <a:t>проведения </a:t>
            </a:r>
            <a:r>
              <a:rPr lang="ru-RU" sz="2000" b="1" dirty="0" smtClean="0">
                <a:latin typeface="Cambria" panose="02040503050406030204" pitchFamily="18" charset="0"/>
              </a:rPr>
              <a:t>ИС: 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152444" y="1520826"/>
            <a:ext cx="897702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пределяет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необходимое количество помещений, задействованных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Приказом назначает сотрудников, привлекаемых к проведению ИС;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свободной форме (ведомости) выполняет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распределение участников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аудиториям ожидания 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указанием места для каждого участника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форме ИС-01 распределяет всех участников ИС по аудиториям проведения;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Определяет очередность ответов участников в каждой аудитории проведения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Контролирует заполнение техническим специалистом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для каждой аудитории проведения формы ИС-02 в зависимости от распределения участников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аудиториям проведения (№ п/п, ФИО, реквизиты документа, удостоверяющего личность, класс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Осуществляет вход в личный кабинет ОО на веб-ресурсе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https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://is9.rustest.ru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помощью логина и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пароля руководителя ОО;  </a:t>
            </a:r>
          </a:p>
          <a:p>
            <a:pPr marL="342900" indent="-342900">
              <a:spcBef>
                <a:spcPct val="0"/>
              </a:spcBef>
              <a:buFont typeface="Arial" charset="0"/>
              <a:buAutoNum type="arabicParenR"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Совместно с техническим специалистом оформляет «Протокол технической готовности ОО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проведению итогового собеседования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русскому языку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Направляет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муниципальному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координатору скан-копию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технической готовности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ОО 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r>
              <a:rPr lang="en-US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12.00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часов накануне дня проведения ИС</a:t>
            </a:r>
            <a:r>
              <a:rPr lang="en-US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3073607" y="423148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5082477" y="2664457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4291734" y="176440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22429" y="3140599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Блок-схема: решение 36"/>
          <p:cNvSpPr>
            <a:spLocks noChangeAspect="1"/>
          </p:cNvSpPr>
          <p:nvPr/>
        </p:nvSpPr>
        <p:spPr>
          <a:xfrm rot="5400000">
            <a:off x="4305818" y="242126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8032" y="1705610"/>
            <a:ext cx="395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ехнический специалист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2317" y="293927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рганизатор(ы)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аудитории ожидания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6711" y="3750668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вне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39639" y="379854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65221" y="4934912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76334" y="5398996"/>
            <a:ext cx="440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а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ссистенты (при необходимости)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163" y="5526677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При проведении ИС присутствует медицинский работник</a:t>
            </a:r>
            <a:endParaRPr lang="ru-RU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835696" y="116632"/>
            <a:ext cx="6984776" cy="12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Назначение лиц, привлекаемых </a:t>
            </a:r>
            <a:b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</a:br>
            <a:r>
              <a:rPr lang="ru-RU" altLang="ru-RU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к проведению ИС в ОО</a:t>
            </a: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:</a:t>
            </a:r>
            <a:endParaRPr lang="ru-RU" altLang="ru-RU" sz="2400" b="1" dirty="0">
              <a:solidFill>
                <a:srgbClr val="1F497D">
                  <a:lumMod val="60000"/>
                  <a:lumOff val="4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588206" y="11413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992414" y="148478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6602" y="43379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собеседник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Блок-схема: решение 46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43765" y="436848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503" y="4885129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эксперт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Лидер и группа: три фазы лидер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2" y="2304591"/>
            <a:ext cx="3893770" cy="27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Блок-схема: решение 50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351688" y="5560887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98466" y="219200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ицо,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ответственное за работу в РГИС «Образование-57» </a:t>
            </a:r>
          </a:p>
        </p:txBody>
      </p:sp>
    </p:spTree>
    <p:extLst>
      <p:ext uri="{BB962C8B-B14F-4D97-AF65-F5344CB8AC3E}">
        <p14:creationId xmlns:p14="http://schemas.microsoft.com/office/powerpoint/2010/main" val="3240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247847" y="714546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546379" y="-2005053"/>
            <a:ext cx="8670421" cy="849132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298474" y="-1354958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7" y="68263"/>
            <a:ext cx="7604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anose="020B0502020202020204" pitchFamily="34" charset="0"/>
                <a:cs typeface="Arial" pitchFamily="34" charset="0"/>
              </a:rPr>
              <a:t>Задействованные помещения в ОО для проведения итогового собеседования</a:t>
            </a:r>
            <a:endParaRPr lang="ru-RU" altLang="ru-RU" sz="24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1479" y="2798717"/>
            <a:ext cx="2427810" cy="1321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Аудитории проведения ИС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0613" y="2798718"/>
            <a:ext cx="2225563" cy="1321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Аудитории ожидания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9193" y="3645025"/>
            <a:ext cx="2788652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работников ОО, привлекаемых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проведению </a:t>
            </a:r>
            <a:b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оцениванию ИС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93768" y="2084386"/>
            <a:ext cx="486144" cy="45849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22229" y="1125538"/>
            <a:ext cx="1605755" cy="837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7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3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31070" y="1733316"/>
            <a:ext cx="2670670" cy="702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Штаб ОО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192" y="2084387"/>
            <a:ext cx="2788652" cy="1128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Место для личных вещей участников ИС 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278" y="5373216"/>
            <a:ext cx="2814553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Аудитория для участников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завершивших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ИС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(при необходимости)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1479" y="4725144"/>
            <a:ext cx="2427810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Туалетные комнаты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30613" y="4725144"/>
            <a:ext cx="2225563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Помещение для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3388196">
            <a:off x="3369933" y="20171"/>
            <a:ext cx="7612504" cy="698449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332021" y="-99392"/>
            <a:ext cx="8777054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Подготовка к проведению итогового собеседования </a:t>
            </a:r>
            <a:b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</a:b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Arial" charset="0"/>
              </a:rPr>
              <a:t>на уровне ОО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463" y="894718"/>
            <a:ext cx="8488451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Технический специалист </a:t>
            </a:r>
            <a:r>
              <a:rPr lang="ru-RU" sz="2000" b="1" dirty="0">
                <a:latin typeface="Cambria" panose="02040503050406030204" pitchFamily="18" charset="0"/>
              </a:rPr>
              <a:t>ОО </a:t>
            </a:r>
            <a:r>
              <a:rPr lang="ru-RU" sz="2000" b="1" dirty="0" smtClean="0">
                <a:latin typeface="Cambria" panose="02040503050406030204" pitchFamily="18" charset="0"/>
              </a:rPr>
              <a:t>до </a:t>
            </a:r>
            <a:r>
              <a:rPr lang="ru-RU" sz="2000" b="1" dirty="0">
                <a:latin typeface="Cambria" panose="02040503050406030204" pitchFamily="18" charset="0"/>
              </a:rPr>
              <a:t>проведения </a:t>
            </a:r>
            <a:r>
              <a:rPr lang="ru-RU" sz="2000" b="1" dirty="0" smtClean="0">
                <a:latin typeface="Cambria" panose="02040503050406030204" pitchFamily="18" charset="0"/>
              </a:rPr>
              <a:t>ИС: 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96863" y="1379538"/>
            <a:ext cx="866762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 Скачивает с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сайта http://orcoko.ru/ppe/Итоговое собеседование по русскому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языку: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</a:t>
            </a:r>
            <a:r>
              <a:rPr lang="ru-RU" altLang="ru-RU" sz="20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 5 дней до даты проведения ИС: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ведомость коррекции персональных данных;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шаблон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формы ИС-02;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за </a:t>
            </a:r>
            <a:r>
              <a:rPr lang="ru-RU" altLang="ru-RU" sz="2000" u="sng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 дня </a:t>
            </a:r>
            <a:r>
              <a:rPr lang="ru-RU" altLang="ru-RU" sz="2000" u="sng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до даты проведения ИС:   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протокол технической готовности ОО к ИС;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«Автономная станция записи» и «Автономная станция прослушивания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» и инструкции к ним;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сопроводительный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 к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ВДП для протоколов экспертов (формы ИС-03);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временной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регламент для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собеседника;</a:t>
            </a:r>
          </a:p>
          <a:p>
            <a:pPr indent="361950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критерии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оценивания для экспертов;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2) Согласно формы ИС-01 заполняет поаудиторно формы ИС-02 (сведения об участниках);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 </a:t>
            </a:r>
            <a:r>
              <a:rPr lang="ru-RU" altLang="ru-RU" sz="20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Проводит проверку технической готовности ОО к проведению 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(до 12.00 часов накануне дня проведения ИС)</a:t>
            </a:r>
          </a:p>
        </p:txBody>
      </p:sp>
    </p:spTree>
    <p:extLst>
      <p:ext uri="{BB962C8B-B14F-4D97-AF65-F5344CB8AC3E}">
        <p14:creationId xmlns:p14="http://schemas.microsoft.com/office/powerpoint/2010/main" val="3330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29598</TotalTime>
  <Words>2241</Words>
  <Application>Microsoft Office PowerPoint</Application>
  <PresentationFormat>Экран (4:3)</PresentationFormat>
  <Paragraphs>461</Paragraphs>
  <Slides>28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проведению итогового собеседования  на уровне ОО</vt:lpstr>
      <vt:lpstr>Презентация PowerPoint</vt:lpstr>
      <vt:lpstr>Презентация PowerPoint</vt:lpstr>
      <vt:lpstr>Подготовка к проведению итогового собеседования  на уровне ОО</vt:lpstr>
      <vt:lpstr>Презентация PowerPoint</vt:lpstr>
      <vt:lpstr>Презентация PowerPoint</vt:lpstr>
      <vt:lpstr>Презентация PowerPoint</vt:lpstr>
      <vt:lpstr>Выдача материалов ИС </vt:lpstr>
      <vt:lpstr>Выдача материалов ИС собеседнику</vt:lpstr>
      <vt:lpstr>Выдача материалов  итогового собеседования эксперту</vt:lpstr>
      <vt:lpstr>Сбор материалов ИС  и заполнение сопроводительных бланков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1376</cp:revision>
  <cp:lastPrinted>2026-01-16T08:33:38Z</cp:lastPrinted>
  <dcterms:created xsi:type="dcterms:W3CDTF">2011-08-25T06:09:31Z</dcterms:created>
  <dcterms:modified xsi:type="dcterms:W3CDTF">2026-01-16T08:45:42Z</dcterms:modified>
</cp:coreProperties>
</file>