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0" r:id="rId2"/>
    <p:sldMasterId id="2147483768" r:id="rId3"/>
  </p:sldMasterIdLst>
  <p:notesMasterIdLst>
    <p:notesMasterId r:id="rId20"/>
  </p:notesMasterIdLst>
  <p:sldIdLst>
    <p:sldId id="257" r:id="rId4"/>
    <p:sldId id="705" r:id="rId5"/>
    <p:sldId id="706" r:id="rId6"/>
    <p:sldId id="675" r:id="rId7"/>
    <p:sldId id="698" r:id="rId8"/>
    <p:sldId id="699" r:id="rId9"/>
    <p:sldId id="677" r:id="rId10"/>
    <p:sldId id="682" r:id="rId11"/>
    <p:sldId id="676" r:id="rId12"/>
    <p:sldId id="678" r:id="rId13"/>
    <p:sldId id="679" r:id="rId14"/>
    <p:sldId id="680" r:id="rId15"/>
    <p:sldId id="707" r:id="rId16"/>
    <p:sldId id="708" r:id="rId17"/>
    <p:sldId id="691" r:id="rId18"/>
    <p:sldId id="681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C0A0"/>
    <a:srgbClr val="2E3192"/>
    <a:srgbClr val="181B5C"/>
    <a:srgbClr val="0E6655"/>
    <a:srgbClr val="16A68B"/>
    <a:srgbClr val="16A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45" autoAdjust="0"/>
  </p:normalViewPr>
  <p:slideViewPr>
    <p:cSldViewPr>
      <p:cViewPr>
        <p:scale>
          <a:sx n="99" d="100"/>
          <a:sy n="99" d="100"/>
        </p:scale>
        <p:origin x="-102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CC4F0E-9573-402E-8D78-44DCF41E58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2DDF76-A7B2-4494-9F01-5D9C5A461F63}">
      <dgm:prSet phldrT="[Текст]" custT="1"/>
      <dgm:spPr>
        <a:solidFill>
          <a:srgbClr val="0E6655"/>
        </a:solidFill>
      </dgm:spPr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Департамент образования Орловской области</a:t>
          </a:r>
        </a:p>
      </dgm:t>
    </dgm:pt>
    <dgm:pt modelId="{ADF0B99D-4BE2-4515-B596-B1A8D8138101}" type="parTrans" cxnId="{A46ADF16-1349-4AB9-8210-F7F4F50D3B4D}">
      <dgm:prSet/>
      <dgm:spPr/>
      <dgm:t>
        <a:bodyPr/>
        <a:lstStyle/>
        <a:p>
          <a:endParaRPr lang="ru-RU"/>
        </a:p>
      </dgm:t>
    </dgm:pt>
    <dgm:pt modelId="{12AEAC04-01D2-4A67-88E8-AD68CA890C6D}" type="sibTrans" cxnId="{A46ADF16-1349-4AB9-8210-F7F4F50D3B4D}">
      <dgm:prSet/>
      <dgm:spPr/>
      <dgm:t>
        <a:bodyPr/>
        <a:lstStyle/>
        <a:p>
          <a:endParaRPr lang="ru-RU"/>
        </a:p>
      </dgm:t>
    </dgm:pt>
    <dgm:pt modelId="{678FA9A6-F7F5-4B1E-B018-D3A48238DE6D}">
      <dgm:prSet phldrT="[Текст]" custT="1"/>
      <dgm:spPr/>
      <dgm:t>
        <a:bodyPr/>
        <a:lstStyle/>
        <a:p>
          <a:r>
            <a:rPr lang="ru-RU" sz="2000" dirty="0">
              <a:solidFill>
                <a:srgbClr val="2E3192"/>
              </a:solidFill>
              <a:latin typeface="Times New Roman" pitchFamily="18" charset="0"/>
              <a:cs typeface="Times New Roman" pitchFamily="18" charset="0"/>
            </a:rPr>
            <a:t>Решение об аккредитации не позднее чем за 2 рабочих дня</a:t>
          </a:r>
        </a:p>
      </dgm:t>
    </dgm:pt>
    <dgm:pt modelId="{9E768B03-340A-4B44-9BC3-333E4F539276}" type="parTrans" cxnId="{45B3A163-DA2C-4EBC-98A2-95A4349E02AB}">
      <dgm:prSet/>
      <dgm:spPr/>
      <dgm:t>
        <a:bodyPr/>
        <a:lstStyle/>
        <a:p>
          <a:endParaRPr lang="ru-RU"/>
        </a:p>
      </dgm:t>
    </dgm:pt>
    <dgm:pt modelId="{5E7520D2-A5B0-48ED-A839-74C8C27D7D9A}" type="sibTrans" cxnId="{45B3A163-DA2C-4EBC-98A2-95A4349E02AB}">
      <dgm:prSet/>
      <dgm:spPr/>
      <dgm:t>
        <a:bodyPr/>
        <a:lstStyle/>
        <a:p>
          <a:endParaRPr lang="ru-RU"/>
        </a:p>
      </dgm:t>
    </dgm:pt>
    <dgm:pt modelId="{7B4F6F86-DFED-4A09-86D6-C4F790089F59}">
      <dgm:prSet phldrT="[Текст]" custT="1"/>
      <dgm:spPr>
        <a:solidFill>
          <a:srgbClr val="0E6655"/>
        </a:solidFill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 ОО «РЦОКО»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7FABFE-44E7-48AB-AD68-8F55FEF0FDD3}" type="parTrans" cxnId="{98CD61B7-BBF8-431E-A169-8C244C8E49E8}">
      <dgm:prSet/>
      <dgm:spPr/>
      <dgm:t>
        <a:bodyPr/>
        <a:lstStyle/>
        <a:p>
          <a:endParaRPr lang="ru-RU"/>
        </a:p>
      </dgm:t>
    </dgm:pt>
    <dgm:pt modelId="{28395A6A-D6F2-4A61-B648-6077891D80AC}" type="sibTrans" cxnId="{98CD61B7-BBF8-431E-A169-8C244C8E49E8}">
      <dgm:prSet/>
      <dgm:spPr/>
      <dgm:t>
        <a:bodyPr/>
        <a:lstStyle/>
        <a:p>
          <a:endParaRPr lang="ru-RU"/>
        </a:p>
      </dgm:t>
    </dgm:pt>
    <dgm:pt modelId="{DBC33E67-65A0-4159-96E3-1B890A3BD293}">
      <dgm:prSet phldrT="[Текст]" custT="1"/>
      <dgm:spPr/>
      <dgm:t>
        <a:bodyPr/>
        <a:lstStyle/>
        <a:p>
          <a:r>
            <a:rPr lang="ru-RU" sz="2000" dirty="0">
              <a:solidFill>
                <a:srgbClr val="2E3192"/>
              </a:solidFill>
              <a:latin typeface="Times New Roman" pitchFamily="18" charset="0"/>
              <a:cs typeface="Times New Roman" pitchFamily="18" charset="0"/>
            </a:rPr>
            <a:t>Организация  и проведение обучения лиц, желающих быть аккредитованными в качестве общественных наблюдателей </a:t>
          </a:r>
          <a:endParaRPr lang="ru-RU" sz="2000" dirty="0"/>
        </a:p>
      </dgm:t>
    </dgm:pt>
    <dgm:pt modelId="{D036FE78-1AAB-485C-B194-3A4160E2330B}" type="parTrans" cxnId="{FF56DD2B-809D-407C-B56E-99F7854A4D89}">
      <dgm:prSet/>
      <dgm:spPr/>
      <dgm:t>
        <a:bodyPr/>
        <a:lstStyle/>
        <a:p>
          <a:endParaRPr lang="ru-RU"/>
        </a:p>
      </dgm:t>
    </dgm:pt>
    <dgm:pt modelId="{CD1AF185-5EC8-4C73-9AD3-320526AC530F}" type="sibTrans" cxnId="{FF56DD2B-809D-407C-B56E-99F7854A4D89}">
      <dgm:prSet/>
      <dgm:spPr/>
      <dgm:t>
        <a:bodyPr/>
        <a:lstStyle/>
        <a:p>
          <a:endParaRPr lang="ru-RU"/>
        </a:p>
      </dgm:t>
    </dgm:pt>
    <dgm:pt modelId="{A7A799E2-FAB5-4BCC-A575-8CB0DBCF35C2}">
      <dgm:prSet phldrT="[Текст]" custT="1"/>
      <dgm:spPr/>
      <dgm:t>
        <a:bodyPr/>
        <a:lstStyle/>
        <a:p>
          <a:r>
            <a:rPr lang="ru-RU" sz="2000" dirty="0">
              <a:solidFill>
                <a:srgbClr val="2E3192"/>
              </a:solidFill>
              <a:latin typeface="Times New Roman" pitchFamily="18" charset="0"/>
              <a:cs typeface="Times New Roman" pitchFamily="18" charset="0"/>
            </a:rPr>
            <a:t>Удостоверение общественного наблюдателя </a:t>
          </a:r>
        </a:p>
      </dgm:t>
    </dgm:pt>
    <dgm:pt modelId="{D661A1BE-B823-41F1-8F10-381E8DD1284F}" type="parTrans" cxnId="{B708D444-BC6D-439B-9CB6-D302031F90A9}">
      <dgm:prSet/>
      <dgm:spPr/>
      <dgm:t>
        <a:bodyPr/>
        <a:lstStyle/>
        <a:p>
          <a:endParaRPr lang="ru-RU"/>
        </a:p>
      </dgm:t>
    </dgm:pt>
    <dgm:pt modelId="{BD6D1FAF-0993-4019-8977-7FDE21B102C9}" type="sibTrans" cxnId="{B708D444-BC6D-439B-9CB6-D302031F90A9}">
      <dgm:prSet/>
      <dgm:spPr/>
      <dgm:t>
        <a:bodyPr/>
        <a:lstStyle/>
        <a:p>
          <a:endParaRPr lang="ru-RU"/>
        </a:p>
      </dgm:t>
    </dgm:pt>
    <dgm:pt modelId="{8F22516D-CEA5-48C8-ADE4-04689D96DC7E}">
      <dgm:prSet custT="1"/>
      <dgm:spPr/>
      <dgm:t>
        <a:bodyPr/>
        <a:lstStyle/>
        <a:p>
          <a:r>
            <a:rPr lang="ru-RU" sz="2000" dirty="0">
              <a:solidFill>
                <a:srgbClr val="2E3192"/>
              </a:solidFill>
              <a:latin typeface="Times New Roman" pitchFamily="18" charset="0"/>
              <a:cs typeface="Times New Roman" pitchFamily="18" charset="0"/>
            </a:rPr>
            <a:t>График осуществления наблюдения</a:t>
          </a:r>
          <a:endParaRPr lang="ru-RU" sz="2000" b="1" i="1" dirty="0">
            <a:solidFill>
              <a:srgbClr val="2E3192"/>
            </a:solidFill>
            <a:latin typeface="Century Gothic"/>
          </a:endParaRPr>
        </a:p>
      </dgm:t>
    </dgm:pt>
    <dgm:pt modelId="{E269A67C-247B-4E40-A924-2097D3CE56B5}" type="parTrans" cxnId="{45E7A475-E935-4FEE-9E19-551E3C261184}">
      <dgm:prSet/>
      <dgm:spPr/>
      <dgm:t>
        <a:bodyPr/>
        <a:lstStyle/>
        <a:p>
          <a:endParaRPr lang="ru-RU"/>
        </a:p>
      </dgm:t>
    </dgm:pt>
    <dgm:pt modelId="{BF90969C-3477-4AE3-9A4C-1FE527C351E7}" type="sibTrans" cxnId="{45E7A475-E935-4FEE-9E19-551E3C261184}">
      <dgm:prSet/>
      <dgm:spPr/>
      <dgm:t>
        <a:bodyPr/>
        <a:lstStyle/>
        <a:p>
          <a:endParaRPr lang="ru-RU"/>
        </a:p>
      </dgm:t>
    </dgm:pt>
    <dgm:pt modelId="{483B7403-E53F-4F13-ABE2-6559FE0D0837}">
      <dgm:prSet phldrT="[Текст]" custT="1"/>
      <dgm:spPr/>
      <dgm:t>
        <a:bodyPr/>
        <a:lstStyle/>
        <a:p>
          <a:r>
            <a:rPr lang="ru-RU" sz="2000" dirty="0">
              <a:solidFill>
                <a:srgbClr val="2E3192"/>
              </a:solidFill>
              <a:latin typeface="Times New Roman" pitchFamily="18" charset="0"/>
              <a:cs typeface="Times New Roman" pitchFamily="18" charset="0"/>
            </a:rPr>
            <a:t>Выдача аккредитационных удостоверений общественных наблюдателей</a:t>
          </a:r>
          <a:endParaRPr lang="ru-RU" sz="2000" dirty="0"/>
        </a:p>
      </dgm:t>
    </dgm:pt>
    <dgm:pt modelId="{4540733D-1E5D-4C29-B06B-38F2FA6B39E1}" type="parTrans" cxnId="{DF46B563-5968-42A6-B180-63902E823053}">
      <dgm:prSet/>
      <dgm:spPr/>
      <dgm:t>
        <a:bodyPr/>
        <a:lstStyle/>
        <a:p>
          <a:endParaRPr lang="ru-RU"/>
        </a:p>
      </dgm:t>
    </dgm:pt>
    <dgm:pt modelId="{69206DE5-97B1-4F74-8D47-C7C426AF1671}" type="sibTrans" cxnId="{DF46B563-5968-42A6-B180-63902E823053}">
      <dgm:prSet/>
      <dgm:spPr/>
      <dgm:t>
        <a:bodyPr/>
        <a:lstStyle/>
        <a:p>
          <a:endParaRPr lang="ru-RU"/>
        </a:p>
      </dgm:t>
    </dgm:pt>
    <dgm:pt modelId="{6F72D917-B039-4C31-9A23-A62FCDDEE44D}" type="pres">
      <dgm:prSet presAssocID="{A7CC4F0E-9573-402E-8D78-44DCF41E58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271B98-6D91-4A14-9E2F-9AEE5B4FB390}" type="pres">
      <dgm:prSet presAssocID="{7B2DDF76-A7B2-4494-9F01-5D9C5A461F63}" presName="parentText" presStyleLbl="node1" presStyleIdx="0" presStyleCnt="2" custScaleY="110000" custLinFactNeighborY="-63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51D57-FA54-492A-BAD0-0FB335AC8F73}" type="pres">
      <dgm:prSet presAssocID="{7B2DDF76-A7B2-4494-9F01-5D9C5A461F6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8A4DD-3E3B-4FC1-9236-0FCC6C0C5017}" type="pres">
      <dgm:prSet presAssocID="{7B4F6F86-DFED-4A09-86D6-C4F790089F5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8DCDE-A7BA-48B9-BAB3-58C557E8FD32}" type="pres">
      <dgm:prSet presAssocID="{7B4F6F86-DFED-4A09-86D6-C4F790089F5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044A48-A45C-46DD-A2BC-67C9698A5FED}" type="presOf" srcId="{A7CC4F0E-9573-402E-8D78-44DCF41E5817}" destId="{6F72D917-B039-4C31-9A23-A62FCDDEE44D}" srcOrd="0" destOrd="0" presId="urn:microsoft.com/office/officeart/2005/8/layout/vList2"/>
    <dgm:cxn modelId="{5994F843-74A9-4EFC-862D-07FE31CB7197}" type="presOf" srcId="{483B7403-E53F-4F13-ABE2-6559FE0D0837}" destId="{87B8DCDE-A7BA-48B9-BAB3-58C557E8FD32}" srcOrd="0" destOrd="1" presId="urn:microsoft.com/office/officeart/2005/8/layout/vList2"/>
    <dgm:cxn modelId="{56C2CB9D-C412-4871-B07D-8C08C09DA89A}" type="presOf" srcId="{678FA9A6-F7F5-4B1E-B018-D3A48238DE6D}" destId="{16C51D57-FA54-492A-BAD0-0FB335AC8F73}" srcOrd="0" destOrd="0" presId="urn:microsoft.com/office/officeart/2005/8/layout/vList2"/>
    <dgm:cxn modelId="{FF56DD2B-809D-407C-B56E-99F7854A4D89}" srcId="{7B4F6F86-DFED-4A09-86D6-C4F790089F59}" destId="{DBC33E67-65A0-4159-96E3-1B890A3BD293}" srcOrd="0" destOrd="0" parTransId="{D036FE78-1AAB-485C-B194-3A4160E2330B}" sibTransId="{CD1AF185-5EC8-4C73-9AD3-320526AC530F}"/>
    <dgm:cxn modelId="{B708D444-BC6D-439B-9CB6-D302031F90A9}" srcId="{7B2DDF76-A7B2-4494-9F01-5D9C5A461F63}" destId="{A7A799E2-FAB5-4BCC-A575-8CB0DBCF35C2}" srcOrd="1" destOrd="0" parTransId="{D661A1BE-B823-41F1-8F10-381E8DD1284F}" sibTransId="{BD6D1FAF-0993-4019-8977-7FDE21B102C9}"/>
    <dgm:cxn modelId="{53A9955B-34AF-472A-AF4C-FE7938D3D8D4}" type="presOf" srcId="{DBC33E67-65A0-4159-96E3-1B890A3BD293}" destId="{87B8DCDE-A7BA-48B9-BAB3-58C557E8FD32}" srcOrd="0" destOrd="0" presId="urn:microsoft.com/office/officeart/2005/8/layout/vList2"/>
    <dgm:cxn modelId="{A46ADF16-1349-4AB9-8210-F7F4F50D3B4D}" srcId="{A7CC4F0E-9573-402E-8D78-44DCF41E5817}" destId="{7B2DDF76-A7B2-4494-9F01-5D9C5A461F63}" srcOrd="0" destOrd="0" parTransId="{ADF0B99D-4BE2-4515-B596-B1A8D8138101}" sibTransId="{12AEAC04-01D2-4A67-88E8-AD68CA890C6D}"/>
    <dgm:cxn modelId="{98CD61B7-BBF8-431E-A169-8C244C8E49E8}" srcId="{A7CC4F0E-9573-402E-8D78-44DCF41E5817}" destId="{7B4F6F86-DFED-4A09-86D6-C4F790089F59}" srcOrd="1" destOrd="0" parTransId="{427FABFE-44E7-48AB-AD68-8F55FEF0FDD3}" sibTransId="{28395A6A-D6F2-4A61-B648-6077891D80AC}"/>
    <dgm:cxn modelId="{DE05D768-4E1A-444C-9174-6EB04AB14044}" type="presOf" srcId="{7B4F6F86-DFED-4A09-86D6-C4F790089F59}" destId="{E4F8A4DD-3E3B-4FC1-9236-0FCC6C0C5017}" srcOrd="0" destOrd="0" presId="urn:microsoft.com/office/officeart/2005/8/layout/vList2"/>
    <dgm:cxn modelId="{45B3A163-DA2C-4EBC-98A2-95A4349E02AB}" srcId="{7B2DDF76-A7B2-4494-9F01-5D9C5A461F63}" destId="{678FA9A6-F7F5-4B1E-B018-D3A48238DE6D}" srcOrd="0" destOrd="0" parTransId="{9E768B03-340A-4B44-9BC3-333E4F539276}" sibTransId="{5E7520D2-A5B0-48ED-A839-74C8C27D7D9A}"/>
    <dgm:cxn modelId="{26F544DE-924B-4C31-B313-B32081EDA177}" type="presOf" srcId="{7B2DDF76-A7B2-4494-9F01-5D9C5A461F63}" destId="{D2271B98-6D91-4A14-9E2F-9AEE5B4FB390}" srcOrd="0" destOrd="0" presId="urn:microsoft.com/office/officeart/2005/8/layout/vList2"/>
    <dgm:cxn modelId="{45E7A475-E935-4FEE-9E19-551E3C261184}" srcId="{7B2DDF76-A7B2-4494-9F01-5D9C5A461F63}" destId="{8F22516D-CEA5-48C8-ADE4-04689D96DC7E}" srcOrd="2" destOrd="0" parTransId="{E269A67C-247B-4E40-A924-2097D3CE56B5}" sibTransId="{BF90969C-3477-4AE3-9A4C-1FE527C351E7}"/>
    <dgm:cxn modelId="{02A73965-9CA1-4D5F-9708-9F8486648997}" type="presOf" srcId="{A7A799E2-FAB5-4BCC-A575-8CB0DBCF35C2}" destId="{16C51D57-FA54-492A-BAD0-0FB335AC8F73}" srcOrd="0" destOrd="1" presId="urn:microsoft.com/office/officeart/2005/8/layout/vList2"/>
    <dgm:cxn modelId="{562F30F8-C3AB-426A-B73F-146525481323}" type="presOf" srcId="{8F22516D-CEA5-48C8-ADE4-04689D96DC7E}" destId="{16C51D57-FA54-492A-BAD0-0FB335AC8F73}" srcOrd="0" destOrd="2" presId="urn:microsoft.com/office/officeart/2005/8/layout/vList2"/>
    <dgm:cxn modelId="{DF46B563-5968-42A6-B180-63902E823053}" srcId="{7B4F6F86-DFED-4A09-86D6-C4F790089F59}" destId="{483B7403-E53F-4F13-ABE2-6559FE0D0837}" srcOrd="1" destOrd="0" parTransId="{4540733D-1E5D-4C29-B06B-38F2FA6B39E1}" sibTransId="{69206DE5-97B1-4F74-8D47-C7C426AF1671}"/>
    <dgm:cxn modelId="{78EC346B-F8F5-426A-9E28-E01E3380A695}" type="presParOf" srcId="{6F72D917-B039-4C31-9A23-A62FCDDEE44D}" destId="{D2271B98-6D91-4A14-9E2F-9AEE5B4FB390}" srcOrd="0" destOrd="0" presId="urn:microsoft.com/office/officeart/2005/8/layout/vList2"/>
    <dgm:cxn modelId="{FAD37B14-928A-4257-98D3-1B0094FB883C}" type="presParOf" srcId="{6F72D917-B039-4C31-9A23-A62FCDDEE44D}" destId="{16C51D57-FA54-492A-BAD0-0FB335AC8F73}" srcOrd="1" destOrd="0" presId="urn:microsoft.com/office/officeart/2005/8/layout/vList2"/>
    <dgm:cxn modelId="{D15A1A59-DBA1-4217-BA79-9245109E499A}" type="presParOf" srcId="{6F72D917-B039-4C31-9A23-A62FCDDEE44D}" destId="{E4F8A4DD-3E3B-4FC1-9236-0FCC6C0C5017}" srcOrd="2" destOrd="0" presId="urn:microsoft.com/office/officeart/2005/8/layout/vList2"/>
    <dgm:cxn modelId="{9B838D37-FDAD-4C7A-8179-383DA74462E5}" type="presParOf" srcId="{6F72D917-B039-4C31-9A23-A62FCDDEE44D}" destId="{87B8DCDE-A7BA-48B9-BAB3-58C557E8FD3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71B98-6D91-4A14-9E2F-9AEE5B4FB390}">
      <dsp:nvSpPr>
        <dsp:cNvPr id="0" name=""/>
        <dsp:cNvSpPr/>
      </dsp:nvSpPr>
      <dsp:spPr>
        <a:xfrm>
          <a:off x="0" y="0"/>
          <a:ext cx="7200800" cy="1256112"/>
        </a:xfrm>
        <a:prstGeom prst="roundRect">
          <a:avLst/>
        </a:prstGeom>
        <a:solidFill>
          <a:srgbClr val="0E6655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Департамент образования Орловской области</a:t>
          </a:r>
        </a:p>
      </dsp:txBody>
      <dsp:txXfrm>
        <a:off x="61318" y="61318"/>
        <a:ext cx="7078164" cy="1133476"/>
      </dsp:txXfrm>
    </dsp:sp>
    <dsp:sp modelId="{16C51D57-FA54-492A-BAD0-0FB335AC8F73}">
      <dsp:nvSpPr>
        <dsp:cNvPr id="0" name=""/>
        <dsp:cNvSpPr/>
      </dsp:nvSpPr>
      <dsp:spPr>
        <a:xfrm>
          <a:off x="0" y="1264377"/>
          <a:ext cx="7200800" cy="101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2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>
              <a:solidFill>
                <a:srgbClr val="2E3192"/>
              </a:solidFill>
              <a:latin typeface="Times New Roman" pitchFamily="18" charset="0"/>
              <a:cs typeface="Times New Roman" pitchFamily="18" charset="0"/>
            </a:rPr>
            <a:t>Решение об аккредитации не позднее чем за 2 рабочих дня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>
              <a:solidFill>
                <a:srgbClr val="2E3192"/>
              </a:solidFill>
              <a:latin typeface="Times New Roman" pitchFamily="18" charset="0"/>
              <a:cs typeface="Times New Roman" pitchFamily="18" charset="0"/>
            </a:rPr>
            <a:t>Удостоверение общественного наблюдателя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>
              <a:solidFill>
                <a:srgbClr val="2E3192"/>
              </a:solidFill>
              <a:latin typeface="Times New Roman" pitchFamily="18" charset="0"/>
              <a:cs typeface="Times New Roman" pitchFamily="18" charset="0"/>
            </a:rPr>
            <a:t>График осуществления наблюдения</a:t>
          </a:r>
          <a:endParaRPr lang="ru-RU" sz="2000" b="1" i="1" kern="1200" dirty="0">
            <a:solidFill>
              <a:srgbClr val="2E3192"/>
            </a:solidFill>
            <a:latin typeface="Century Gothic"/>
          </a:endParaRPr>
        </a:p>
      </dsp:txBody>
      <dsp:txXfrm>
        <a:off x="0" y="1264377"/>
        <a:ext cx="7200800" cy="1010160"/>
      </dsp:txXfrm>
    </dsp:sp>
    <dsp:sp modelId="{E4F8A4DD-3E3B-4FC1-9236-0FCC6C0C5017}">
      <dsp:nvSpPr>
        <dsp:cNvPr id="0" name=""/>
        <dsp:cNvSpPr/>
      </dsp:nvSpPr>
      <dsp:spPr>
        <a:xfrm>
          <a:off x="0" y="2274537"/>
          <a:ext cx="7200800" cy="1141920"/>
        </a:xfrm>
        <a:prstGeom prst="roundRect">
          <a:avLst/>
        </a:prstGeom>
        <a:solidFill>
          <a:srgbClr val="0E6655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 ОО «РЦОКО»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744" y="2330281"/>
        <a:ext cx="7089312" cy="1030432"/>
      </dsp:txXfrm>
    </dsp:sp>
    <dsp:sp modelId="{87B8DCDE-A7BA-48B9-BAB3-58C557E8FD32}">
      <dsp:nvSpPr>
        <dsp:cNvPr id="0" name=""/>
        <dsp:cNvSpPr/>
      </dsp:nvSpPr>
      <dsp:spPr>
        <a:xfrm>
          <a:off x="0" y="3416457"/>
          <a:ext cx="7200800" cy="1199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2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>
              <a:solidFill>
                <a:srgbClr val="2E3192"/>
              </a:solidFill>
              <a:latin typeface="Times New Roman" pitchFamily="18" charset="0"/>
              <a:cs typeface="Times New Roman" pitchFamily="18" charset="0"/>
            </a:rPr>
            <a:t>Организация  и проведение обучения лиц, желающих быть аккредитованными в качестве общественных наблюдателей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>
              <a:solidFill>
                <a:srgbClr val="2E3192"/>
              </a:solidFill>
              <a:latin typeface="Times New Roman" pitchFamily="18" charset="0"/>
              <a:cs typeface="Times New Roman" pitchFamily="18" charset="0"/>
            </a:rPr>
            <a:t>Выдача аккредитационных удостоверений общественных наблюдателей</a:t>
          </a:r>
          <a:endParaRPr lang="ru-RU" sz="2000" kern="1200" dirty="0"/>
        </a:p>
      </dsp:txBody>
      <dsp:txXfrm>
        <a:off x="0" y="3416457"/>
        <a:ext cx="7200800" cy="1199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406A7D-70AC-43A6-ADE9-1FF6245843BC}" type="datetimeFigureOut">
              <a:rPr lang="ru-RU"/>
              <a:pPr>
                <a:defRPr/>
              </a:pPr>
              <a:t>09.02.2026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B7FA4B-81A5-4171-ACA8-169F797DA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81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>
            <a:extLst>
              <a:ext uri="{FF2B5EF4-FFF2-40B4-BE49-F238E27FC236}">
                <a16:creationId xmlns="" xmlns:a16="http://schemas.microsoft.com/office/drawing/2014/main" id="{5352AA44-8617-4C92-BE31-7523BC06E7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>
            <a:extLst>
              <a:ext uri="{FF2B5EF4-FFF2-40B4-BE49-F238E27FC236}">
                <a16:creationId xmlns="" xmlns:a16="http://schemas.microsoft.com/office/drawing/2014/main" id="{6515D21C-C0A2-469C-856E-E436258AC5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9636" name="Номер слайда 3">
            <a:extLst>
              <a:ext uri="{FF2B5EF4-FFF2-40B4-BE49-F238E27FC236}">
                <a16:creationId xmlns="" xmlns:a16="http://schemas.microsoft.com/office/drawing/2014/main" id="{486B9BB6-A85D-4391-9F72-7C73E2EF0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73E406B-1D6F-44E2-8A15-CB3AA0952AFF}" type="slidenum">
              <a:rPr lang="ru-RU" altLang="ru-RU">
                <a:solidFill>
                  <a:srgbClr val="000000"/>
                </a:solidFill>
              </a:rPr>
              <a:pPr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="" xmlns:a16="http://schemas.microsoft.com/office/drawing/2014/main" id="{80DBFA51-AF4A-458D-A464-9A34567841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>
            <a:extLst>
              <a:ext uri="{FF2B5EF4-FFF2-40B4-BE49-F238E27FC236}">
                <a16:creationId xmlns="" xmlns:a16="http://schemas.microsoft.com/office/drawing/2014/main" id="{F2D98F2B-88E9-4E14-8843-E0ACC333B5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2532" name="Номер слайда 3">
            <a:extLst>
              <a:ext uri="{FF2B5EF4-FFF2-40B4-BE49-F238E27FC236}">
                <a16:creationId xmlns="" xmlns:a16="http://schemas.microsoft.com/office/drawing/2014/main" id="{A61B0F37-D090-409B-AF37-C04D0B488D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65255-6821-45A8-97A7-D7013CC56626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474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="" xmlns:a16="http://schemas.microsoft.com/office/drawing/2014/main" id="{80DBFA51-AF4A-458D-A464-9A34567841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>
            <a:extLst>
              <a:ext uri="{FF2B5EF4-FFF2-40B4-BE49-F238E27FC236}">
                <a16:creationId xmlns="" xmlns:a16="http://schemas.microsoft.com/office/drawing/2014/main" id="{F2D98F2B-88E9-4E14-8843-E0ACC333B5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2532" name="Номер слайда 3">
            <a:extLst>
              <a:ext uri="{FF2B5EF4-FFF2-40B4-BE49-F238E27FC236}">
                <a16:creationId xmlns="" xmlns:a16="http://schemas.microsoft.com/office/drawing/2014/main" id="{A61B0F37-D090-409B-AF37-C04D0B488D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65255-6821-45A8-97A7-D7013CC56626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12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="" xmlns:a16="http://schemas.microsoft.com/office/drawing/2014/main" id="{80DBFA51-AF4A-458D-A464-9A34567841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>
            <a:extLst>
              <a:ext uri="{FF2B5EF4-FFF2-40B4-BE49-F238E27FC236}">
                <a16:creationId xmlns="" xmlns:a16="http://schemas.microsoft.com/office/drawing/2014/main" id="{F2D98F2B-88E9-4E14-8843-E0ACC333B5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2532" name="Номер слайда 3">
            <a:extLst>
              <a:ext uri="{FF2B5EF4-FFF2-40B4-BE49-F238E27FC236}">
                <a16:creationId xmlns="" xmlns:a16="http://schemas.microsoft.com/office/drawing/2014/main" id="{A61B0F37-D090-409B-AF37-C04D0B488D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65255-6821-45A8-97A7-D7013CC56626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14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="" xmlns:a16="http://schemas.microsoft.com/office/drawing/2014/main" id="{80DBFA51-AF4A-458D-A464-9A34567841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>
            <a:extLst>
              <a:ext uri="{FF2B5EF4-FFF2-40B4-BE49-F238E27FC236}">
                <a16:creationId xmlns="" xmlns:a16="http://schemas.microsoft.com/office/drawing/2014/main" id="{F2D98F2B-88E9-4E14-8843-E0ACC333B5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2532" name="Номер слайда 3">
            <a:extLst>
              <a:ext uri="{FF2B5EF4-FFF2-40B4-BE49-F238E27FC236}">
                <a16:creationId xmlns="" xmlns:a16="http://schemas.microsoft.com/office/drawing/2014/main" id="{A61B0F37-D090-409B-AF37-C04D0B488D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65255-6821-45A8-97A7-D7013CC56626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405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>
            <a:extLst>
              <a:ext uri="{FF2B5EF4-FFF2-40B4-BE49-F238E27FC236}">
                <a16:creationId xmlns:a16="http://schemas.microsoft.com/office/drawing/2014/main" xmlns="" id="{F91CB339-A1EB-410F-AE67-44B859D58A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>
            <a:extLst>
              <a:ext uri="{FF2B5EF4-FFF2-40B4-BE49-F238E27FC236}">
                <a16:creationId xmlns:a16="http://schemas.microsoft.com/office/drawing/2014/main" xmlns="" id="{67D0FBF0-EDA0-4DE2-8585-DF04BF2C9D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3732" name="Номер слайда 3">
            <a:extLst>
              <a:ext uri="{FF2B5EF4-FFF2-40B4-BE49-F238E27FC236}">
                <a16:creationId xmlns:a16="http://schemas.microsoft.com/office/drawing/2014/main" xmlns="" id="{4101F9FD-AF75-4548-8855-54CC42129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6240DC9-4862-4977-BC58-E6B5CBFFA89A}" type="slidenum">
              <a:rPr lang="ru-RU" altLang="ru-RU">
                <a:solidFill>
                  <a:srgbClr val="000000"/>
                </a:solidFill>
              </a:rPr>
              <a:pPr/>
              <a:t>14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="" xmlns:a16="http://schemas.microsoft.com/office/drawing/2014/main" id="{80DBFA51-AF4A-458D-A464-9A34567841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>
            <a:extLst>
              <a:ext uri="{FF2B5EF4-FFF2-40B4-BE49-F238E27FC236}">
                <a16:creationId xmlns="" xmlns:a16="http://schemas.microsoft.com/office/drawing/2014/main" id="{F2D98F2B-88E9-4E14-8843-E0ACC333B5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2532" name="Номер слайда 3">
            <a:extLst>
              <a:ext uri="{FF2B5EF4-FFF2-40B4-BE49-F238E27FC236}">
                <a16:creationId xmlns="" xmlns:a16="http://schemas.microsoft.com/office/drawing/2014/main" id="{A61B0F37-D090-409B-AF37-C04D0B488D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65255-6821-45A8-97A7-D7013CC56626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2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0"/>
            <a:ext cx="6000750" cy="297180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8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F06C-2A01-488A-A745-9603C50E840B}" type="datetime1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9154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3227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60960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55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58D9-F466-4257-895B-4AB3ADC7F922}" type="datetime1">
              <a:rPr lang="en-US" smtClean="0"/>
              <a:t>2/9/2026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37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EF2A-CCE0-4A89-8C8B-7BB705514AD7}" type="datetime1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727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68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7D26-D675-4C7C-83F0-F3F09982A04D}" type="datetime1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5375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49A7-73AF-4034-B7A2-4E5D0A41D156}" type="datetime1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842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5B62-8E6F-4D13-B93B-292689440282}" type="datetime1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4015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76673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FFEF-F442-4536-99A4-A6153172884D}" type="datetime1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97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D1D1-0CF6-4A9C-A384-645A1C1FB5D6}" type="datetime1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11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451B-9617-4EDE-B869-12FC0297A607}" type="datetime1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189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0"/>
            <a:ext cx="6000750" cy="297180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8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F06C-2A01-488A-A745-9603C50E840B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2/9/2026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9154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3227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60960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829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2BE8-6276-4611-8975-AF6FEEA1F68C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2/9/2026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2BE8-6276-4611-8975-AF6FEEA1F68C}" type="datetime1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48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6A8F-CD9C-46F9-BBCB-2CBEE345B4A9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2/9/2026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02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685801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AEAD-39FB-437C-AA76-D3ECF6C2F695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2/9/2026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07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273D-F8CF-4815-9C35-B1771BCD2DFE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2/9/2026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98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DBDC-7CE0-4292-B008-8032F35AEC32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2/9/2026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05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1D00-0657-4BDE-860D-0DFC738A557E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2/9/2026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6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EC55-D0A5-418D-ADFA-2BF885C9C52D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2/9/2026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23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5772-E645-417B-BA22-221AE37B6D0C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2/9/2026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21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58D9-F466-4257-895B-4AB3ADC7F922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2/9/2026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64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EF2A-CCE0-4A89-8C8B-7BB705514AD7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2/9/2026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15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68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7D26-D675-4C7C-83F0-F3F09982A04D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2/9/2026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/>
            <a:r>
              <a:rPr lang="en-US" sz="6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715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6A8F-CD9C-46F9-BBCB-2CBEE345B4A9}" type="datetime1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726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49A7-73AF-4034-B7A2-4E5D0A41D156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2/9/2026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466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5B62-8E6F-4D13-B93B-292689440282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2/9/2026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/>
            <a:r>
              <a:rPr lang="en-US" sz="6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6929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76673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FFEF-F442-4536-99A4-A6153172884D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2/9/2026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444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D1D1-0CF6-4A9C-A384-645A1C1FB5D6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2/9/2026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69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451B-9617-4EDE-B869-12FC0297A607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2/9/2026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525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0"/>
            <a:ext cx="6000750" cy="297180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8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F06C-2A01-488A-A745-9603C50E840B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2/9/2026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9154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3227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60960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877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2BE8-6276-4611-8975-AF6FEEA1F68C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2/9/2026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150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6A8F-CD9C-46F9-BBCB-2CBEE345B4A9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2/9/2026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160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685801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AEAD-39FB-437C-AA76-D3ECF6C2F695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2/9/2026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13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273D-F8CF-4815-9C35-B1771BCD2DFE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2/9/2026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09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685801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AEAD-39FB-437C-AA76-D3ECF6C2F695}" type="datetime1">
              <a:rPr lang="en-US" smtClean="0"/>
              <a:t>2/9/2026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472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DBDC-7CE0-4292-B008-8032F35AEC32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2/9/2026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787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1D00-0657-4BDE-860D-0DFC738A557E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2/9/2026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298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EC55-D0A5-418D-ADFA-2BF885C9C52D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2/9/2026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567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5772-E645-417B-BA22-221AE37B6D0C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2/9/2026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424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58D9-F466-4257-895B-4AB3ADC7F922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2/9/2026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592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EF2A-CCE0-4A89-8C8B-7BB705514AD7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2/9/2026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969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68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7D26-D675-4C7C-83F0-F3F09982A04D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2/9/2026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/>
            <a:r>
              <a:rPr lang="en-US" sz="6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28127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49A7-73AF-4034-B7A2-4E5D0A41D156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2/9/2026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261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5B62-8E6F-4D13-B93B-292689440282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2/9/2026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/>
            <a:r>
              <a:rPr lang="en-US" sz="6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1770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76673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FFEF-F442-4536-99A4-A6153172884D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2/9/2026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8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273D-F8CF-4815-9C35-B1771BCD2DFE}" type="datetime1">
              <a:rPr lang="en-US" smtClean="0"/>
              <a:t>2/9/2026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209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D1D1-0CF6-4A9C-A384-645A1C1FB5D6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2/9/2026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72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451B-9617-4EDE-B869-12FC0297A607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2/9/2026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25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DBDC-7CE0-4292-B008-8032F35AEC32}" type="datetime1">
              <a:rPr lang="en-US" smtClean="0"/>
              <a:t>2/9/2026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0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1D00-0657-4BDE-860D-0DFC738A557E}" type="datetime1">
              <a:rPr lang="en-US" smtClean="0"/>
              <a:t>2/9/2026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52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EC55-D0A5-418D-ADFA-2BF885C9C52D}" type="datetime1">
              <a:rPr lang="en-US" smtClean="0"/>
              <a:t>2/9/2026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16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5772-E645-417B-BA22-221AE37B6D0C}" type="datetime1">
              <a:rPr lang="en-US" smtClean="0"/>
              <a:t>2/9/2026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6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accent3">
                <a:lumMod val="40000"/>
                <a:lumOff val="60000"/>
              </a:schemeClr>
            </a:gs>
            <a:gs pos="74000">
              <a:schemeClr val="tx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B92E626-02AF-46EE-AE4F-8F3C6F223EF0}" type="datetime1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48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accent3">
                <a:lumMod val="40000"/>
                <a:lumOff val="60000"/>
              </a:schemeClr>
            </a:gs>
            <a:gs pos="74000">
              <a:schemeClr val="tx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B92E626-02AF-46EE-AE4F-8F3C6F223EF0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2/9/2026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242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accent3">
                <a:lumMod val="40000"/>
                <a:lumOff val="60000"/>
              </a:schemeClr>
            </a:gs>
            <a:gs pos="74000">
              <a:schemeClr val="tx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B92E626-02AF-46EE-AE4F-8F3C6F223EF0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2/9/2026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21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F45465-E66A-4176-923B-69B4DB4F3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16" y="4653136"/>
            <a:ext cx="4104456" cy="1130300"/>
          </a:xfrm>
        </p:spPr>
        <p:txBody>
          <a:bodyPr>
            <a:normAutofit/>
          </a:bodyPr>
          <a:lstStyle/>
          <a:p>
            <a:pPr algn="r"/>
            <a:r>
              <a:rPr lang="ru-RU" sz="16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Виктория Юрьевна Сережечкина,</a:t>
            </a:r>
            <a:r>
              <a:rPr lang="ru-RU" sz="16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16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</a:t>
            </a:r>
            <a:r>
              <a:rPr lang="en-US" sz="16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6F5FD0F-D289-482D-8448-A63C3CAFE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58" y="1371601"/>
            <a:ext cx="8235306" cy="27114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>
                <a:ln w="0"/>
                <a:solidFill>
                  <a:srgbClr val="181B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общественного наблюдения </a:t>
            </a:r>
            <a:br>
              <a:rPr lang="ru-RU" sz="2400" b="1" i="1" dirty="0">
                <a:ln w="0"/>
                <a:solidFill>
                  <a:srgbClr val="181B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n w="0"/>
                <a:solidFill>
                  <a:srgbClr val="181B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</a:t>
            </a:r>
            <a:r>
              <a:rPr lang="ru-RU" sz="2400" b="1" i="1" dirty="0">
                <a:ln w="0"/>
                <a:solidFill>
                  <a:srgbClr val="181B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государственной итоговой </a:t>
            </a:r>
            <a:r>
              <a:rPr lang="ru-RU" sz="2400" b="1" i="1" dirty="0" smtClean="0">
                <a:ln w="0"/>
                <a:solidFill>
                  <a:srgbClr val="181B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 на </a:t>
            </a:r>
            <a:r>
              <a:rPr lang="ru-RU" sz="2400" b="1" i="1" dirty="0">
                <a:ln w="0"/>
                <a:solidFill>
                  <a:srgbClr val="181B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Орловской области </a:t>
            </a:r>
            <a:br>
              <a:rPr lang="ru-RU" sz="2400" b="1" i="1" dirty="0">
                <a:ln w="0"/>
                <a:solidFill>
                  <a:srgbClr val="181B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n w="0"/>
                <a:solidFill>
                  <a:srgbClr val="181B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 smtClean="0">
                <a:ln w="0"/>
                <a:solidFill>
                  <a:srgbClr val="181B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400" b="1" i="1" dirty="0">
                <a:ln w="0"/>
                <a:solidFill>
                  <a:srgbClr val="181B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2400" dirty="0">
              <a:solidFill>
                <a:srgbClr val="181B5C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43" y="188641"/>
            <a:ext cx="1224135" cy="122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6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6">
            <a:extLst>
              <a:ext uri="{FF2B5EF4-FFF2-40B4-BE49-F238E27FC236}">
                <a16:creationId xmlns="" xmlns:a16="http://schemas.microsoft.com/office/drawing/2014/main" id="{582CA664-0F73-4741-A0B0-EA9063E57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17383"/>
            <a:ext cx="7047310" cy="41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8F270C9-FEB7-4468-9299-A0862BAE995B}"/>
              </a:ext>
            </a:extLst>
          </p:cNvPr>
          <p:cNvSpPr/>
          <p:nvPr/>
        </p:nvSpPr>
        <p:spPr>
          <a:xfrm>
            <a:off x="395536" y="332656"/>
            <a:ext cx="7799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ru-RU" sz="2400" b="1" i="1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 общественного  наблюдения</a:t>
            </a:r>
          </a:p>
        </p:txBody>
      </p:sp>
      <p:sp>
        <p:nvSpPr>
          <p:cNvPr id="8" name="Скругленный прямоугольник 8">
            <a:extLst>
              <a:ext uri="{FF2B5EF4-FFF2-40B4-BE49-F238E27FC236}">
                <a16:creationId xmlns="" xmlns:a16="http://schemas.microsoft.com/office/drawing/2014/main" id="{2A1B4919-207C-416C-B04E-6AB1D9053445}"/>
              </a:ext>
            </a:extLst>
          </p:cNvPr>
          <p:cNvSpPr/>
          <p:nvPr/>
        </p:nvSpPr>
        <p:spPr>
          <a:xfrm>
            <a:off x="118706" y="1117560"/>
            <a:ext cx="1810606" cy="10156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ru-RU" sz="135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ППЭ-18 МАШ </a:t>
            </a:r>
          </a:p>
          <a:p>
            <a:pPr algn="ctr" defTabSz="342900">
              <a:defRPr/>
            </a:pPr>
            <a:r>
              <a:rPr lang="ru-RU" sz="135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«Акт общественного наблюдения»</a:t>
            </a:r>
            <a:endParaRPr lang="ru-RU" sz="1350" b="1" dirty="0">
              <a:solidFill>
                <a:srgbClr val="181B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9">
            <a:extLst>
              <a:ext uri="{FF2B5EF4-FFF2-40B4-BE49-F238E27FC236}">
                <a16:creationId xmlns="" xmlns:a16="http://schemas.microsoft.com/office/drawing/2014/main" id="{F2C73BFA-CEE7-459A-9A65-D1D0EEF7DA87}"/>
              </a:ext>
            </a:extLst>
          </p:cNvPr>
          <p:cNvSpPr/>
          <p:nvPr/>
        </p:nvSpPr>
        <p:spPr>
          <a:xfrm>
            <a:off x="1936855" y="1380206"/>
            <a:ext cx="1759496" cy="97780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ru-RU" sz="135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РЦОИ-18 «Акт общественного наблюдателя в РЦОИ»</a:t>
            </a:r>
            <a:endParaRPr lang="ru-RU" sz="135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9">
            <a:extLst>
              <a:ext uri="{FF2B5EF4-FFF2-40B4-BE49-F238E27FC236}">
                <a16:creationId xmlns="" xmlns:a16="http://schemas.microsoft.com/office/drawing/2014/main" id="{6E5FB1B7-D82B-4892-AFEE-599255F5B651}"/>
              </a:ext>
            </a:extLst>
          </p:cNvPr>
          <p:cNvSpPr/>
          <p:nvPr/>
        </p:nvSpPr>
        <p:spPr>
          <a:xfrm>
            <a:off x="3719627" y="1740267"/>
            <a:ext cx="1759496" cy="10300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ru-RU" sz="135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ППЗ-18 «Акт общественного наблюдателя в пункте проверки заданий»</a:t>
            </a:r>
            <a:endParaRPr lang="ru-RU" sz="1350" b="1" dirty="0">
              <a:solidFill>
                <a:srgbClr val="181B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9">
            <a:extLst>
              <a:ext uri="{FF2B5EF4-FFF2-40B4-BE49-F238E27FC236}">
                <a16:creationId xmlns="" xmlns:a16="http://schemas.microsoft.com/office/drawing/2014/main" id="{09831A2D-2B7A-4B01-839B-A27AE6AA6924}"/>
              </a:ext>
            </a:extLst>
          </p:cNvPr>
          <p:cNvSpPr/>
          <p:nvPr/>
        </p:nvSpPr>
        <p:spPr>
          <a:xfrm>
            <a:off x="5487132" y="2089480"/>
            <a:ext cx="1818458" cy="1030094"/>
          </a:xfrm>
          <a:prstGeom prst="roundRect">
            <a:avLst/>
          </a:prstGeom>
          <a:solidFill>
            <a:srgbClr val="0E6655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ru-RU" sz="135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КК-18 «Акт общественного наблюдателя в </a:t>
            </a:r>
            <a:r>
              <a:rPr lang="ru-RU" sz="135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аеляционной</a:t>
            </a:r>
            <a:r>
              <a:rPr lang="ru-RU" sz="135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комиссии»</a:t>
            </a:r>
            <a:endParaRPr lang="ru-RU" sz="135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4"/>
          <a:srcRect l="52426" t="10835" r="18897" b="20195"/>
          <a:stretch/>
        </p:blipFill>
        <p:spPr bwMode="auto">
          <a:xfrm>
            <a:off x="1907704" y="2620623"/>
            <a:ext cx="1692986" cy="2320545"/>
          </a:xfrm>
          <a:prstGeom prst="rect">
            <a:avLst/>
          </a:prstGeom>
          <a:ln>
            <a:solidFill>
              <a:srgbClr val="16A68B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5"/>
          <a:srcRect l="52439" t="12383" r="18374" b="15142"/>
          <a:stretch/>
        </p:blipFill>
        <p:spPr bwMode="auto">
          <a:xfrm>
            <a:off x="3707904" y="3052670"/>
            <a:ext cx="1694090" cy="2320546"/>
          </a:xfrm>
          <a:prstGeom prst="rect">
            <a:avLst/>
          </a:prstGeom>
          <a:ln>
            <a:solidFill>
              <a:srgbClr val="16A68B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6"/>
          <a:srcRect l="52613" t="11456" r="17073" b="21645"/>
          <a:stretch/>
        </p:blipFill>
        <p:spPr bwMode="auto">
          <a:xfrm>
            <a:off x="5508105" y="3412711"/>
            <a:ext cx="1728192" cy="2320545"/>
          </a:xfrm>
          <a:prstGeom prst="rect">
            <a:avLst/>
          </a:prstGeom>
          <a:ln>
            <a:solidFill>
              <a:srgbClr val="16A68B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Скругленный прямоугольник 9">
            <a:extLst>
              <a:ext uri="{FF2B5EF4-FFF2-40B4-BE49-F238E27FC236}">
                <a16:creationId xmlns="" xmlns:a16="http://schemas.microsoft.com/office/drawing/2014/main" id="{2E9C9152-9989-4637-8CD3-4D55CFA528F2}"/>
              </a:ext>
            </a:extLst>
          </p:cNvPr>
          <p:cNvSpPr/>
          <p:nvPr/>
        </p:nvSpPr>
        <p:spPr>
          <a:xfrm>
            <a:off x="7281592" y="2350553"/>
            <a:ext cx="1827008" cy="131626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ru-RU" sz="11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общественного наблюдателя осуществляющего наблюдение за проведением процедур оценки качества образования</a:t>
            </a:r>
            <a:endParaRPr lang="ru-RU" sz="1100" b="1" dirty="0">
              <a:solidFill>
                <a:srgbClr val="181B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AF13D38-2372-49C0-9C4A-AA21CAEFCB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3511" y="3792826"/>
            <a:ext cx="1771549" cy="2336513"/>
          </a:xfrm>
          <a:prstGeom prst="rect">
            <a:avLst/>
          </a:prstGeom>
          <a:ln>
            <a:solidFill>
              <a:srgbClr val="16A68B"/>
            </a:solidFill>
          </a:ln>
        </p:spPr>
      </p:pic>
      <p:pic>
        <p:nvPicPr>
          <p:cNvPr id="10" name="Picture 2" descr="C:\Простой.Ру\Ф-21-17 Актуализация материалов 12.04_21.04.17\18маш\Sbornik_form_gia11_excel_Страница_1.jpg">
            <a:extLst>
              <a:ext uri="{FF2B5EF4-FFF2-40B4-BE49-F238E27FC236}">
                <a16:creationId xmlns="" xmlns:a16="http://schemas.microsoft.com/office/drawing/2014/main" id="{DF62B7A8-7EB0-4A9C-AC66-EEFEC00F6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4585" r="4091" b="13162"/>
          <a:stretch>
            <a:fillRect/>
          </a:stretch>
        </p:blipFill>
        <p:spPr bwMode="auto">
          <a:xfrm>
            <a:off x="110683" y="2404599"/>
            <a:ext cx="1732186" cy="2320545"/>
          </a:xfrm>
          <a:prstGeom prst="rect">
            <a:avLst/>
          </a:prstGeom>
          <a:noFill/>
          <a:ln w="9525">
            <a:solidFill>
              <a:srgbClr val="16A68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98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95536" y="3180529"/>
            <a:ext cx="6643734" cy="1015972"/>
          </a:xfrm>
          <a:prstGeom prst="rect">
            <a:avLst/>
          </a:prstGeom>
          <a:solidFill>
            <a:srgbClr val="0E665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81000" anchor="ctr">
            <a:noAutofit/>
          </a:bodyPr>
          <a:lstStyle/>
          <a:p>
            <a:pPr algn="ctr" defTabSz="342900">
              <a:defRPr/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ППЭ не менее 50% времени, </a:t>
            </a:r>
            <a:b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установленного единым расписанием проведения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ГИА, олимпиады по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соответствующему учебному предмету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10476" y="4444327"/>
            <a:ext cx="6643734" cy="912008"/>
          </a:xfrm>
          <a:prstGeom prst="rect">
            <a:avLst/>
          </a:prstGeom>
          <a:solidFill>
            <a:srgbClr val="1AC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Удостоверяет факт своего присутствия в ППЭ  подписью </a:t>
            </a:r>
            <a:b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форме ППЭ-007 </a:t>
            </a:r>
          </a:p>
          <a:p>
            <a:pPr algn="ctr" defTabSz="342900">
              <a:defRPr/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«Список работников ППЭ и общественных наблюдателей»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FD3F8714-86C9-42A1-9A49-C31CD9E5BD70}"/>
              </a:ext>
            </a:extLst>
          </p:cNvPr>
          <p:cNvSpPr txBox="1">
            <a:spLocks/>
          </p:cNvSpPr>
          <p:nvPr/>
        </p:nvSpPr>
        <p:spPr>
          <a:xfrm>
            <a:off x="395536" y="968427"/>
            <a:ext cx="6643734" cy="1066476"/>
          </a:xfrm>
          <a:prstGeom prst="rect">
            <a:avLst/>
          </a:prstGeom>
          <a:solidFill>
            <a:srgbClr val="0E665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81000" anchor="ctr">
            <a:noAutofit/>
          </a:bodyPr>
          <a:lstStyle/>
          <a:p>
            <a:pPr algn="ctr" defTabSz="342900">
              <a:defRPr/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при наличии  документа, удостоверяющего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личность,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удостоверения общественного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наблюдателя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списках распределения в данный ППЭ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B1F648FE-284B-4426-8E12-3DC96CDC375D}"/>
              </a:ext>
            </a:extLst>
          </p:cNvPr>
          <p:cNvSpPr txBox="1">
            <a:spLocks/>
          </p:cNvSpPr>
          <p:nvPr/>
        </p:nvSpPr>
        <p:spPr>
          <a:xfrm>
            <a:off x="395536" y="5604161"/>
            <a:ext cx="6643734" cy="846804"/>
          </a:xfrm>
          <a:prstGeom prst="rect">
            <a:avLst/>
          </a:prstGeom>
          <a:solidFill>
            <a:srgbClr val="0E665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ППЭ при проведении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либо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находиться только один общественный наблюдатель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55713" y="231031"/>
            <a:ext cx="7088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defRPr/>
            </a:pPr>
            <a:r>
              <a:rPr lang="ru-RU" altLang="ru-RU" sz="2400" b="1" i="1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общественного наблюдателя в ППЭ</a:t>
            </a:r>
            <a:endParaRPr lang="ru-RU" sz="2400" i="1" dirty="0">
              <a:solidFill>
                <a:srgbClr val="2E31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57AB3D8C-6245-48C8-B0A9-3E1F43EAFA00}"/>
              </a:ext>
            </a:extLst>
          </p:cNvPr>
          <p:cNvSpPr txBox="1">
            <a:spLocks/>
          </p:cNvSpPr>
          <p:nvPr/>
        </p:nvSpPr>
        <p:spPr>
          <a:xfrm>
            <a:off x="2123728" y="2244665"/>
            <a:ext cx="6643734" cy="632122"/>
          </a:xfrm>
          <a:prstGeom prst="rect">
            <a:avLst/>
          </a:prstGeom>
          <a:solidFill>
            <a:srgbClr val="1AC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Оставляет свои личные вещи  в месте хранения личных вещей, 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телефон - в Штабе ППЭ </a:t>
            </a:r>
          </a:p>
        </p:txBody>
      </p:sp>
    </p:spTree>
    <p:extLst>
      <p:ext uri="{BB962C8B-B14F-4D97-AF65-F5344CB8AC3E}">
        <p14:creationId xmlns:p14="http://schemas.microsoft.com/office/powerpoint/2010/main" val="401460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F6B1C0-C5C0-4E5D-A5F5-F8E93AFB2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01" y="339861"/>
            <a:ext cx="8265604" cy="626096"/>
          </a:xfrm>
        </p:spPr>
        <p:txBody>
          <a:bodyPr>
            <a:noAutofit/>
          </a:bodyPr>
          <a:lstStyle/>
          <a:p>
            <a:pPr algn="ctr"/>
            <a:r>
              <a:rPr lang="ru-RU" sz="2400" b="1" i="1" cap="none" dirty="0">
                <a:solidFill>
                  <a:srgbClr val="0E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Общественному  наблюдателю  запрещается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EDE4DA0-114A-4975-B9D5-AA1C66FFF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2" y="1793815"/>
            <a:ext cx="7626096" cy="3730970"/>
          </a:xfrm>
        </p:spPr>
        <p:txBody>
          <a:bodyPr anchor="t">
            <a:noAutofit/>
          </a:bodyPr>
          <a:lstStyle/>
          <a:p>
            <a:pPr algn="just"/>
            <a:r>
              <a:rPr lang="ru-RU" sz="18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средствами связи за пределами Штаба ППЭ</a:t>
            </a:r>
          </a:p>
          <a:p>
            <a:pPr algn="just"/>
            <a:r>
              <a:rPr lang="ru-RU" sz="18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в Штабе ППЭ средства связи </a:t>
            </a:r>
            <a:r>
              <a:rPr lang="ru-RU" sz="1800" dirty="0" smtClean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не </a:t>
            </a:r>
            <a:r>
              <a:rPr lang="ru-RU" sz="18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dirty="0" smtClean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служебной </a:t>
            </a:r>
            <a:r>
              <a:rPr lang="ru-RU" sz="18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</a:t>
            </a:r>
          </a:p>
          <a:p>
            <a:pPr algn="just"/>
            <a:r>
              <a:rPr lang="ru-RU" sz="18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Оказывать содействие участникам,  в том числе передавать им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</a:t>
            </a:r>
          </a:p>
          <a:p>
            <a:pPr algn="just"/>
            <a:r>
              <a:rPr lang="ru-RU" sz="18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Вмешиваться в работу руководителя, организаторов ППЭ, членов ГЭК, иных работников ППЭ</a:t>
            </a:r>
          </a:p>
          <a:p>
            <a:pPr algn="just"/>
            <a:r>
              <a:rPr lang="ru-RU" sz="18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выхода из мест осуществления наблюдения повторный допуск не </a:t>
            </a:r>
            <a:r>
              <a:rPr lang="ru-RU" sz="1800" dirty="0" smtClean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</a:t>
            </a:r>
          </a:p>
          <a:p>
            <a:pPr marL="0" lvl="0" indent="0" algn="ctr">
              <a:buClr>
                <a:prstClr val="white"/>
              </a:buCl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невозможности явиться на ППЭ </a:t>
            </a:r>
            <a:r>
              <a:rPr lang="ru-RU" sz="2400" dirty="0" smtClean="0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сообщить об этом не позднее чем за </a:t>
            </a:r>
            <a:r>
              <a:rPr lang="ru-RU" sz="2400" dirty="0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dirty="0" smtClean="0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 </a:t>
            </a:r>
            <a:r>
              <a:rPr lang="ru-RU" sz="2400" dirty="0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экзамена</a:t>
            </a:r>
          </a:p>
          <a:p>
            <a:pPr algn="just"/>
            <a:endParaRPr lang="ru-RU" sz="1800" dirty="0">
              <a:solidFill>
                <a:srgbClr val="181B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pic>
        <p:nvPicPr>
          <p:cNvPr id="4" name="Рисунок 3" descr="Векторная графика Мобильный телефон запрещены: картинки, рисунки | Скачать  векторы Мобильный телефон запрещены на Depositphotos">
            <a:extLst>
              <a:ext uri="{FF2B5EF4-FFF2-40B4-BE49-F238E27FC236}">
                <a16:creationId xmlns="" xmlns:a16="http://schemas.microsoft.com/office/drawing/2014/main" id="{6F8C5314-BC14-4F45-B312-F41D7D2A28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52720"/>
            <a:ext cx="1752925" cy="1584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2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C7B0E8-AEB0-451D-9067-71600A8D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16" y="116632"/>
            <a:ext cx="7192336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cap="none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ППЭ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A733BF-F042-44C3-B8C3-1F62690CA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636912"/>
            <a:ext cx="6400800" cy="3615267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D43C09E-57F1-495D-AE23-1F934202B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70088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xmlns="" id="{CA35E904-FCF0-4D10-B160-650B6516D14A}"/>
              </a:ext>
            </a:extLst>
          </p:cNvPr>
          <p:cNvSpPr/>
          <p:nvPr/>
        </p:nvSpPr>
        <p:spPr>
          <a:xfrm flipH="1" flipV="1">
            <a:off x="0" y="5530012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:a16="http://schemas.microsoft.com/office/drawing/2014/main" xmlns="" id="{5A00DB76-4FDF-49BE-A3D0-AD8A7B0B7A17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xmlns="" id="{E0913D64-DBEF-4520-81B9-4DFD90D40C3E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xmlns="" id="{EA555FB2-4A54-4EE6-98F1-8EF82FB46DA2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098" name="object 3">
            <a:extLst>
              <a:ext uri="{FF2B5EF4-FFF2-40B4-BE49-F238E27FC236}">
                <a16:creationId xmlns:a16="http://schemas.microsoft.com/office/drawing/2014/main" xmlns="" id="{66304851-09EC-4EBA-A4C1-332B411A0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0088" y="4154488"/>
            <a:ext cx="922337" cy="12207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3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9AD36EB1-04F1-46F1-86DA-3907C3F216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4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D7CE3014-2440-4838-8253-CC27694E5E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5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116F56C1-BF49-49DE-B026-5EBD6190B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6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3D5572DC-5B06-4C14-A55A-817706E126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7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4E917B88-8D46-4EA9-8A8B-8494E4ABAF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8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23E30865-1C57-4E6E-AB3B-361814ADEF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9" name="Заголовок 1">
            <a:extLst>
              <a:ext uri="{FF2B5EF4-FFF2-40B4-BE49-F238E27FC236}">
                <a16:creationId xmlns:a16="http://schemas.microsoft.com/office/drawing/2014/main" xmlns="" id="{5D53024D-DBDD-4104-860C-F27BC72A4434}"/>
              </a:ext>
            </a:extLst>
          </p:cNvPr>
          <p:cNvSpPr txBox="1">
            <a:spLocks/>
          </p:cNvSpPr>
          <p:nvPr/>
        </p:nvSpPr>
        <p:spPr bwMode="auto">
          <a:xfrm>
            <a:off x="146819" y="11151"/>
            <a:ext cx="852963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входа участников экзамена в ППЭ</a:t>
            </a:r>
          </a:p>
        </p:txBody>
      </p:sp>
      <p:sp>
        <p:nvSpPr>
          <p:cNvPr id="46090" name="TextBox 1">
            <a:extLst>
              <a:ext uri="{FF2B5EF4-FFF2-40B4-BE49-F238E27FC236}">
                <a16:creationId xmlns:a16="http://schemas.microsoft.com/office/drawing/2014/main" xmlns="" id="{E94397B0-23EB-48AD-BA31-ECEA1A1B0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6237288"/>
            <a:ext cx="1727200" cy="307777"/>
          </a:xfrm>
          <a:prstGeom prst="rect">
            <a:avLst/>
          </a:prstGeom>
          <a:noFill/>
          <a:ln w="38100">
            <a:solidFill>
              <a:srgbClr val="40C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b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2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xmlns="" id="{069B9509-EB6F-460F-AF32-D71A6A43558F}"/>
              </a:ext>
            </a:extLst>
          </p:cNvPr>
          <p:cNvCxnSpPr/>
          <p:nvPr/>
        </p:nvCxnSpPr>
        <p:spPr>
          <a:xfrm>
            <a:off x="6011639" y="2708920"/>
            <a:ext cx="936625" cy="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2" name="TextBox 35">
            <a:extLst>
              <a:ext uri="{FF2B5EF4-FFF2-40B4-BE49-F238E27FC236}">
                <a16:creationId xmlns:a16="http://schemas.microsoft.com/office/drawing/2014/main" xmlns="" id="{7921056D-2E74-470C-BF28-7C76F4B26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6237288"/>
            <a:ext cx="1730375" cy="307777"/>
          </a:xfrm>
          <a:prstGeom prst="rect">
            <a:avLst/>
          </a:prstGeom>
          <a:noFill/>
          <a:ln w="38100">
            <a:solidFill>
              <a:srgbClr val="40C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b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3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B28AE2B6-B16B-437D-981E-CAF9926185EE}"/>
              </a:ext>
            </a:extLst>
          </p:cNvPr>
          <p:cNvCxnSpPr/>
          <p:nvPr/>
        </p:nvCxnSpPr>
        <p:spPr>
          <a:xfrm>
            <a:off x="7566025" y="3141663"/>
            <a:ext cx="0" cy="107950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D9E1ECDC-2FD6-41DB-9412-FD6256495259}"/>
              </a:ext>
            </a:extLst>
          </p:cNvPr>
          <p:cNvCxnSpPr/>
          <p:nvPr/>
        </p:nvCxnSpPr>
        <p:spPr>
          <a:xfrm flipH="1">
            <a:off x="5580063" y="5373216"/>
            <a:ext cx="1077912" cy="40640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60C82CBF-8543-456D-8294-D098F2424E96}"/>
              </a:ext>
            </a:extLst>
          </p:cNvPr>
          <p:cNvCxnSpPr/>
          <p:nvPr/>
        </p:nvCxnSpPr>
        <p:spPr>
          <a:xfrm flipV="1">
            <a:off x="7092950" y="4857712"/>
            <a:ext cx="0" cy="22701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6" name="TextBox 45">
            <a:extLst>
              <a:ext uri="{FF2B5EF4-FFF2-40B4-BE49-F238E27FC236}">
                <a16:creationId xmlns:a16="http://schemas.microsoft.com/office/drawing/2014/main" xmlns="" id="{6920C308-4D63-4D72-AE39-BC5CA3281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237288"/>
            <a:ext cx="1728787" cy="307777"/>
          </a:xfrm>
          <a:prstGeom prst="rect">
            <a:avLst/>
          </a:prstGeom>
          <a:noFill/>
          <a:ln w="38100">
            <a:solidFill>
              <a:srgbClr val="40C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1</a:t>
            </a:r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xmlns="" id="{B5CBD8A5-E861-43B6-9E24-489D60DD2716}"/>
              </a:ext>
            </a:extLst>
          </p:cNvPr>
          <p:cNvCxnSpPr/>
          <p:nvPr/>
        </p:nvCxnSpPr>
        <p:spPr>
          <a:xfrm flipH="1">
            <a:off x="2411413" y="5805264"/>
            <a:ext cx="1271587" cy="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7218F275-2D16-4FFB-92F8-E4E599888040}"/>
              </a:ext>
            </a:extLst>
          </p:cNvPr>
          <p:cNvSpPr/>
          <p:nvPr/>
        </p:nvSpPr>
        <p:spPr>
          <a:xfrm>
            <a:off x="269875" y="980728"/>
            <a:ext cx="2573338" cy="55880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9:00 часов 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E87D33A-EF66-4493-BC78-6024D0501F6D}"/>
              </a:ext>
            </a:extLst>
          </p:cNvPr>
          <p:cNvSpPr/>
          <p:nvPr/>
        </p:nvSpPr>
        <p:spPr>
          <a:xfrm>
            <a:off x="4554538" y="980728"/>
            <a:ext cx="4338637" cy="55880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ГЭК осуществляет контроль </a:t>
            </a:r>
            <a:b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организацией входа участников в ППЭ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2C0E1955-8469-4818-B442-13BCB353AC96}"/>
              </a:ext>
            </a:extLst>
          </p:cNvPr>
          <p:cNvSpPr/>
          <p:nvPr/>
        </p:nvSpPr>
        <p:spPr>
          <a:xfrm>
            <a:off x="5362460" y="3522663"/>
            <a:ext cx="1646237" cy="146050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участников </a:t>
            </a:r>
            <a:b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аудиториям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A8D10A25-CD31-4060-B177-07FAA46DCF6D}"/>
              </a:ext>
            </a:extLst>
          </p:cNvPr>
          <p:cNvSpPr/>
          <p:nvPr/>
        </p:nvSpPr>
        <p:spPr>
          <a:xfrm>
            <a:off x="3519488" y="3533775"/>
            <a:ext cx="1773237" cy="144145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b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списках распределения </a:t>
            </a:r>
            <a:b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ППЭ.</a:t>
            </a:r>
          </a:p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Паспортный контроль </a:t>
            </a:r>
          </a:p>
        </p:txBody>
      </p:sp>
      <p:sp>
        <p:nvSpPr>
          <p:cNvPr id="46103" name="object 3">
            <a:extLst>
              <a:ext uri="{FF2B5EF4-FFF2-40B4-BE49-F238E27FC236}">
                <a16:creationId xmlns:a16="http://schemas.microsoft.com/office/drawing/2014/main" xmlns="" id="{B2F9D2A5-DFE3-4180-BD77-229587891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600" y="4975225"/>
            <a:ext cx="922338" cy="12207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104" name="object 3">
            <a:extLst>
              <a:ext uri="{FF2B5EF4-FFF2-40B4-BE49-F238E27FC236}">
                <a16:creationId xmlns:a16="http://schemas.microsoft.com/office/drawing/2014/main" xmlns="" id="{7FCA16B5-074E-4008-B932-F63FD1E0E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650" y="1776413"/>
            <a:ext cx="922338" cy="12207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396874E1-CC32-4C24-95FC-012B72578031}"/>
              </a:ext>
            </a:extLst>
          </p:cNvPr>
          <p:cNvSpPr/>
          <p:nvPr/>
        </p:nvSpPr>
        <p:spPr>
          <a:xfrm rot="16200000">
            <a:off x="6496188" y="3464633"/>
            <a:ext cx="4174401" cy="650875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730"/>
              </a:spcBef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  направляют  участников </a:t>
            </a:r>
            <a:b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</a:t>
            </a:r>
          </a:p>
        </p:txBody>
      </p:sp>
      <p:sp>
        <p:nvSpPr>
          <p:cNvPr id="46106" name="object 3">
            <a:extLst>
              <a:ext uri="{FF2B5EF4-FFF2-40B4-BE49-F238E27FC236}">
                <a16:creationId xmlns:a16="http://schemas.microsoft.com/office/drawing/2014/main" xmlns="" id="{8BD7E03D-2603-4AF0-9429-8C4506BAE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984750"/>
            <a:ext cx="922337" cy="1181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xmlns="" id="{067EF2E3-AB43-41EB-ABF8-3F7299034A30}"/>
              </a:ext>
            </a:extLst>
          </p:cNvPr>
          <p:cNvCxnSpPr/>
          <p:nvPr/>
        </p:nvCxnSpPr>
        <p:spPr>
          <a:xfrm>
            <a:off x="7567613" y="5466233"/>
            <a:ext cx="215900" cy="627063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xmlns="" id="{BD1A2CBA-D624-4E41-A820-F77F06125014}"/>
              </a:ext>
            </a:extLst>
          </p:cNvPr>
          <p:cNvSpPr/>
          <p:nvPr/>
        </p:nvSpPr>
        <p:spPr>
          <a:xfrm>
            <a:off x="283471" y="3413737"/>
            <a:ext cx="2573338" cy="78898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для личных вещей участников ЕГЭ </a:t>
            </a:r>
            <a:b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работников ППЭ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xmlns="" id="{391E730D-3181-486C-AB19-38BABA7FDE58}"/>
              </a:ext>
            </a:extLst>
          </p:cNvPr>
          <p:cNvSpPr/>
          <p:nvPr/>
        </p:nvSpPr>
        <p:spPr>
          <a:xfrm>
            <a:off x="2987824" y="1196975"/>
            <a:ext cx="485775" cy="19446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</a:rPr>
              <a:t>В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</a:rPr>
              <a:t>Х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</a:rPr>
              <a:t>О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</a:rPr>
              <a:t>Д</a:t>
            </a:r>
          </a:p>
          <a:p>
            <a:pPr algn="ctr">
              <a:defRPr/>
            </a:pPr>
            <a:endParaRPr lang="ru-RU" sz="700" b="1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</a:rPr>
              <a:t>В</a:t>
            </a:r>
          </a:p>
          <a:p>
            <a:pPr algn="ctr">
              <a:defRPr/>
            </a:pPr>
            <a:endParaRPr lang="ru-RU" sz="700" b="1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</a:rPr>
              <a:t>П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</a:rPr>
              <a:t>П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</a:rPr>
              <a:t>Э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xmlns="" id="{DE19BE98-417E-487A-8808-0D04F190C4ED}"/>
              </a:ext>
            </a:extLst>
          </p:cNvPr>
          <p:cNvSpPr/>
          <p:nvPr/>
        </p:nvSpPr>
        <p:spPr>
          <a:xfrm rot="16200000">
            <a:off x="2362994" y="3866395"/>
            <a:ext cx="1711325" cy="47783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регистрации</a:t>
            </a:r>
          </a:p>
        </p:txBody>
      </p:sp>
      <p:sp>
        <p:nvSpPr>
          <p:cNvPr id="48" name="Прямоугольник: скругленные углы 20">
            <a:extLst>
              <a:ext uri="{FF2B5EF4-FFF2-40B4-BE49-F238E27FC236}">
                <a16:creationId xmlns:a16="http://schemas.microsoft.com/office/drawing/2014/main" xmlns="" id="{EABC0273-4E6C-4376-B295-A4A3FCFA561D}"/>
              </a:ext>
            </a:extLst>
          </p:cNvPr>
          <p:cNvSpPr/>
          <p:nvPr/>
        </p:nvSpPr>
        <p:spPr>
          <a:xfrm>
            <a:off x="165100" y="5049838"/>
            <a:ext cx="6940550" cy="46037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46112" name="object 11">
            <a:extLst>
              <a:ext uri="{FF2B5EF4-FFF2-40B4-BE49-F238E27FC236}">
                <a16:creationId xmlns:a16="http://schemas.microsoft.com/office/drawing/2014/main" xmlns="" id="{6B849DF9-C939-42B7-8168-F629FB117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455" y="1412776"/>
            <a:ext cx="2076508" cy="212099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3A65F8-497D-49C9-9992-FF3C06903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6632"/>
            <a:ext cx="8039992" cy="84016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cap="none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 ГИА  не  допускаются  в  ППЭ  в  случаях:</a:t>
            </a:r>
            <a:endParaRPr lang="ru-RU" sz="2400" b="1" i="1" cap="none" dirty="0">
              <a:solidFill>
                <a:srgbClr val="2E3192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8804CBA-F636-4148-A801-11A54D2D2195}"/>
              </a:ext>
            </a:extLst>
          </p:cNvPr>
          <p:cNvSpPr/>
          <p:nvPr/>
        </p:nvSpPr>
        <p:spPr>
          <a:xfrm>
            <a:off x="501650" y="1196752"/>
            <a:ext cx="8328025" cy="947713"/>
          </a:xfrm>
          <a:prstGeom prst="rect">
            <a:avLst/>
          </a:prstGeom>
          <a:solidFill>
            <a:srgbClr val="0E6655"/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Отсутствия участника ГИА в списках распределения </a:t>
            </a:r>
            <a:b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данный ППЭ на данный экзамен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8519507-1FBA-4479-8C06-4D45A829D5B0}"/>
              </a:ext>
            </a:extLst>
          </p:cNvPr>
          <p:cNvSpPr/>
          <p:nvPr/>
        </p:nvSpPr>
        <p:spPr>
          <a:xfrm>
            <a:off x="501650" y="2420888"/>
            <a:ext cx="8328025" cy="648072"/>
          </a:xfrm>
          <a:prstGeom prst="rect">
            <a:avLst/>
          </a:prstGeom>
          <a:solidFill>
            <a:srgbClr val="0E6655"/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/>
            <a:r>
              <a:rPr lang="ru-RU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Отказа от сдачи запрещённых средств, в том числе средств связи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6DB43DD-5993-40FF-88EA-A9BC565F0FAA}"/>
              </a:ext>
            </a:extLst>
          </p:cNvPr>
          <p:cNvSpPr/>
          <p:nvPr/>
        </p:nvSpPr>
        <p:spPr>
          <a:xfrm>
            <a:off x="501650" y="3284984"/>
            <a:ext cx="8328025" cy="840160"/>
          </a:xfrm>
          <a:prstGeom prst="rect">
            <a:avLst/>
          </a:prstGeom>
          <a:solidFill>
            <a:srgbClr val="0E6655"/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/>
            <a:r>
              <a:rPr lang="ru-RU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Отсутствия у выпускника прошлых </a:t>
            </a:r>
            <a:r>
              <a:rPr lang="ru-RU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b="1" kern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документа, </a:t>
            </a:r>
            <a:r>
              <a:rPr lang="ru-RU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удостоверяющего личность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C9A047C0-9907-4DEB-B338-E7EB15E10B0B}"/>
              </a:ext>
            </a:extLst>
          </p:cNvPr>
          <p:cNvSpPr/>
          <p:nvPr/>
        </p:nvSpPr>
        <p:spPr>
          <a:xfrm>
            <a:off x="467544" y="5301208"/>
            <a:ext cx="8362131" cy="1147216"/>
          </a:xfrm>
          <a:prstGeom prst="rect">
            <a:avLst/>
          </a:prstGeom>
          <a:solidFill>
            <a:srgbClr val="0E6655"/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/>
            <a:r>
              <a:rPr lang="ru-RU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недопуска  или опоздания участника в ППЭ  руководителем ППЭ </a:t>
            </a:r>
            <a:br>
              <a:rPr lang="ru-RU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членом ГЭК составляется акт  в свободной форме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38F9B8F8-3DB3-482E-91E2-090E18B897B2}"/>
              </a:ext>
            </a:extLst>
          </p:cNvPr>
          <p:cNvSpPr/>
          <p:nvPr/>
        </p:nvSpPr>
        <p:spPr>
          <a:xfrm>
            <a:off x="479699" y="4293096"/>
            <a:ext cx="8328025" cy="840160"/>
          </a:xfrm>
          <a:prstGeom prst="rect">
            <a:avLst/>
          </a:prstGeom>
          <a:solidFill>
            <a:srgbClr val="0E6655"/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/>
            <a:r>
              <a:rPr lang="ru-RU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Опоздание не является причиной недопуска участника ГИА в ППЭ!!!</a:t>
            </a:r>
          </a:p>
        </p:txBody>
      </p:sp>
    </p:spTree>
    <p:extLst>
      <p:ext uri="{BB962C8B-B14F-4D97-AF65-F5344CB8AC3E}">
        <p14:creationId xmlns:p14="http://schemas.microsoft.com/office/powerpoint/2010/main" val="6585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>
            <a:extLst>
              <a:ext uri="{FF2B5EF4-FFF2-40B4-BE49-F238E27FC236}">
                <a16:creationId xmlns="" xmlns:a16="http://schemas.microsoft.com/office/drawing/2014/main" id="{1097E8C5-D197-4932-89B8-0EB0C7F66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924944"/>
            <a:ext cx="6437684" cy="2376264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algn="ctr"/>
            <a:r>
              <a:rPr lang="ru-RU" sz="2700" b="1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br>
              <a:rPr lang="ru-RU" sz="2700" b="1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25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25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5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</a:t>
            </a:r>
            <a:br>
              <a:rPr lang="ru-RU" sz="165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5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www.orcoko.ru</a:t>
            </a:r>
            <a:br>
              <a:rPr lang="en-US" sz="165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5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8(4862) 73-17-79, 43-25-96  (доб. 102, 138)</a:t>
            </a:r>
            <a:br>
              <a:rPr lang="ru-RU" sz="165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5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5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5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</a:t>
            </a:r>
            <a:r>
              <a:rPr lang="ru-RU" sz="1650" i="1" dirty="0" smtClean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909) 226-06-97 СЕРЕЖЕЧКИНА ВИКТОРИЯ ЮРЬЕВНА</a:t>
            </a:r>
            <a:r>
              <a:rPr lang="ru-RU" sz="165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5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5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</a:t>
            </a:r>
            <a:r>
              <a:rPr lang="ru-RU" sz="1650" i="1" dirty="0" smtClean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910) 266-85-22 ТРОШИНА ЛАРИСА НИКОЛАЕВНА</a:t>
            </a:r>
            <a:r>
              <a:rPr lang="ru-RU" sz="165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5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5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(910) 200-64-52 ФОМЕНКОВ  АНДРЕЙ  ИВАНОВИЧ</a:t>
            </a:r>
            <a:br>
              <a:rPr lang="ru-RU" sz="165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5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5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5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1650" i="1" dirty="0" smtClean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PK.orel@orcoko.rU</a:t>
            </a:r>
            <a:r>
              <a:rPr lang="en-US" sz="16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16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57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Заголовок 1">
            <a:extLst>
              <a:ext uri="{FF2B5EF4-FFF2-40B4-BE49-F238E27FC236}">
                <a16:creationId xmlns="" xmlns:a16="http://schemas.microsoft.com/office/drawing/2014/main" id="{2E8539B6-3E98-41FE-B8BF-EE71DD4C4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24" y="125730"/>
            <a:ext cx="7705551" cy="1057275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КОНТРОЛЬ ТЕХНИЧЕСКОЙ ГОТОВНОСТИ ППЭ (КТГ)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AE09F583-DAB1-4BD1-8241-143B8FEE7ADE}"/>
              </a:ext>
            </a:extLst>
          </p:cNvPr>
          <p:cNvSpPr/>
          <p:nvPr/>
        </p:nvSpPr>
        <p:spPr>
          <a:xfrm flipH="1" flipV="1">
            <a:off x="0" y="5530012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="" xmlns:a16="http://schemas.microsoft.com/office/drawing/2014/main" id="{2A13B37E-6A9D-4027-AE93-0248DEB5BF33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0665" y="1163653"/>
            <a:ext cx="8569325" cy="60631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defTabSz="342900"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Приказ Федеральной службы по надзору в сфере образования и науки </a:t>
            </a:r>
            <a:br>
              <a:rPr lang="ru-RU" dirty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от 26 августа 2022 года № 924 «Об утверждении Порядка 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образования, всероссийской олимпиады школьников и олимпиад  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школьников»</a:t>
            </a:r>
            <a:endParaRPr lang="ru-RU" sz="2000" dirty="0">
              <a:solidFill>
                <a:prstClr val="blac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285750" indent="-285750" algn="just" defTabSz="342900"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Приказ Министерства просвещения Российской Федерации, Федеральной службы по надзору в сфере образования и науки от 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04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апреля 2023 года                          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№ 233/552 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«Об 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утверждении Порядка проведения государственной итоговой аттестации по образовательным программам среднего общего 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образования»</a:t>
            </a:r>
          </a:p>
          <a:p>
            <a:pPr marL="285750" indent="-285750" algn="just" defTabSz="342900"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Приказ Министерства просвещения Российской Федерации, Федеральной службы по надзору в сфере образования и науки от 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04 апреля 2023 года                     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№ 232/551 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«Об 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утверждении Порядка проведения государственной итоговой аттестации по образовательным программам основного общего 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образования»</a:t>
            </a:r>
          </a:p>
          <a:p>
            <a:pPr marL="285750" indent="-285750" algn="just" defTabSz="342900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Приказ </a:t>
            </a:r>
            <a:r>
              <a:rPr lang="ru-RU" sz="2000" dirty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Министерства просвещения Российской Федерации от </a:t>
            </a:r>
            <a:r>
              <a:rPr lang="ru-RU" sz="2000" dirty="0" smtClean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27 ноября 2020 года № 678 «Об утверждении порядка проведения Всероссийской олимпиады школьников»</a:t>
            </a:r>
            <a:endParaRPr lang="ru-RU" sz="2000" dirty="0">
              <a:solidFill>
                <a:prstClr val="blac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endParaRPr lang="ru-RU" sz="2000" b="1" dirty="0" smtClean="0">
              <a:solidFill>
                <a:srgbClr val="2E31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2000" dirty="0">
              <a:solidFill>
                <a:prstClr val="black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>
            <a:off x="328723" y="332656"/>
            <a:ext cx="84248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Нормативно-правовые акты </a:t>
            </a:r>
            <a:r>
              <a:rPr lang="en-US" alt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общественного наблюдения (федеральный уровень) </a:t>
            </a:r>
            <a:endParaRPr lang="ru-RU" altLang="ru-RU" sz="24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1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666" y="58302"/>
            <a:ext cx="8064896" cy="681426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i="1" cap="none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Региональные нормативно-правовые акты</a:t>
            </a:r>
            <a:endParaRPr lang="ru-RU" sz="2400" b="1" i="1" cap="none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01107" y="2348880"/>
            <a:ext cx="7955665" cy="995982"/>
          </a:xfrm>
          <a:prstGeom prst="rect">
            <a:avLst/>
          </a:prstGeom>
          <a:solidFill>
            <a:srgbClr val="1AC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marL="0" marR="114300" indent="0" algn="ctr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None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114300" indent="0" algn="ctr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образования Орловской области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24 февраля 2025 года № 257 «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Об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утверждении регламента осуществления общественного </a:t>
            </a:r>
            <a:r>
              <a:rPr lang="ru-RU" sz="1400" spc="-34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наблюдения</a:t>
            </a:r>
            <a:r>
              <a:rPr lang="ru-RU" sz="1400" spc="14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при</a:t>
            </a:r>
            <a:r>
              <a:rPr lang="ru-RU" sz="1400" spc="-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проведении</a:t>
            </a:r>
            <a:r>
              <a:rPr lang="ru-RU" sz="1400" spc="9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государственной</a:t>
            </a:r>
            <a:r>
              <a:rPr lang="ru-RU" sz="1400" spc="-2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итоговой</a:t>
            </a:r>
            <a:r>
              <a:rPr lang="ru-RU" sz="1400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аттестации по</a:t>
            </a:r>
            <a:r>
              <a:rPr lang="ru-RU" sz="1400" spc="-3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образовательным</a:t>
            </a:r>
            <a:r>
              <a:rPr lang="ru-RU" sz="1400" spc="-9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программам</a:t>
            </a:r>
            <a:r>
              <a:rPr lang="ru-RU" sz="1400" spc="5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основного</a:t>
            </a:r>
            <a:r>
              <a:rPr lang="ru-RU" sz="1400" spc="6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общего</a:t>
            </a:r>
            <a:r>
              <a:rPr lang="ru-RU" sz="1400" spc="2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и</a:t>
            </a:r>
            <a:r>
              <a:rPr lang="ru-RU" sz="1400" spc="-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среднего</a:t>
            </a:r>
            <a:r>
              <a:rPr lang="ru-RU" sz="1400" spc="1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общего образования</a:t>
            </a:r>
            <a:r>
              <a:rPr lang="ru-RU" sz="1400" spc="14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br>
              <a:rPr lang="ru-RU" sz="1400" spc="14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в 2025</a:t>
            </a:r>
            <a:r>
              <a:rPr lang="ru-RU" sz="1400" spc="5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году</a:t>
            </a:r>
            <a:r>
              <a:rPr lang="ru-RU" sz="1400" spc="5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на</a:t>
            </a:r>
            <a:r>
              <a:rPr lang="ru-RU" sz="1400" spc="-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территории</a:t>
            </a:r>
            <a:r>
              <a:rPr lang="ru-RU" sz="1400" spc="12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Орловской</a:t>
            </a:r>
            <a:r>
              <a:rPr lang="ru-RU" sz="1400" spc="10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области»</a:t>
            </a:r>
            <a:endParaRPr lang="ru-RU" sz="1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lvl="0" indent="0" algn="just">
              <a:lnSpc>
                <a:spcPct val="100000"/>
              </a:lnSpc>
              <a:spcAft>
                <a:spcPts val="0"/>
              </a:spcAft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25"/>
          <p:cNvSpPr>
            <a:spLocks noChangeArrowheads="1"/>
          </p:cNvSpPr>
          <p:nvPr/>
        </p:nvSpPr>
        <p:spPr bwMode="auto">
          <a:xfrm>
            <a:off x="666508" y="3429000"/>
            <a:ext cx="1601235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ru-RU" sz="1200" kern="1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 в пункте проведения экзамена </a:t>
            </a: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auto">
          <a:xfrm>
            <a:off x="2699792" y="3436037"/>
            <a:ext cx="1512168" cy="2862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ru-RU" sz="1200" kern="1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общественных наблюдателей на этапе обработки результатов государственной итоговой аттестации в </a:t>
            </a:r>
            <a:r>
              <a:rPr lang="ru-RU" sz="1200" kern="1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казенном учреждении </a:t>
            </a:r>
            <a:r>
              <a:rPr lang="ru-RU" sz="1200" kern="1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Орловской области «Региональный центр оценки качества образования» </a:t>
            </a:r>
          </a:p>
        </p:txBody>
      </p:sp>
      <p:sp>
        <p:nvSpPr>
          <p:cNvPr id="10" name="Прямоугольник 25"/>
          <p:cNvSpPr>
            <a:spLocks noChangeArrowheads="1"/>
          </p:cNvSpPr>
          <p:nvPr/>
        </p:nvSpPr>
        <p:spPr bwMode="auto">
          <a:xfrm>
            <a:off x="4650410" y="3436037"/>
            <a:ext cx="1649782" cy="2492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ru-RU" sz="1200" kern="1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общественных наблюдателей на этапе проверки предметными комиссиями экзаменационных работ по образовательным программам основного общего и среднего общего образования </a:t>
            </a:r>
          </a:p>
        </p:txBody>
      </p:sp>
      <p:sp>
        <p:nvSpPr>
          <p:cNvPr id="11" name="Прямоугольник 25"/>
          <p:cNvSpPr>
            <a:spLocks noChangeArrowheads="1"/>
          </p:cNvSpPr>
          <p:nvPr/>
        </p:nvSpPr>
        <p:spPr bwMode="auto">
          <a:xfrm>
            <a:off x="6732240" y="3436037"/>
            <a:ext cx="1812279" cy="2677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ru-RU" sz="1200" kern="1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общественных наблюдателей при рассмотрении апелляций, поданных в </a:t>
            </a:r>
            <a:r>
              <a:rPr lang="ru-RU" sz="1200" kern="1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апелляционную комиссию </a:t>
            </a:r>
            <a:r>
              <a:rPr lang="ru-RU" sz="1200" kern="1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государственной итоговой аттестации по образовательным программам основного общего и среднего общего образования </a:t>
            </a:r>
          </a:p>
        </p:txBody>
      </p:sp>
      <p:sp>
        <p:nvSpPr>
          <p:cNvPr id="12" name="Объект 5"/>
          <p:cNvSpPr txBox="1">
            <a:spLocks/>
          </p:cNvSpPr>
          <p:nvPr/>
        </p:nvSpPr>
        <p:spPr>
          <a:xfrm>
            <a:off x="611734" y="720506"/>
            <a:ext cx="7945212" cy="1440161"/>
          </a:xfrm>
          <a:prstGeom prst="rect">
            <a:avLst/>
          </a:prstGeom>
          <a:solidFill>
            <a:srgbClr val="16A287"/>
          </a:solidFill>
          <a:ln w="15875" cap="rnd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5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35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Орловской области от 6 марта 2023 года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298 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 работы по подготовке и 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образования, всероссийской олимпиады школьников и олимпиад школьников, всероссийских проверочных работ, национальных исследований качества образования, региональных процедур оценки качества образования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Орловской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32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793" y="3221226"/>
            <a:ext cx="3816424" cy="2460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98CB3E-710D-4C68-B641-ADB3DC0E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3" y="92097"/>
            <a:ext cx="8178673" cy="699605"/>
          </a:xfrm>
        </p:spPr>
        <p:txBody>
          <a:bodyPr>
            <a:noAutofit/>
          </a:bodyPr>
          <a:lstStyle/>
          <a:p>
            <a:pPr algn="ctr"/>
            <a:r>
              <a:rPr lang="ru-RU" sz="2400" b="1" i="1" cap="none" dirty="0">
                <a:solidFill>
                  <a:srgbClr val="0E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освещение общественного наблюдения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7407" y="4221088"/>
            <a:ext cx="270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http://www.orcoko.ru/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717" y="5851839"/>
            <a:ext cx="789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http://www.orcoko.ru/observation/observation-regional-documents/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60C0424-C500-4B5B-B12D-36971C91C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28" y="1052736"/>
            <a:ext cx="489969" cy="4899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F3E73D4-2CF6-4DFD-ADE0-7DDB60554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1916832"/>
            <a:ext cx="622516" cy="6225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3" r="12497"/>
          <a:stretch/>
        </p:blipFill>
        <p:spPr>
          <a:xfrm>
            <a:off x="899593" y="1052736"/>
            <a:ext cx="3376679" cy="25594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824" y="1052736"/>
            <a:ext cx="524488" cy="52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6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04A133-2FEF-4288-987C-708644D7C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6632"/>
            <a:ext cx="8424936" cy="864096"/>
          </a:xfrm>
        </p:spPr>
        <p:txBody>
          <a:bodyPr>
            <a:norm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ru-RU" sz="2400" b="1" i="1" cap="none" dirty="0">
                <a:ln>
                  <a:noFill/>
                </a:ln>
                <a:solidFill>
                  <a:srgbClr val="2E319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Общественное наблюдение осуществляется </a:t>
            </a:r>
            <a:br>
              <a:rPr lang="ru-RU" sz="2400" b="1" i="1" cap="none" dirty="0">
                <a:ln>
                  <a:noFill/>
                </a:ln>
                <a:solidFill>
                  <a:srgbClr val="2E319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i="1" cap="none" dirty="0">
                <a:ln>
                  <a:noFill/>
                </a:ln>
                <a:solidFill>
                  <a:srgbClr val="2E319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 проведении оценочных процедур </a:t>
            </a:r>
            <a:endParaRPr lang="ru-RU" sz="2400" cap="none" dirty="0">
              <a:solidFill>
                <a:srgbClr val="2E319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7346D13-8FA0-41D8-ACCD-7CB2BD594115}"/>
              </a:ext>
            </a:extLst>
          </p:cNvPr>
          <p:cNvSpPr txBox="1"/>
          <p:nvPr/>
        </p:nvSpPr>
        <p:spPr>
          <a:xfrm>
            <a:off x="245202" y="3068960"/>
            <a:ext cx="2448272" cy="1015663"/>
          </a:xfrm>
          <a:prstGeom prst="rect">
            <a:avLst/>
          </a:prstGeom>
          <a:solidFill>
            <a:srgbClr val="16A287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Государственная итоговая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аттестация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971B0BE-F990-44C0-8E2A-37176BB64074}"/>
              </a:ext>
            </a:extLst>
          </p:cNvPr>
          <p:cNvSpPr txBox="1"/>
          <p:nvPr/>
        </p:nvSpPr>
        <p:spPr>
          <a:xfrm>
            <a:off x="6228183" y="3068960"/>
            <a:ext cx="2670614" cy="1015663"/>
          </a:xfrm>
          <a:prstGeom prst="rect">
            <a:avLst/>
          </a:prstGeom>
          <a:solidFill>
            <a:srgbClr val="16A287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Всероссийская олимпиада школьников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EC156AE-A79E-44D5-BEF1-BCF73806F66F}"/>
              </a:ext>
            </a:extLst>
          </p:cNvPr>
          <p:cNvSpPr txBox="1"/>
          <p:nvPr/>
        </p:nvSpPr>
        <p:spPr>
          <a:xfrm>
            <a:off x="1619672" y="1156356"/>
            <a:ext cx="6120680" cy="1200329"/>
          </a:xfrm>
          <a:prstGeom prst="rect">
            <a:avLst/>
          </a:prstGeom>
          <a:solidFill>
            <a:srgbClr val="16A287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Всероссийские проверочные работы,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национальные исследования качества образования,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итоговое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сочинение 11 класс,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итоговое собеседование 9 класс</a:t>
            </a:r>
          </a:p>
        </p:txBody>
      </p:sp>
      <p:pic>
        <p:nvPicPr>
          <p:cNvPr id="3074" name="Picture 2" descr="https://tymolod59.ru/wp-content/uploads/2016/09/8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" r="5652"/>
          <a:stretch/>
        </p:blipFill>
        <p:spPr bwMode="auto">
          <a:xfrm>
            <a:off x="2915816" y="4293096"/>
            <a:ext cx="3174670" cy="1965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20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391406C-E248-445E-885B-195E1D5DE20F}"/>
              </a:ext>
            </a:extLst>
          </p:cNvPr>
          <p:cNvSpPr/>
          <p:nvPr/>
        </p:nvSpPr>
        <p:spPr>
          <a:xfrm>
            <a:off x="443120" y="401966"/>
            <a:ext cx="839230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eaLnBrk="0" hangingPunct="0">
              <a:lnSpc>
                <a:spcPct val="90000"/>
              </a:lnSpc>
            </a:pPr>
            <a:r>
              <a:rPr lang="ru-RU" altLang="ru-RU" sz="24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аккредитация общественных наблюдателей </a:t>
            </a:r>
            <a:br>
              <a:rPr lang="ru-RU" altLang="ru-RU" sz="24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Орловской области</a:t>
            </a:r>
          </a:p>
        </p:txBody>
      </p:sp>
      <p:pic>
        <p:nvPicPr>
          <p:cNvPr id="43" name="Picture 4" descr="Z:\Давыденкова\скан\все удостоверения2017.jpg">
            <a:extLst>
              <a:ext uri="{FF2B5EF4-FFF2-40B4-BE49-F238E27FC236}">
                <a16:creationId xmlns="" xmlns:a16="http://schemas.microsoft.com/office/drawing/2014/main" id="{80C5EB9A-A93A-4815-85B9-9E47BC8EEC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08" b="49896"/>
          <a:stretch/>
        </p:blipFill>
        <p:spPr bwMode="auto">
          <a:xfrm rot="21300000">
            <a:off x="6782483" y="823998"/>
            <a:ext cx="1351043" cy="951054"/>
          </a:xfrm>
          <a:prstGeom prst="rect">
            <a:avLst/>
          </a:prstGeom>
          <a:noFill/>
          <a:ln w="19050">
            <a:solidFill>
              <a:srgbClr val="2E31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78F1393D-367B-456F-BF77-DCC28E391C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91491"/>
              </p:ext>
            </p:extLst>
          </p:nvPr>
        </p:nvGraphicFramePr>
        <p:xfrm>
          <a:off x="971600" y="1757040"/>
          <a:ext cx="720080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6936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34">
            <a:extLst>
              <a:ext uri="{FF2B5EF4-FFF2-40B4-BE49-F238E27FC236}">
                <a16:creationId xmlns="" xmlns:a16="http://schemas.microsoft.com/office/drawing/2014/main" id="{BDEF7AD9-F7D1-4F28-9F8F-2139E1028E51}"/>
              </a:ext>
            </a:extLst>
          </p:cNvPr>
          <p:cNvSpPr/>
          <p:nvPr/>
        </p:nvSpPr>
        <p:spPr>
          <a:xfrm>
            <a:off x="1043608" y="913707"/>
            <a:ext cx="7632848" cy="953939"/>
          </a:xfrm>
          <a:prstGeom prst="roundRect">
            <a:avLst/>
          </a:prstGeom>
          <a:solidFill>
            <a:srgbClr val="0E6655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 общественных наблюдателей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F61F79D-BCE2-49B1-B3FD-060621C70FF1}"/>
              </a:ext>
            </a:extLst>
          </p:cNvPr>
          <p:cNvSpPr/>
          <p:nvPr/>
        </p:nvSpPr>
        <p:spPr>
          <a:xfrm>
            <a:off x="683568" y="330417"/>
            <a:ext cx="780722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eaLnBrk="0" hangingPunct="0">
              <a:lnSpc>
                <a:spcPct val="90000"/>
              </a:lnSpc>
            </a:pPr>
            <a:r>
              <a:rPr lang="ru-RU" altLang="ru-RU" sz="2400" b="1" i="1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общественного  наблюдения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014367" y="2289600"/>
            <a:ext cx="7632846" cy="3679785"/>
            <a:chOff x="722008" y="2886556"/>
            <a:chExt cx="3312368" cy="3173279"/>
          </a:xfrm>
          <a:solidFill>
            <a:srgbClr val="16A287"/>
          </a:solidFill>
        </p:grpSpPr>
        <p:sp>
          <p:nvSpPr>
            <p:cNvPr id="13" name="Скругленный прямоугольник 39">
              <a:extLst>
                <a:ext uri="{FF2B5EF4-FFF2-40B4-BE49-F238E27FC236}">
                  <a16:creationId xmlns="" xmlns:a16="http://schemas.microsoft.com/office/drawing/2014/main" id="{11201BD9-E6FB-4DF4-85B9-01ACB893A0AE}"/>
                </a:ext>
              </a:extLst>
            </p:cNvPr>
            <p:cNvSpPr/>
            <p:nvPr/>
          </p:nvSpPr>
          <p:spPr>
            <a:xfrm>
              <a:off x="731284" y="5385716"/>
              <a:ext cx="3303091" cy="674119"/>
            </a:xfrm>
            <a:prstGeom prst="round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r>
                <a:rPr lang="ru-RU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Представители </a:t>
              </a:r>
              <a:br>
                <a:rPr lang="ru-RU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общественных организаций</a:t>
              </a:r>
            </a:p>
          </p:txBody>
        </p:sp>
        <p:sp>
          <p:nvSpPr>
            <p:cNvPr id="15" name="Скругленный прямоугольник 41">
              <a:extLst>
                <a:ext uri="{FF2B5EF4-FFF2-40B4-BE49-F238E27FC236}">
                  <a16:creationId xmlns="" xmlns:a16="http://schemas.microsoft.com/office/drawing/2014/main" id="{BD23802D-A119-4499-B80E-04826960571D}"/>
                </a:ext>
              </a:extLst>
            </p:cNvPr>
            <p:cNvSpPr/>
            <p:nvPr/>
          </p:nvSpPr>
          <p:spPr>
            <a:xfrm>
              <a:off x="722008" y="4552630"/>
              <a:ext cx="3312368" cy="674119"/>
            </a:xfrm>
            <a:prstGeom prst="round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r>
                <a:rPr lang="ru-RU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Представители </a:t>
              </a:r>
            </a:p>
            <a:p>
              <a:pPr algn="ctr" defTabSz="342900">
                <a:defRPr/>
              </a:pPr>
              <a:r>
                <a:rPr lang="ru-RU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общеобразовательных организаций</a:t>
              </a:r>
            </a:p>
          </p:txBody>
        </p:sp>
        <p:sp>
          <p:nvSpPr>
            <p:cNvPr id="19" name="Скругленный прямоугольник 32">
              <a:extLst>
                <a:ext uri="{FF2B5EF4-FFF2-40B4-BE49-F238E27FC236}">
                  <a16:creationId xmlns="" xmlns:a16="http://schemas.microsoft.com/office/drawing/2014/main" id="{B73D1E62-F6CB-45D6-84CE-6E7586371746}"/>
                </a:ext>
              </a:extLst>
            </p:cNvPr>
            <p:cNvSpPr/>
            <p:nvPr/>
          </p:nvSpPr>
          <p:spPr>
            <a:xfrm>
              <a:off x="731284" y="2886556"/>
              <a:ext cx="3303091" cy="692271"/>
            </a:xfrm>
            <a:prstGeom prst="round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r>
                <a:rPr lang="ru-RU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Представители </a:t>
              </a:r>
            </a:p>
            <a:p>
              <a:pPr algn="ctr" defTabSz="342900">
                <a:defRPr/>
              </a:pPr>
              <a:r>
                <a:rPr lang="ru-RU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родительской общественности</a:t>
              </a:r>
            </a:p>
          </p:txBody>
        </p:sp>
        <p:sp>
          <p:nvSpPr>
            <p:cNvPr id="20" name="Скругленный прямоугольник 33">
              <a:extLst>
                <a:ext uri="{FF2B5EF4-FFF2-40B4-BE49-F238E27FC236}">
                  <a16:creationId xmlns="" xmlns:a16="http://schemas.microsoft.com/office/drawing/2014/main" id="{669A7FFE-9DA2-4977-BEC1-81BEB5C6CEA0}"/>
                </a:ext>
              </a:extLst>
            </p:cNvPr>
            <p:cNvSpPr/>
            <p:nvPr/>
          </p:nvSpPr>
          <p:spPr>
            <a:xfrm>
              <a:off x="731284" y="3722704"/>
              <a:ext cx="3303091" cy="686049"/>
            </a:xfrm>
            <a:prstGeom prst="round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r>
                <a:rPr lang="ru-RU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Частные лица </a:t>
              </a:r>
            </a:p>
            <a:p>
              <a:pPr algn="ctr" defTabSz="342900">
                <a:defRPr/>
              </a:pPr>
              <a:r>
                <a:rPr lang="ru-RU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(пенсионеры, студенты, неработающее население)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522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1B81D2-9A1B-4313-A081-B105122EC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32657"/>
            <a:ext cx="8280920" cy="648071"/>
          </a:xfrm>
        </p:spPr>
        <p:txBody>
          <a:bodyPr>
            <a:normAutofit/>
          </a:bodyPr>
          <a:lstStyle/>
          <a:p>
            <a:pPr algn="ctr"/>
            <a:r>
              <a:rPr lang="ru-RU" sz="2400" b="1" i="1" cap="none" dirty="0">
                <a:solidFill>
                  <a:srgbClr val="0E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имеющие право находиться  в </a:t>
            </a:r>
            <a:r>
              <a:rPr lang="ru-RU" sz="2400" b="1" i="1" cap="none" dirty="0" smtClean="0">
                <a:solidFill>
                  <a:srgbClr val="0E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endParaRPr lang="ru-RU" sz="2400" b="1" i="1" cap="none" dirty="0">
              <a:solidFill>
                <a:srgbClr val="0E66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B167DD9B-BDCB-4CC0-BEF2-4AFEE13E6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637" y="1196752"/>
            <a:ext cx="8673851" cy="5184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24944"/>
            <a:ext cx="1239080" cy="1728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74" y="4797151"/>
            <a:ext cx="2444204" cy="1421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7" t="10729" r="12118" b="7633"/>
          <a:stretch/>
        </p:blipFill>
        <p:spPr>
          <a:xfrm>
            <a:off x="323528" y="1268760"/>
            <a:ext cx="1485852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380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5">
            <a:extLst>
              <a:ext uri="{FF2B5EF4-FFF2-40B4-BE49-F238E27FC236}">
                <a16:creationId xmlns="" xmlns:a16="http://schemas.microsoft.com/office/drawing/2014/main" id="{9C4F6E14-15F6-4CD1-97C3-C8EC115C51DA}"/>
              </a:ext>
            </a:extLst>
          </p:cNvPr>
          <p:cNvSpPr/>
          <p:nvPr/>
        </p:nvSpPr>
        <p:spPr>
          <a:xfrm>
            <a:off x="4881057" y="876123"/>
            <a:ext cx="3691870" cy="907417"/>
          </a:xfrm>
          <a:prstGeom prst="roundRect">
            <a:avLst/>
          </a:prstGeom>
          <a:solidFill>
            <a:srgbClr val="0E6655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Дистанционно </a:t>
            </a:r>
            <a:b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 использованием   ИКТ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2718602E-2BD0-4943-899A-C22FC3AE9500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2268059" y="3256614"/>
            <a:ext cx="129545" cy="700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6">
            <a:extLst>
              <a:ext uri="{FF2B5EF4-FFF2-40B4-BE49-F238E27FC236}">
                <a16:creationId xmlns="" xmlns:a16="http://schemas.microsoft.com/office/drawing/2014/main" id="{6958D280-648C-4D10-8815-1719E547E97E}"/>
              </a:ext>
            </a:extLst>
          </p:cNvPr>
          <p:cNvSpPr/>
          <p:nvPr/>
        </p:nvSpPr>
        <p:spPr>
          <a:xfrm>
            <a:off x="437122" y="862837"/>
            <a:ext cx="3712398" cy="907417"/>
          </a:xfrm>
          <a:prstGeom prst="roundRect">
            <a:avLst/>
          </a:prstGeom>
          <a:solidFill>
            <a:srgbClr val="0E6655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присутствием в местах проведения  ГИА</a:t>
            </a:r>
          </a:p>
        </p:txBody>
      </p:sp>
      <p:sp>
        <p:nvSpPr>
          <p:cNvPr id="7" name="Скругленный прямоугольник 9">
            <a:extLst>
              <a:ext uri="{FF2B5EF4-FFF2-40B4-BE49-F238E27FC236}">
                <a16:creationId xmlns="" xmlns:a16="http://schemas.microsoft.com/office/drawing/2014/main" id="{3A80AD2C-3CAA-4F76-AEEC-097CDF8AA8D7}"/>
              </a:ext>
            </a:extLst>
          </p:cNvPr>
          <p:cNvSpPr/>
          <p:nvPr/>
        </p:nvSpPr>
        <p:spPr>
          <a:xfrm>
            <a:off x="437122" y="1931444"/>
            <a:ext cx="1830938" cy="790081"/>
          </a:xfrm>
          <a:prstGeom prst="roundRect">
            <a:avLst/>
          </a:prstGeom>
          <a:solidFill>
            <a:srgbClr val="16A287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экзамена</a:t>
            </a:r>
          </a:p>
        </p:txBody>
      </p:sp>
      <p:sp>
        <p:nvSpPr>
          <p:cNvPr id="8" name="Скругленный прямоугольник 10">
            <a:extLst>
              <a:ext uri="{FF2B5EF4-FFF2-40B4-BE49-F238E27FC236}">
                <a16:creationId xmlns="" xmlns:a16="http://schemas.microsoft.com/office/drawing/2014/main" id="{A0C8A773-0DA3-48A1-A641-FF80E14FF485}"/>
              </a:ext>
            </a:extLst>
          </p:cNvPr>
          <p:cNvSpPr/>
          <p:nvPr/>
        </p:nvSpPr>
        <p:spPr>
          <a:xfrm>
            <a:off x="437121" y="2861573"/>
            <a:ext cx="1830938" cy="790081"/>
          </a:xfrm>
          <a:prstGeom prst="roundRect">
            <a:avLst/>
          </a:prstGeom>
          <a:solidFill>
            <a:srgbClr val="16A287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Приемка и обработка ЭМ</a:t>
            </a:r>
          </a:p>
        </p:txBody>
      </p:sp>
      <p:sp>
        <p:nvSpPr>
          <p:cNvPr id="10" name="Скругленный прямоугольник 12">
            <a:extLst>
              <a:ext uri="{FF2B5EF4-FFF2-40B4-BE49-F238E27FC236}">
                <a16:creationId xmlns="" xmlns:a16="http://schemas.microsoft.com/office/drawing/2014/main" id="{A079AEF9-2700-4F9E-91BA-3158C8EC41EA}"/>
              </a:ext>
            </a:extLst>
          </p:cNvPr>
          <p:cNvSpPr/>
          <p:nvPr/>
        </p:nvSpPr>
        <p:spPr>
          <a:xfrm>
            <a:off x="2397604" y="2875583"/>
            <a:ext cx="1751915" cy="776071"/>
          </a:xfrm>
          <a:prstGeom prst="roundRect">
            <a:avLst/>
          </a:prstGeom>
          <a:solidFill>
            <a:srgbClr val="16A287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работ участников</a:t>
            </a:r>
          </a:p>
        </p:txBody>
      </p:sp>
      <p:sp>
        <p:nvSpPr>
          <p:cNvPr id="11" name="Скругленный прямоугольник 13">
            <a:extLst>
              <a:ext uri="{FF2B5EF4-FFF2-40B4-BE49-F238E27FC236}">
                <a16:creationId xmlns="" xmlns:a16="http://schemas.microsoft.com/office/drawing/2014/main" id="{A696BFD2-2E9C-4774-B530-000185E37AF9}"/>
              </a:ext>
            </a:extLst>
          </p:cNvPr>
          <p:cNvSpPr/>
          <p:nvPr/>
        </p:nvSpPr>
        <p:spPr>
          <a:xfrm>
            <a:off x="2366375" y="1931444"/>
            <a:ext cx="1783145" cy="776071"/>
          </a:xfrm>
          <a:prstGeom prst="roundRect">
            <a:avLst/>
          </a:prstGeom>
          <a:solidFill>
            <a:srgbClr val="16A287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апелляций</a:t>
            </a:r>
          </a:p>
        </p:txBody>
      </p:sp>
      <p:sp>
        <p:nvSpPr>
          <p:cNvPr id="14" name="Скругленный прямоугольник 18">
            <a:extLst>
              <a:ext uri="{FF2B5EF4-FFF2-40B4-BE49-F238E27FC236}">
                <a16:creationId xmlns="" xmlns:a16="http://schemas.microsoft.com/office/drawing/2014/main" id="{5A9A1318-C391-4684-9BC8-EDBDA9ABC7A5}"/>
              </a:ext>
            </a:extLst>
          </p:cNvPr>
          <p:cNvSpPr/>
          <p:nvPr/>
        </p:nvSpPr>
        <p:spPr>
          <a:xfrm>
            <a:off x="4881057" y="1931444"/>
            <a:ext cx="3691870" cy="833272"/>
          </a:xfrm>
          <a:prstGeom prst="roundRect">
            <a:avLst/>
          </a:prstGeom>
          <a:solidFill>
            <a:srgbClr val="16A68B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наблюдение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Ситуационно-информационном центре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F40033D-5BB8-4A21-9625-3AE90B14564A}"/>
              </a:ext>
            </a:extLst>
          </p:cNvPr>
          <p:cNvSpPr/>
          <p:nvPr/>
        </p:nvSpPr>
        <p:spPr>
          <a:xfrm>
            <a:off x="437121" y="303873"/>
            <a:ext cx="776059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eaLnBrk="0" hangingPunct="0">
              <a:lnSpc>
                <a:spcPct val="90000"/>
              </a:lnSpc>
            </a:pPr>
            <a:r>
              <a:rPr lang="ru-RU" altLang="ru-RU" sz="2400" b="1" i="1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наблюдение при проведении  ГИА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F5C8B75-9E74-4830-AD20-4F1EC78C2F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4757813" y="3068960"/>
            <a:ext cx="3938357" cy="2697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6A755AC-0989-4BDB-A134-D3CD255325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10" t="6415" r="8087" b="14719"/>
          <a:stretch/>
        </p:blipFill>
        <p:spPr>
          <a:xfrm>
            <a:off x="516143" y="4046695"/>
            <a:ext cx="3712398" cy="2234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7825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1_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2_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13112</TotalTime>
  <Words>631</Words>
  <Application>Microsoft Office PowerPoint</Application>
  <PresentationFormat>Экран (4:3)</PresentationFormat>
  <Paragraphs>111</Paragraphs>
  <Slides>16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Сектор</vt:lpstr>
      <vt:lpstr>1_Сектор</vt:lpstr>
      <vt:lpstr>2_Сектор</vt:lpstr>
      <vt:lpstr>Виктория Юрьевна Сережечкина, начальник отдела дополнительного  профессионального образования</vt:lpstr>
      <vt:lpstr>КОНТРОЛЬ ТЕХНИЧЕСКОЙ ГОТОВНОСТИ ППЭ (КТГ)</vt:lpstr>
      <vt:lpstr>Региональные нормативно-правовые акты</vt:lpstr>
      <vt:lpstr>Информационное освещение общественного наблюдения</vt:lpstr>
      <vt:lpstr>Общественное наблюдение осуществляется  при проведении оценочных процедур </vt:lpstr>
      <vt:lpstr>Презентация PowerPoint</vt:lpstr>
      <vt:lpstr>Презентация PowerPoint</vt:lpstr>
      <vt:lpstr>Лица, имеющие право находиться  в ППЭ</vt:lpstr>
      <vt:lpstr>Презентация PowerPoint</vt:lpstr>
      <vt:lpstr>Презентация PowerPoint</vt:lpstr>
      <vt:lpstr>Презентация PowerPoint</vt:lpstr>
      <vt:lpstr>Общественному  наблюдателю  запрещается</vt:lpstr>
      <vt:lpstr>Организация ППЭ</vt:lpstr>
      <vt:lpstr>Презентация PowerPoint</vt:lpstr>
      <vt:lpstr>Участники  ГИА  не  допускаются  в  ППЭ  в  случаях:</vt:lpstr>
      <vt:lpstr>БЛАГОДАРЮ ЗА ВНИМАНИЕ!    Контактная информация: www.orcoko.ru тел. 8(4862) 73-17-79, 43-25-96  (доб. 102, 138)  8 (909) 226-06-97 СЕРЕЖЕЧКИНА ВИКТОРИЯ ЮРЬЕВНА 8 (910) 266-85-22 ТРОШИНА ЛАРИСА НИКОЛАЕВНА 8 (910) 200-64-52 ФОМЕНКОВ  АНДРЕЙ  ИВАНОВИЧ  E-mail: PK.orel@orcoko.rUu 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Виктория Серёжечкина</cp:lastModifiedBy>
  <cp:revision>740</cp:revision>
  <cp:lastPrinted>2025-12-22T07:33:42Z</cp:lastPrinted>
  <dcterms:created xsi:type="dcterms:W3CDTF">2011-08-25T06:09:31Z</dcterms:created>
  <dcterms:modified xsi:type="dcterms:W3CDTF">2026-02-09T12:52:13Z</dcterms:modified>
</cp:coreProperties>
</file>