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</p:sldMasterIdLst>
  <p:notesMasterIdLst>
    <p:notesMasterId r:id="rId39"/>
  </p:notesMasterIdLst>
  <p:sldIdLst>
    <p:sldId id="608" r:id="rId3"/>
    <p:sldId id="776" r:id="rId4"/>
    <p:sldId id="804" r:id="rId5"/>
    <p:sldId id="793" r:id="rId6"/>
    <p:sldId id="806" r:id="rId7"/>
    <p:sldId id="805" r:id="rId8"/>
    <p:sldId id="779" r:id="rId9"/>
    <p:sldId id="769" r:id="rId10"/>
    <p:sldId id="801" r:id="rId11"/>
    <p:sldId id="772" r:id="rId12"/>
    <p:sldId id="807" r:id="rId13"/>
    <p:sldId id="797" r:id="rId14"/>
    <p:sldId id="748" r:id="rId15"/>
    <p:sldId id="781" r:id="rId16"/>
    <p:sldId id="780" r:id="rId17"/>
    <p:sldId id="782" r:id="rId18"/>
    <p:sldId id="784" r:id="rId19"/>
    <p:sldId id="767" r:id="rId20"/>
    <p:sldId id="753" r:id="rId21"/>
    <p:sldId id="794" r:id="rId22"/>
    <p:sldId id="808" r:id="rId23"/>
    <p:sldId id="711" r:id="rId24"/>
    <p:sldId id="795" r:id="rId25"/>
    <p:sldId id="802" r:id="rId26"/>
    <p:sldId id="803" r:id="rId27"/>
    <p:sldId id="770" r:id="rId28"/>
    <p:sldId id="755" r:id="rId29"/>
    <p:sldId id="786" r:id="rId30"/>
    <p:sldId id="791" r:id="rId31"/>
    <p:sldId id="765" r:id="rId32"/>
    <p:sldId id="787" r:id="rId33"/>
    <p:sldId id="713" r:id="rId34"/>
    <p:sldId id="750" r:id="rId35"/>
    <p:sldId id="792" r:id="rId36"/>
    <p:sldId id="798" r:id="rId37"/>
    <p:sldId id="796" r:id="rId3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BA"/>
    <a:srgbClr val="D4F3F4"/>
    <a:srgbClr val="9AE3E4"/>
    <a:srgbClr val="40C9CC"/>
    <a:srgbClr val="000000"/>
    <a:srgbClr val="E9EDF4"/>
    <a:srgbClr val="B9D08C"/>
    <a:srgbClr val="D0D8E8"/>
    <a:srgbClr val="005EA4"/>
    <a:srgbClr val="394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80" d="100"/>
          <a:sy n="80" d="100"/>
        </p:scale>
        <p:origin x="-252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9579A62-EC8D-43C1-95B6-30A8C9203F5A}" type="slidenum">
              <a:rPr lang="ru-RU" altLang="ru-RU" smtClean="0">
                <a:solidFill>
                  <a:srgbClr val="000000"/>
                </a:solidFill>
              </a:rPr>
              <a:pPr/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7A7413A-FDE9-4B33-97C4-8C5B6C2A18BE}" type="slidenum">
              <a:rPr lang="ru-RU" altLang="ru-RU" smtClean="0">
                <a:solidFill>
                  <a:srgbClr val="000000"/>
                </a:solidFill>
              </a:rPr>
              <a:pPr/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xmlns="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xmlns="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xmlns="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xmlns="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xmlns="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xmlns="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xmlns="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xmlns="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xmlns="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xmlns="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xmlns="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xmlns="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microsoft.com/office/2007/relationships/hdphoto" Target="../media/hdphoto2.wdp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5.jpe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mailto:buh.orel@orcoko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ge.orel@orcoko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xmlns="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12293"/>
            <a:ext cx="83010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</a:t>
            </a:r>
            <a:endParaRPr lang="ru-RU" alt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2026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году. </a:t>
            </a:r>
            <a:endParaRPr lang="ru-RU" alt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 при проведении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руководителей ППЭ)</a:t>
            </a:r>
            <a:endParaRPr lang="ru-RU" alt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4272677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algn="r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Николаенко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</a:t>
            </a:r>
            <a:endParaRPr lang="ru-RU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отдела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  <p:pic>
        <p:nvPicPr>
          <p:cNvPr id="2050" name="Picture 2" descr="Z:\Тихоновская\Лого_РЦ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4" y="261557"/>
            <a:ext cx="1786707" cy="1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87302" y="-2750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1997243" y="-15577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7763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Штаб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578" y="5484641"/>
            <a:ext cx="4513926" cy="13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</a:t>
            </a:r>
            <a:r>
              <a:rPr lang="en-US" altLang="ru-RU" sz="14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/>
            </a:r>
            <a:br>
              <a:rPr lang="en-US" altLang="ru-RU" sz="14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4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специалисты, полиция, СМИ, общественные наблюдатели, должностные лица Рособрнадзора и Департамента</a:t>
            </a:r>
          </a:p>
        </p:txBody>
      </p:sp>
      <p:pic>
        <p:nvPicPr>
          <p:cNvPr id="5122" name="Picture 2" descr="C:\Users\gridunova\Downloads\Подготовка к обучающим вебинарам\X-слайд 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757" r="6299" b="9319"/>
          <a:stretch/>
        </p:blipFill>
        <p:spPr bwMode="auto">
          <a:xfrm>
            <a:off x="620889" y="476672"/>
            <a:ext cx="7947378" cy="49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338" y="643035"/>
            <a:ext cx="1675240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Резервные станции ППЭ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43"/>
          <p:cNvSpPr txBox="1">
            <a:spLocks noChangeArrowheads="1"/>
          </p:cNvSpPr>
          <p:nvPr/>
        </p:nvSpPr>
        <p:spPr bwMode="auto">
          <a:xfrm>
            <a:off x="5257899" y="4623805"/>
            <a:ext cx="1330325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Ответственный </a:t>
            </a:r>
            <a:r>
              <a:rPr lang="ru-RU" alt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за прием звонков</a:t>
            </a:r>
          </a:p>
        </p:txBody>
      </p:sp>
      <p:pic>
        <p:nvPicPr>
          <p:cNvPr id="10" name="Picture 2" descr="https://ortos.su/upload/medialibrary/ab5/ab5aeda00cfb4f030e7f0d1079308f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4220">
            <a:off x="5259409" y="3802704"/>
            <a:ext cx="387048" cy="3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6" r="1541" b="34375"/>
          <a:stretch/>
        </p:blipFill>
        <p:spPr bwMode="auto">
          <a:xfrm>
            <a:off x="548881" y="5873189"/>
            <a:ext cx="1384773" cy="9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414280"/>
            <a:ext cx="241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Сервису общественного наблюдателя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4639" y="5414970"/>
            <a:ext cx="1303338" cy="414338"/>
            <a:chOff x="1773" y="3411"/>
            <a:chExt cx="821" cy="26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3" y="3411"/>
              <a:ext cx="81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73" y="3476"/>
              <a:ext cx="6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Смотри.ЕГЭ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773" y="341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773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773" y="341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773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778" y="3411"/>
              <a:ext cx="806" cy="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778" y="3411"/>
              <a:ext cx="80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584" y="3411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2584" y="3411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773" y="3416"/>
              <a:ext cx="1" cy="25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773" y="3416"/>
              <a:ext cx="5" cy="25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584" y="3416"/>
              <a:ext cx="1" cy="25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584" y="3416"/>
              <a:ext cx="5" cy="25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2589" y="341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589" y="3411"/>
              <a:ext cx="5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773" y="3662"/>
              <a:ext cx="816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73" y="3662"/>
              <a:ext cx="821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287" y="5817320"/>
            <a:ext cx="1973480" cy="9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19" y="1353317"/>
            <a:ext cx="1256083" cy="203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135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Резервное оборудование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95" y="3760968"/>
            <a:ext cx="2919792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1">
            <a:extLst>
              <a:ext uri="{FF2B5EF4-FFF2-40B4-BE49-F238E27FC236}">
                <a16:creationId xmlns=""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92" y="1518249"/>
            <a:ext cx="772695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  <a:t>Станция для входа в личный кабинет ППЭ </a:t>
            </a:r>
            <a:b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станция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  <a:t>Станция штаба ППЭ 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станции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  <a:t>Станция организатора </a:t>
            </a:r>
            <a: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3-4 основные станции);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  <a:t>Станция КЕГЭ </a:t>
            </a:r>
            <a:b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5 основных станций);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  <a:t>Станция записи </a:t>
            </a:r>
            <a:br>
              <a:rPr lang="ru-RU" altLang="ru-RU" sz="1800" b="1" i="1" dirty="0">
                <a:solidFill>
                  <a:srgbClr val="1EA7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4 основных станции)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10510"/>
            <a:ext cx="65849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0511"/>
            <a:ext cx="8148636" cy="9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8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1"/>
          <a:stretch/>
        </p:blipFill>
        <p:spPr bwMode="auto">
          <a:xfrm>
            <a:off x="3441428" y="5085183"/>
            <a:ext cx="2498724" cy="17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81" y="66055"/>
            <a:ext cx="87216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в ППЭ для хранения ЭМ 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(до передачи их в РЦОКО)</a:t>
            </a:r>
            <a:endParaRPr lang="ru-RU" b="1" dirty="0"/>
          </a:p>
        </p:txBody>
      </p:sp>
      <p:pic>
        <p:nvPicPr>
          <p:cNvPr id="11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62" y="2949512"/>
            <a:ext cx="1965032" cy="3631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3393498" y="620688"/>
            <a:ext cx="5750502" cy="6203626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1979712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592" y="858326"/>
            <a:ext cx="865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приказу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от 24 марта 2026 года № 417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хранении экзаменационных материалов единого государственного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года в пунктах проведения единого государственного экзамена с использованием передачи экзаменационных материалов посредством сети защищенной сети передачи данных, печати полного комплекта экзаменационных материалов и сканирования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аудиториях пунктов проведения экзаменов»: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708920"/>
            <a:ext cx="646088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за хранение ЭМ из числа работников ОМСУ;</a:t>
            </a:r>
          </a:p>
          <a:p>
            <a:pPr marL="342900" indent="-342900" algn="just">
              <a:buAutoNum type="arabicParenR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установить средства видеонаблюдения 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офлайн;</a:t>
            </a:r>
          </a:p>
          <a:p>
            <a:pPr marL="342900" indent="-342900" algn="just">
              <a:buAutoNum type="arabicParenR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помещение сейфом или металлическим шкафом (дверь-сейф);</a:t>
            </a:r>
          </a:p>
          <a:p>
            <a:pPr marL="342900" indent="-342900" algn="just">
              <a:buAutoNum type="arabicParenR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доступ посторонних лиц;</a:t>
            </a:r>
          </a:p>
          <a:p>
            <a:pPr marL="342900" indent="-342900" algn="just">
              <a:buAutoNum type="arabicParenR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защите информации, содержащейся в ЭМ, от неправомерного доступа, уничтожения, копирования, распространения</a:t>
            </a: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ППЭ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xmlns="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xmlns="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xmlns="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xmlns="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xmlns="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xmlns="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xmlns="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xmlns="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xmlns="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xmlns="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xmlns="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xmlns="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xmlns="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xmlns="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xmlns="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xmlns="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xmlns="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xmlns="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xmlns="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xmlns="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xmlns="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xmlns="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xmlns="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xmlns="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xmlns="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xmlns="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xmlns="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xmlns="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xmlns="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КЕГЭ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(письменная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 descr="C:\Users\gridunova\Downloads\Подготовка к обучающим вебинарам\X-слайд 27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0282" r="5495" b="7742"/>
          <a:stretch/>
        </p:blipFill>
        <p:spPr bwMode="auto">
          <a:xfrm>
            <a:off x="522514" y="1416817"/>
            <a:ext cx="8119068" cy="48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60521"/>
          <a:stretch/>
        </p:blipFill>
        <p:spPr>
          <a:xfrm>
            <a:off x="3707904" y="2988773"/>
            <a:ext cx="792088" cy="5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подготовки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449263" y="1356527"/>
            <a:ext cx="8152126" cy="49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1019678"/>
            <a:ext cx="8892033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78331" y="280270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56037" y="28634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2994" y="47251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30700" y="481815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681" y="5503131"/>
            <a:ext cx="227679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57606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83250"/>
              </p:ext>
            </p:extLst>
          </p:nvPr>
        </p:nvGraphicFramePr>
        <p:xfrm>
          <a:off x="287378" y="548680"/>
          <a:ext cx="8673738" cy="62089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0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4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8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3256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22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7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ЭМ в ППЭ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  после размещения:</a:t>
                      </a:r>
                      <a:b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5 рабочих дней – на основные даты; </a:t>
                      </a:r>
                      <a:b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3 рабочих дней –  на резервные даты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технической подготовки</a:t>
                      </a: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06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календарных дней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токенов членов ГЭК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222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6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 успешно завершено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11:35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10.30 часов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статуса 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12.00 часов 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2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экзаменов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22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 часов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95658"/>
            <a:ext cx="2562341" cy="196234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40707"/>
            <a:ext cx="8505160" cy="96143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использованием ЗСПД - защищенной сети, предназначенной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связи компьютера (ноутбука), установленного в штабе ППЭ,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личным кабинетом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ППЭ):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1">
            <a:extLst>
              <a:ext uri="{FF2B5EF4-FFF2-40B4-BE49-F238E27FC236}">
                <a16:creationId xmlns:a16="http://schemas.microsoft.com/office/drawing/2014/main" xmlns="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340768"/>
            <a:ext cx="8651096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статусов подготовки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экзамена, получения электронных актов технической готовности и журналов работы станций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для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ДБО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доступа к ЭМ в день проведения экзамена авторизованным членам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пакетов с электронными образами бланков и форм ППЭ,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ответами участников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личный  кабинет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все  </a:t>
            </a:r>
            <a:endParaRPr lang="ru-RU" alt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 ППЭ,  назначенные 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экзамен</a:t>
            </a:r>
          </a:p>
          <a:p>
            <a:pPr algn="ctr"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!!!Вход в ЛК ППЭ только через ЗСПД!!!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72E617-A738-459E-A7C6-4063DB41122A}"/>
              </a:ext>
            </a:extLst>
          </p:cNvPr>
          <p:cNvSpPr/>
          <p:nvPr/>
        </p:nvSpPr>
        <p:spPr>
          <a:xfrm>
            <a:off x="4823074" y="787282"/>
            <a:ext cx="4221638" cy="41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endParaRPr lang="ru-RU" sz="1400" dirty="0"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83965" y="5801325"/>
            <a:ext cx="5451182" cy="1037201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29">
            <a:extLst>
              <a:ext uri="{FF2B5EF4-FFF2-40B4-BE49-F238E27FC236}">
                <a16:creationId xmlns:a16="http://schemas.microsoft.com/office/drawing/2014/main" xmlns="" id="{B87C243E-5542-46B3-8EF6-661C97E3DC46}"/>
              </a:ext>
            </a:extLst>
          </p:cNvPr>
          <p:cNvSpPr/>
          <p:nvPr/>
        </p:nvSpPr>
        <p:spPr>
          <a:xfrm>
            <a:off x="124538" y="27053"/>
            <a:ext cx="8897717" cy="425508"/>
          </a:xfrm>
          <a:prstGeom prst="rect">
            <a:avLst/>
          </a:prstGeom>
          <a:solidFill>
            <a:srgbClr val="9AE3E4"/>
          </a:solidFill>
          <a:ln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 ЕГЭ (24.03.2026 и 27.03.2026)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FBDE0DC7-A348-4FA2-9CF3-BE4F8CD72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5152"/>
              </p:ext>
            </p:extLst>
          </p:nvPr>
        </p:nvGraphicFramePr>
        <p:xfrm>
          <a:off x="128936" y="502630"/>
          <a:ext cx="8888922" cy="129062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:a16="http://schemas.microsoft.com/office/drawing/2014/main" xmlns="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:a16="http://schemas.microsoft.com/office/drawing/2014/main" xmlns="" val="1513427648"/>
                    </a:ext>
                  </a:extLst>
                </a:gridCol>
              </a:tblGrid>
              <a:tr h="25407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573177"/>
                  </a:ext>
                </a:extLst>
              </a:tr>
              <a:tr h="101630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Объявлена Ракетная 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Эвакуация участников ЕГЭ </a:t>
                      </a:r>
                      <a:b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работников ППЭ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безопасное место.</a:t>
                      </a:r>
                    </a:p>
                    <a:p>
                      <a:pPr algn="l"/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 продлен на время эвакуации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Отработка Алгоритма действий в случае объявления Ракетной опасности на всех этапах проведения экзамена (по пути следования участников экзаменов в ППЭ, при проведении экзамена)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961188"/>
                  </a:ext>
                </a:extLst>
              </a:tr>
            </a:tbl>
          </a:graphicData>
        </a:graphic>
      </p:graphicFrame>
      <p:pic>
        <p:nvPicPr>
          <p:cNvPr id="16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164334" y="1506065"/>
            <a:ext cx="1160111" cy="8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9850" y="1835532"/>
            <a:ext cx="82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995313" y="2082334"/>
            <a:ext cx="689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03.04.2025 г. № 524)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10" y="2407235"/>
            <a:ext cx="89342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Руководитель ОО совместно с 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ГИА по ППЭ в специально оборудованные безопасные места (укрытия);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 организацию эвакуации работников ППЭ и участников ГИА отвечают члены ГЭК и руководитель 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Руководитель ППЭ при проведении инструктажа для организаторов знакомит с Алгоритмом действий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случае объявления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эвакуации участники экзаменов и работники ППЭ берут с собой документ, удостоверяющий личность. Члены ГЭК и руководитель ППЭ – мобильный телефон.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Член ГЭК информирует ответственного сотрудника Департамента образования (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Крючкова О. Н.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 местонахождении участников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их количество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и работников при объявлении ракетной опасности (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через чат руководителей ППЭ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отбоя ракетной опасности работники ППЭ возвращаются на свои рабочие места, участники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экзамена 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свои аудитории на рабочие места (проверка документа при входе в аудиторию).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и информирует члена ГЭК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20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62727" y="-49867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xmlns="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4538" y="155887"/>
            <a:ext cx="425508" cy="4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рганизаторы ППЭ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  <a:endParaRPr lang="ru-RU" altLang="ru-RU" sz="1600" b="1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610490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492896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077072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37538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5" y="157019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явкой всех лиц, задействованных при проведении экзаменов в ППЭ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92968"/>
              </p:ext>
            </p:extLst>
          </p:nvPr>
        </p:nvGraphicFramePr>
        <p:xfrm>
          <a:off x="179511" y="908721"/>
          <a:ext cx="8856985" cy="581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022">
                  <a:extLst>
                    <a:ext uri="{9D8B030D-6E8A-4147-A177-3AD203B41FA5}">
                      <a16:colId xmlns="" xmlns:a16="http://schemas.microsoft.com/office/drawing/2014/main" val="4125377381"/>
                    </a:ext>
                  </a:extLst>
                </a:gridCol>
                <a:gridCol w="2594479">
                  <a:extLst>
                    <a:ext uri="{9D8B030D-6E8A-4147-A177-3AD203B41FA5}">
                      <a16:colId xmlns="" xmlns:a16="http://schemas.microsoft.com/office/drawing/2014/main" val="948651532"/>
                    </a:ext>
                  </a:extLst>
                </a:gridCol>
                <a:gridCol w="4278484">
                  <a:extLst>
                    <a:ext uri="{9D8B030D-6E8A-4147-A177-3AD203B41FA5}">
                      <a16:colId xmlns="" xmlns:a16="http://schemas.microsoft.com/office/drawing/2014/main" val="3633633442"/>
                    </a:ext>
                  </a:extLst>
                </a:gridCol>
              </a:tblGrid>
              <a:tr h="28950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</a:txBody>
                  <a:tcPr>
                    <a:solidFill>
                      <a:srgbClr val="40C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>
                    <a:solidFill>
                      <a:srgbClr val="40C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>
                    <a:solidFill>
                      <a:srgbClr val="40C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279968"/>
                  </a:ext>
                </a:extLst>
              </a:tr>
              <a:tr h="88374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ГЭК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ЭМ в РЦОКО и передача ЭМ руководителю ППЭ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установленное время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(7.30-7.45 часов)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при распечатке пакета руководителя ППЭ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7.30 часов)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427667"/>
                  </a:ext>
                </a:extLst>
              </a:tr>
              <a:tr h="4875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ППЭ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распоряжения руководителя ППЭ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1667604"/>
                  </a:ext>
                </a:extLst>
              </a:tr>
              <a:tr h="193923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наблюдатели, в том числе из родительской общественности (аккредитованные)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–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50 % от времени экзамена</a:t>
                      </a:r>
                      <a:b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(начиная с 10.00 часов)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ППЭ-18-МАШ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в ППЭ –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 50 % от времени экзамена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(начиная с 10.00 часов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2026 году –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Сервис общественного наблюдения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ППЭ-18-МАШ заполняется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электронном виде, распечатывается, подписывается общественным наблюдателем и сканируется в штабе ППЭ с другими формами ППЭ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479387"/>
                  </a:ext>
                </a:extLst>
              </a:tr>
              <a:tr h="4875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работник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часов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 медицинского учреждения о направлении в ППЭ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84439"/>
                  </a:ext>
                </a:extLst>
              </a:tr>
              <a:tr h="6856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правоохранительных органов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Явка в ППЭ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часов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4159808"/>
                  </a:ext>
                </a:extLst>
              </a:tr>
              <a:tr h="6856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родительских комитетов (без аккредитации)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 до входа в ППЭ на время входа участников в ППЭ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9.00 до 10.00 часов)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6145699"/>
                  </a:ext>
                </a:extLst>
              </a:tr>
              <a:tr h="3573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Наблюдатели СИЦ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графику РЦОКО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AE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499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34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243408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начала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xmlns="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37993" y="4215870"/>
            <a:ext cx="8853607" cy="2345188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xmlns="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15870"/>
            <a:ext cx="8712968" cy="259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в аудитории</a:t>
            </a: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 бланков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ЕГЭ, КИМ, испорченных/бракованных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(КЕГЭ и иностранный (устная часть)) – два ВДП)</a:t>
            </a:r>
            <a:r>
              <a:rPr lang="en-US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c 2026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ВДП – это конверт, полученный в РЦОКО, с наклеенным руководителем ППЭ сопроводительным бланком</a:t>
            </a:r>
            <a:r>
              <a:rPr lang="en-US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ППЭ-11;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в ППЭ после начала экзамена (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ППЭ)</a:t>
            </a:r>
          </a:p>
          <a:p>
            <a:pPr marL="298450" indent="-285750" algn="just">
              <a:spcBef>
                <a:spcPct val="0"/>
              </a:spcBef>
            </a:pP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9DC909-AB61-4181-AC7C-A534E28FDC04}"/>
              </a:ext>
            </a:extLst>
          </p:cNvPr>
          <p:cNvSpPr/>
          <p:nvPr/>
        </p:nvSpPr>
        <p:spPr>
          <a:xfrm>
            <a:off x="149924" y="836712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 ППЭ ВЫДАЕТ: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15BA79-BEA1-4A11-98AA-4DA0ACBFC306}"/>
              </a:ext>
            </a:extLst>
          </p:cNvPr>
          <p:cNvSpPr/>
          <p:nvPr/>
        </p:nvSpPr>
        <p:spPr>
          <a:xfrm>
            <a:off x="144463" y="1276521"/>
            <a:ext cx="5147617" cy="2409220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на входе: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для 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информационном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стенде при входе в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регистрации участников на входе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опоздании участника экзамена в ППЭ;</a:t>
            </a: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средств обучения и воспитания, 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участники ЕГЭ могут приносить в ППЭ;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>
              <a:spcBef>
                <a:spcPts val="0"/>
              </a:spcBef>
              <a:defRPr/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участника экзамена, явившегося </a:t>
            </a:r>
            <a:b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после начала экзамена (</a:t>
            </a:r>
            <a:r>
              <a:rPr lang="ru-RU" sz="15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</a:t>
            </a: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0B1EE5D-8398-492E-BC3F-09415F29DAE1}"/>
              </a:ext>
            </a:extLst>
          </p:cNvPr>
          <p:cNvSpPr/>
          <p:nvPr/>
        </p:nvSpPr>
        <p:spPr>
          <a:xfrm>
            <a:off x="5364088" y="1268759"/>
            <a:ext cx="3640911" cy="2416982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</a:t>
            </a:r>
          </a:p>
          <a:p>
            <a:pPr indent="180975" algn="just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определяющую порядок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медицинского работника во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проведения ЕГЭ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180975" algn="just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учета участников экзаменов, обратившихся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медицинскому работнику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03ED9D1-D12B-4AFD-BD22-B5E9489F3DC1}"/>
              </a:ext>
            </a:extLst>
          </p:cNvPr>
          <p:cNvSpPr/>
          <p:nvPr/>
        </p:nvSpPr>
        <p:spPr>
          <a:xfrm>
            <a:off x="137993" y="3730365"/>
            <a:ext cx="8834979" cy="418715"/>
          </a:xfrm>
          <a:prstGeom prst="rect">
            <a:avLst/>
          </a:prstGeom>
          <a:solidFill>
            <a:srgbClr val="D4F3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-накопитель(и) для переноса данных  между рабочими станциями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98DCE2F-AB86-450E-B5DD-784224C02A99}"/>
              </a:ext>
            </a:extLst>
          </p:cNvPr>
          <p:cNvGrpSpPr/>
          <p:nvPr/>
        </p:nvGrpSpPr>
        <p:grpSpPr>
          <a:xfrm>
            <a:off x="144463" y="404664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xmlns="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xmlns="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ИНСТРУКТАЖА (8.15 часов). Инструкция для руководителя ППЭ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7244DA0-4946-4647-AC35-CFDD90626D43}"/>
              </a:ext>
            </a:extLst>
          </p:cNvPr>
          <p:cNvSpPr/>
          <p:nvPr/>
        </p:nvSpPr>
        <p:spPr>
          <a:xfrm>
            <a:off x="117897" y="6561058"/>
            <a:ext cx="8855075" cy="2523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руководитель ППЭ выдает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xmlns="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xmlns="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xmlns="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xmlns="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Члены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ГЭК 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осуществляют </a:t>
            </a:r>
            <a:b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xmlns="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xmlns="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96874E1-CC32-4C24-95FC-012B72578031}"/>
              </a:ext>
            </a:extLst>
          </p:cNvPr>
          <p:cNvSpPr/>
          <p:nvPr/>
        </p:nvSpPr>
        <p:spPr>
          <a:xfrm rot="16200000">
            <a:off x="6652440" y="3205031"/>
            <a:ext cx="3829509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xmlns="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xmlns="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10.30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184482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00444" y="548680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124744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772816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140968"/>
            <a:ext cx="1294402" cy="4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>
            <a:stCxn id="86" idx="3"/>
          </p:cNvCxnSpPr>
          <p:nvPr/>
        </p:nvCxnSpPr>
        <p:spPr>
          <a:xfrm>
            <a:off x="3657768" y="5207000"/>
            <a:ext cx="759892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64" idx="3"/>
            <a:endCxn id="63" idx="3"/>
          </p:cNvCxnSpPr>
          <p:nvPr/>
        </p:nvCxnSpPr>
        <p:spPr>
          <a:xfrm>
            <a:off x="2208667" y="4074454"/>
            <a:ext cx="3366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5" idx="3"/>
            <a:endCxn id="17434" idx="1"/>
          </p:cNvCxnSpPr>
          <p:nvPr/>
        </p:nvCxnSpPr>
        <p:spPr>
          <a:xfrm>
            <a:off x="2858996" y="2967707"/>
            <a:ext cx="37297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9" idx="1"/>
          </p:cNvCxnSpPr>
          <p:nvPr/>
        </p:nvCxnSpPr>
        <p:spPr>
          <a:xfrm>
            <a:off x="3707904" y="6480566"/>
            <a:ext cx="28405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Picture background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9173" r="15499" b="15615"/>
          <a:stretch/>
        </p:blipFill>
        <p:spPr bwMode="auto">
          <a:xfrm>
            <a:off x="23700" y="4464342"/>
            <a:ext cx="106680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2" name="Рисунок 29" descr="Купить Камера Profi + роутер + наушник Micro + Stereo+ в Бишкек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r="4771" b="13257"/>
          <a:stretch>
            <a:fillRect/>
          </a:stretch>
        </p:blipFill>
        <p:spPr bwMode="auto">
          <a:xfrm rot="21276721">
            <a:off x="446606" y="5108050"/>
            <a:ext cx="17097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2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42016" y="4883834"/>
            <a:ext cx="3361072" cy="1077218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Запрещено прохождение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металлодетектора </a:t>
            </a:r>
            <a:r>
              <a:rPr lang="ru-RU" sz="1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(список таких участников руководитель ППЭ передает дежурным на входе) </a:t>
            </a:r>
            <a:endParaRPr lang="ru-RU" sz="1400" u="sng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92712" y="922338"/>
            <a:ext cx="3798888" cy="1200329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с инсулином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4524" y="862852"/>
            <a:ext cx="3145110" cy="1197996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сахарным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5, 7, 14, 24, 29,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91958" y="6157400"/>
            <a:ext cx="3452074" cy="646331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позы (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стоя-сидя)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9" name="Рисунок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395788" y="1509713"/>
            <a:ext cx="11303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97866" y="2562797"/>
            <a:ext cx="3116347" cy="923330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звукоусиливающей 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1" name="Рисунок 4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21356" r="23192" b="3789"/>
          <a:stretch>
            <a:fillRect/>
          </a:stretch>
        </p:blipFill>
        <p:spPr bwMode="auto">
          <a:xfrm>
            <a:off x="7435850" y="5207000"/>
            <a:ext cx="11112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Рисунок 46" descr="Слуховой аппарат, устройство для улучшения слухового аппарата с аккумулятором, усилитель звука, 1 шт., для пожилых и глухих люд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51" y="2362177"/>
            <a:ext cx="11906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Рисунок 49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1218" r="28342" b="12347"/>
          <a:stretch>
            <a:fillRect/>
          </a:stretch>
        </p:blipFill>
        <p:spPr bwMode="auto">
          <a:xfrm>
            <a:off x="70644" y="2573117"/>
            <a:ext cx="452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Рисунок 36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9" t="73798" r="2296" b="3053"/>
          <a:stretch>
            <a:fillRect/>
          </a:stretch>
        </p:blipFill>
        <p:spPr bwMode="auto">
          <a:xfrm>
            <a:off x="6588726" y="2582738"/>
            <a:ext cx="1228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Рисунок 34" descr="C:\Users\golcova\Downloads\hand-drawn-of-green-checkmark-and-red-cross-isolated-on-white-background-right-and-wrong-icon-illustration-free-vector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4" t="22437" r="6731" b="20787"/>
          <a:stretch>
            <a:fillRect/>
          </a:stretch>
        </p:blipFill>
        <p:spPr bwMode="auto">
          <a:xfrm>
            <a:off x="401638" y="6041459"/>
            <a:ext cx="7048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Рисунок 43" descr="C:\Users\golcova\Downloads\istockphoto-1305918255-612x61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8" r="24908"/>
          <a:stretch>
            <a:fillRect/>
          </a:stretch>
        </p:blipFill>
        <p:spPr bwMode="auto">
          <a:xfrm>
            <a:off x="7753350" y="4473575"/>
            <a:ext cx="12382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60571" y="2362177"/>
            <a:ext cx="2198425" cy="1211060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участников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нарушением слуха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ППЭ 2, 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34" idx="1"/>
            <a:endCxn id="34" idx="1"/>
          </p:cNvCxnSpPr>
          <p:nvPr/>
        </p:nvCxnSpPr>
        <p:spPr>
          <a:xfrm>
            <a:off x="3097866" y="30244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0" name="Рисунок 2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3329179" y="823164"/>
            <a:ext cx="1054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единительная линия 51"/>
          <p:cNvCxnSpPr>
            <a:stCxn id="17412" idx="1"/>
            <a:endCxn id="17412" idx="1"/>
          </p:cNvCxnSpPr>
          <p:nvPr/>
        </p:nvCxnSpPr>
        <p:spPr>
          <a:xfrm>
            <a:off x="450383" y="5707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458776" y="3889788"/>
            <a:ext cx="3116347" cy="369332"/>
          </a:xfrm>
          <a:prstGeom prst="rect">
            <a:avLst/>
          </a:prstGeom>
          <a:ln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ингалятора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7155" y="3835310"/>
            <a:ext cx="1941512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2, 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6" name="Рисунок 65" descr="C:\Users\golcova\Downloads\istockphoto-2151568116-612x612.jpg"/>
          <p:cNvPicPr/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0989" r="15018" b="10622"/>
          <a:stretch/>
        </p:blipFill>
        <p:spPr bwMode="auto">
          <a:xfrm>
            <a:off x="5707336" y="3414055"/>
            <a:ext cx="1316990" cy="1459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113163" y="6224253"/>
            <a:ext cx="1743066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5, 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259783" y="4967856"/>
            <a:ext cx="2397985" cy="478288"/>
          </a:xfrm>
          <a:prstGeom prst="roundRect">
            <a:avLst/>
          </a:prstGeom>
          <a:solidFill>
            <a:srgbClr val="40C9C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ППЭ 1, 2, 4, 7, 24,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30187" y="5483631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645" y="188640"/>
            <a:ext cx="9073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Условия, учитывающие состояние здоровья </a:t>
            </a:r>
            <a:r>
              <a:rPr lang="ru-RU" altLang="ru-RU" sz="24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участников </a:t>
            </a:r>
            <a:r>
              <a:rPr lang="ru-RU" altLang="ru-RU" sz="2400" b="1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ЕГЭ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252536" y="4346811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4" t="41235" r="10606" b="41284"/>
          <a:stretch/>
        </p:blipFill>
        <p:spPr bwMode="auto">
          <a:xfrm>
            <a:off x="5372777" y="1154863"/>
            <a:ext cx="1868532" cy="2889224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482600" y="88900"/>
            <a:ext cx="838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FF"/>
                </a:solidFill>
                <a:latin typeface="Cambria" pitchFamily="18" charset="0"/>
              </a:rPr>
              <a:t>Общая схема проведения ГВЭ в аудитории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316444" y="88900"/>
            <a:ext cx="5847844" cy="769937"/>
          </a:xfrm>
          <a:prstGeom prst="rect">
            <a:avLst/>
          </a:prstGeom>
          <a:solidFill>
            <a:srgbClr val="40C9CC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  <a:t>Подготовка аудиторий для проведения ЕГЭ </a:t>
            </a:r>
            <a:b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000" b="1" dirty="0" smtClean="0">
                <a:solidFill>
                  <a:srgbClr val="FFFFFF"/>
                </a:solidFill>
                <a:latin typeface="Cambria" pitchFamily="18" charset="0"/>
              </a:rPr>
              <a:t>для участников с сахарным диабетом</a:t>
            </a:r>
            <a:endParaRPr lang="ru-RU" altLang="ru-RU" sz="2000" b="1" dirty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580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460766" y="4442035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538587" y="1154863"/>
            <a:ext cx="4353109" cy="29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1" descr="Pictur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5858052" y="2308300"/>
            <a:ext cx="483229" cy="6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Рисунок 19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3955410" y="2510431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16688" y="4332988"/>
            <a:ext cx="5858539" cy="1961485"/>
          </a:xfrm>
          <a:prstGeom prst="roundRect">
            <a:avLst/>
          </a:prstGeom>
          <a:solidFill>
            <a:schemeClr val="bg1"/>
          </a:solidFill>
          <a:ln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организатора или специально выделенном в аудитории месте (столе) в зоне видимости камер видеонаблюдения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689" y="6389893"/>
            <a:ext cx="5858539" cy="3794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4598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55138" y="4612155"/>
            <a:ext cx="483449" cy="20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Рисунок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3711012" y="2046149"/>
            <a:ext cx="770286" cy="4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Рисунок 25" descr="Pictur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93368" y="634171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Рисунок 20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5917489" y="1657778"/>
            <a:ext cx="492167" cy="759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Picture background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13" y="1154863"/>
            <a:ext cx="1269295" cy="83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Рисунок 18" descr="Picture backgroun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307043" y="5212324"/>
            <a:ext cx="2685480" cy="162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271762" y="2100242"/>
            <a:ext cx="1391559" cy="14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5775" y="160877"/>
            <a:ext cx="17530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2, 4,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24, 49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22265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xmlns="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-315416"/>
            <a:ext cx="8964612" cy="8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36595CE-3DF1-4D76-A36D-289AC9BF43E4}"/>
              </a:ext>
            </a:extLst>
          </p:cNvPr>
          <p:cNvSpPr/>
          <p:nvPr/>
        </p:nvSpPr>
        <p:spPr>
          <a:xfrm>
            <a:off x="3510078" y="873533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77029D2-4C70-4CF4-8EC1-0FCE8500999F}"/>
              </a:ext>
            </a:extLst>
          </p:cNvPr>
          <p:cNvSpPr/>
          <p:nvPr/>
        </p:nvSpPr>
        <p:spPr>
          <a:xfrm>
            <a:off x="42848" y="283736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xmlns="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88640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ГИА и ЕГЭ;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перативное информирование сотрудников РЦОКО о данном факте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8F0C362-525F-4399-867E-B950AE921A3D}"/>
              </a:ext>
            </a:extLst>
          </p:cNvPr>
          <p:cNvSpPr/>
          <p:nvPr/>
        </p:nvSpPr>
        <p:spPr>
          <a:xfrm>
            <a:off x="2956175" y="1789098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сопровождающим акта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идентификации личности участника ГИА (форма ППЭ-20)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присутствии члена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 (форма ППЭ-20 передается участником ЕГЭ при входе в аудиторию организатору)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7FFB65-D2DB-431A-8F9F-0E36E2D1B1A3}"/>
              </a:ext>
            </a:extLst>
          </p:cNvPr>
          <p:cNvSpPr/>
          <p:nvPr/>
        </p:nvSpPr>
        <p:spPr>
          <a:xfrm>
            <a:off x="48685" y="1789337"/>
            <a:ext cx="2840797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1CBB434-E8EB-4589-BD7B-C6F6AA6AE808}"/>
              </a:ext>
            </a:extLst>
          </p:cNvPr>
          <p:cNvSpPr/>
          <p:nvPr/>
        </p:nvSpPr>
        <p:spPr>
          <a:xfrm>
            <a:off x="3498966" y="3218270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EF86411-789D-4282-BBF5-76160987ED65}"/>
              </a:ext>
            </a:extLst>
          </p:cNvPr>
          <p:cNvSpPr/>
          <p:nvPr/>
        </p:nvSpPr>
        <p:spPr>
          <a:xfrm>
            <a:off x="20345" y="3058216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xmlns="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2945096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ГЭК, руководителем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организатором вне аудитории и ВПЛ 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E6A4D9C-698B-49B8-9DB8-890630C82FB0}"/>
              </a:ext>
            </a:extLst>
          </p:cNvPr>
          <p:cNvSpPr/>
          <p:nvPr/>
        </p:nvSpPr>
        <p:spPr>
          <a:xfrm>
            <a:off x="2956175" y="4137780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342AF36D-7F75-493A-B294-5CC71536D902}"/>
              </a:ext>
            </a:extLst>
          </p:cNvPr>
          <p:cNvSpPr/>
          <p:nvPr/>
        </p:nvSpPr>
        <p:spPr>
          <a:xfrm>
            <a:off x="48685" y="4137780"/>
            <a:ext cx="2840797" cy="1112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</a:t>
            </a: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098090E-04A8-40F6-A07B-DA137925A72F}"/>
              </a:ext>
            </a:extLst>
          </p:cNvPr>
          <p:cNvSpPr/>
          <p:nvPr/>
        </p:nvSpPr>
        <p:spPr>
          <a:xfrm>
            <a:off x="3498966" y="534552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0D39280-F99C-4648-9404-12FBD76852BE}"/>
              </a:ext>
            </a:extLst>
          </p:cNvPr>
          <p:cNvSpPr/>
          <p:nvPr/>
        </p:nvSpPr>
        <p:spPr>
          <a:xfrm>
            <a:off x="77676" y="5345519"/>
            <a:ext cx="2838140" cy="140694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:a16="http://schemas.microsoft.com/office/drawing/2014/main" xmlns="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137780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xmlns="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321360"/>
            <a:ext cx="61895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опоздании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в 2-х экземплярах (с подписью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ЕГЭ);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ыдача участнику инструкции под подпись (</a:t>
            </a:r>
            <a:r>
              <a:rPr lang="ru-RU" altLang="ru-RU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руководителя ППЭ на входе в ППЭ или в аудитории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F0C934-5863-451E-AC50-6E32D00739AC}"/>
              </a:ext>
            </a:extLst>
          </p:cNvPr>
          <p:cNvSpPr/>
          <p:nvPr/>
        </p:nvSpPr>
        <p:spPr>
          <a:xfrm>
            <a:off x="36585" y="283737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4AE8F35C-AF2E-4DEE-9EED-367C4FE3E469}"/>
              </a:ext>
            </a:extLst>
          </p:cNvPr>
          <p:cNvSpPr/>
          <p:nvPr/>
        </p:nvSpPr>
        <p:spPr>
          <a:xfrm>
            <a:off x="16206" y="3075084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A12AC53-F4DA-4955-AFA2-0DA0C9061F2D}"/>
              </a:ext>
            </a:extLst>
          </p:cNvPr>
          <p:cNvSpPr/>
          <p:nvPr/>
        </p:nvSpPr>
        <p:spPr>
          <a:xfrm>
            <a:off x="77676" y="5347296"/>
            <a:ext cx="373063" cy="3622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6C846F7-34DB-4057-A779-E3804870BB90}"/>
              </a:ext>
            </a:extLst>
          </p:cNvPr>
          <p:cNvSpPr/>
          <p:nvPr/>
        </p:nvSpPr>
        <p:spPr>
          <a:xfrm>
            <a:off x="48614" y="1807447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415B075-4D29-4701-80A6-59C2506F8E66}"/>
              </a:ext>
            </a:extLst>
          </p:cNvPr>
          <p:cNvSpPr/>
          <p:nvPr/>
        </p:nvSpPr>
        <p:spPr>
          <a:xfrm>
            <a:off x="45945" y="4131430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xmlns="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19317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во время экзамена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7593A1-78A4-4B83-BDB3-792E552D96B2}"/>
              </a:ext>
            </a:extLst>
          </p:cNvPr>
          <p:cNvSpPr/>
          <p:nvPr/>
        </p:nvSpPr>
        <p:spPr>
          <a:xfrm>
            <a:off x="1835227" y="1180302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1108378-FBA2-4E8D-AB23-63C27B9702BB}"/>
              </a:ext>
            </a:extLst>
          </p:cNvPr>
          <p:cNvSpPr/>
          <p:nvPr/>
        </p:nvSpPr>
        <p:spPr>
          <a:xfrm>
            <a:off x="101097" y="524683"/>
            <a:ext cx="1734129" cy="1537783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3DBB0F-648E-4ACF-872E-87CEF2533F6B}"/>
              </a:ext>
            </a:extLst>
          </p:cNvPr>
          <p:cNvSpPr/>
          <p:nvPr/>
        </p:nvSpPr>
        <p:spPr>
          <a:xfrm>
            <a:off x="1894519" y="2141699"/>
            <a:ext cx="7189788" cy="1999376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278212-A565-4C09-A1F6-58D13BA38017}"/>
              </a:ext>
            </a:extLst>
          </p:cNvPr>
          <p:cNvSpPr/>
          <p:nvPr/>
        </p:nvSpPr>
        <p:spPr>
          <a:xfrm>
            <a:off x="72705" y="2138101"/>
            <a:ext cx="1773237" cy="2002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8DE8FCB-7BDF-4400-9078-7007F2D47C5E}"/>
              </a:ext>
            </a:extLst>
          </p:cNvPr>
          <p:cNvSpPr/>
          <p:nvPr/>
        </p:nvSpPr>
        <p:spPr>
          <a:xfrm>
            <a:off x="1857452" y="5311165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C19806D-E46C-428B-84DC-D70EB2C0C6BE}"/>
              </a:ext>
            </a:extLst>
          </p:cNvPr>
          <p:cNvSpPr/>
          <p:nvPr/>
        </p:nvSpPr>
        <p:spPr>
          <a:xfrm>
            <a:off x="40348" y="4873560"/>
            <a:ext cx="1817103" cy="1440905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E2F872-5B31-45FE-A684-8FDA417C04BC}"/>
              </a:ext>
            </a:extLst>
          </p:cNvPr>
          <p:cNvSpPr/>
          <p:nvPr/>
        </p:nvSpPr>
        <p:spPr>
          <a:xfrm>
            <a:off x="95968" y="520336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F6FE1FE-8FBA-485F-8ACD-7160C6014972}"/>
              </a:ext>
            </a:extLst>
          </p:cNvPr>
          <p:cNvSpPr/>
          <p:nvPr/>
        </p:nvSpPr>
        <p:spPr>
          <a:xfrm>
            <a:off x="27300" y="4873560"/>
            <a:ext cx="373063" cy="4376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2839FBD-906F-4902-80C4-F7C24DF1409B}"/>
              </a:ext>
            </a:extLst>
          </p:cNvPr>
          <p:cNvSpPr/>
          <p:nvPr/>
        </p:nvSpPr>
        <p:spPr>
          <a:xfrm>
            <a:off x="76200" y="2132856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xmlns="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470863"/>
            <a:ext cx="720523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штабе ППЭ акта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ППЭ-21 с приложениями (</a:t>
            </a:r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участнику выдается только второй экземпляр Акта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xmlns="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67" y="2220621"/>
            <a:ext cx="7105650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организатора;</a:t>
            </a:r>
            <a:endParaRPr lang="ru-RU" alt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altLang="ru-RU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участнику выдается второй экземпляр Акта</a:t>
            </a:r>
            <a:r>
              <a:rPr lang="ru-RU" alt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xmlns="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984" y="4964975"/>
            <a:ext cx="7103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до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выхода из ППЭ (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через</a:t>
            </a:r>
            <a:r>
              <a:rPr lang="en-US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E5A75C3-0F3D-464E-AE6A-99BEA7D3E971}"/>
              </a:ext>
            </a:extLst>
          </p:cNvPr>
          <p:cNvSpPr/>
          <p:nvPr/>
        </p:nvSpPr>
        <p:spPr>
          <a:xfrm>
            <a:off x="35496" y="4221088"/>
            <a:ext cx="9048811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E5A75C3-0F3D-464E-AE6A-99BEA7D3E971}"/>
              </a:ext>
            </a:extLst>
          </p:cNvPr>
          <p:cNvSpPr/>
          <p:nvPr/>
        </p:nvSpPr>
        <p:spPr>
          <a:xfrm>
            <a:off x="35495" y="6274196"/>
            <a:ext cx="9048811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каждом таком факте оперативное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информирование сотрудников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55028" y="-28765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2" y="-27384"/>
            <a:ext cx="8964613" cy="6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удалении участника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22" y="614660"/>
            <a:ext cx="8763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ППЭ-21 «Акт об удалении участника экзамена из ППЭ»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сопроводительным листом к акту (форма ППЭ-21С)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Приложения к акту об удалении: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ППЭ-21-П1 «Пояснительная записка удаляемого участника экзамена»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технических устройствах,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имевшихся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удаляемого участника экзамена»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ППЭ-21-П3 «Пояснительная записка лица, ставшего свидетелем нарушения»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Дополнительная форма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от подписания акта об удалении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ППЭ»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409817"/>
            <a:ext cx="753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 ППЭ-21 «Акт об удалении участника экзамена»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ведется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специалистами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РЦОКО.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оформлении документов для уточнения порядкового номера акта члену ГЭК необходимо обратиться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РЦОКО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49263" y="4517322"/>
            <a:ext cx="833986" cy="12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863" y="5879013"/>
            <a:ext cx="871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!!!Вместо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служебных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записок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используется 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ППЭ-26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«Объяснительная записка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0C741EAD-DDB8-4B50-894B-2A7E1274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194715"/>
              </p:ext>
            </p:extLst>
          </p:nvPr>
        </p:nvGraphicFramePr>
        <p:xfrm>
          <a:off x="128936" y="797677"/>
          <a:ext cx="8888922" cy="34747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09035">
                  <a:extLst>
                    <a:ext uri="{9D8B030D-6E8A-4147-A177-3AD203B41FA5}">
                      <a16:colId xmlns:a16="http://schemas.microsoft.com/office/drawing/2014/main" xmlns="" val="204377447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22925408"/>
                    </a:ext>
                  </a:extLst>
                </a:gridCol>
                <a:gridCol w="3187599">
                  <a:extLst>
                    <a:ext uri="{9D8B030D-6E8A-4147-A177-3AD203B41FA5}">
                      <a16:colId xmlns:a16="http://schemas.microsoft.com/office/drawing/2014/main" xmlns="" val="1513427648"/>
                    </a:ext>
                  </a:extLst>
                </a:gridCol>
              </a:tblGrid>
              <a:tr h="2318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проблемы</a:t>
                      </a:r>
                    </a:p>
                  </a:txBody>
                  <a:tcPr anchor="ctr"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573177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Порядка проведения ГИА участниками ВТМ (наличие мобильного телефона и справочной информации «шпаргалки»)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Удаление участников ВТМ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Информационно-разъяснительная работа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участниками ГИА и их родителями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(законными представителями)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соблюдении Порядка проведения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34961188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Несвоевременное прохождение контроля технической готовности ППЭ (после 17.00 часов).</a:t>
                      </a:r>
                    </a:p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ЭМ в РЦОКО в день проведения ВТМ (после 19.00 часов)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региональные тренировки для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технических специалистов ППЭ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5725100"/>
                  </a:ext>
                </a:extLst>
              </a:tr>
              <a:tr h="6956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Некорректное заполнение бланков участниками ВТМ и машиночитаемых форм ППЭ работниками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участниками ГИА о заполнении бланков и работе с КИМ.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инструктажей с организаторами по заполнению форм ППЭ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Участники ВТМ получили 0 баллов за ответы на задания с некорректно внесенными ответами.</a:t>
                      </a: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корректно внесенные данные исправлялись сотрудниками РЦОКО </a:t>
                      </a:r>
                      <a:b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ручном режиме (очень затратно по времени!)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24858669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29">
            <a:extLst>
              <a:ext uri="{FF2B5EF4-FFF2-40B4-BE49-F238E27FC236}">
                <a16:creationId xmlns:a16="http://schemas.microsoft.com/office/drawing/2014/main" xmlns="" id="{D9AFB457-0A0A-474A-AB6B-DC3C67941D70}"/>
              </a:ext>
            </a:extLst>
          </p:cNvPr>
          <p:cNvSpPr/>
          <p:nvPr/>
        </p:nvSpPr>
        <p:spPr>
          <a:xfrm>
            <a:off x="396326" y="203401"/>
            <a:ext cx="8621532" cy="425508"/>
          </a:xfrm>
          <a:prstGeom prst="rect">
            <a:avLst/>
          </a:prstGeom>
          <a:solidFill>
            <a:srgbClr val="93CDD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тренировочное мероприятие (04.03.2026)</a:t>
            </a: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xmlns="" id="{2C6DF025-2441-4C9A-8B74-BD3116AEA816}"/>
              </a:ext>
            </a:extLst>
          </p:cNvPr>
          <p:cNvSpPr/>
          <p:nvPr/>
        </p:nvSpPr>
        <p:spPr>
          <a:xfrm>
            <a:off x="70101" y="148964"/>
            <a:ext cx="534383" cy="534383"/>
          </a:xfrm>
          <a:prstGeom prst="flowChartConnector">
            <a:avLst/>
          </a:prstGeom>
          <a:solidFill>
            <a:srgbClr val="01B0C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961A9140-7F26-4C48-A6C7-D278CD7FC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4538" y="179576"/>
            <a:ext cx="425508" cy="425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AC2193-E4D0-4E28-8A5D-7749036E40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19" b="41731"/>
          <a:stretch/>
        </p:blipFill>
        <p:spPr>
          <a:xfrm>
            <a:off x="0" y="4272397"/>
            <a:ext cx="3510951" cy="2476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A8EBE23-4F25-4AFF-8C42-135F3F5E0918}"/>
              </a:ext>
            </a:extLst>
          </p:cNvPr>
          <p:cNvSpPr txBox="1"/>
          <p:nvPr/>
        </p:nvSpPr>
        <p:spPr>
          <a:xfrm>
            <a:off x="3191798" y="4393285"/>
            <a:ext cx="20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пятом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1DEA48-360D-40CA-9AD9-FE94508B51F2}"/>
              </a:ext>
            </a:extLst>
          </p:cNvPr>
          <p:cNvSpPr txBox="1"/>
          <p:nvPr/>
        </p:nvSpPr>
        <p:spPr>
          <a:xfrm>
            <a:off x="3191798" y="5039616"/>
            <a:ext cx="202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участников ВТМ: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619" y="4393285"/>
            <a:ext cx="3479239" cy="18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2203043-125E-4F2F-9C49-46F4B3BF15E7}"/>
              </a:ext>
            </a:extLst>
          </p:cNvPr>
          <p:cNvSpPr/>
          <p:nvPr/>
        </p:nvSpPr>
        <p:spPr>
          <a:xfrm flipH="1">
            <a:off x="44497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xmlns="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27384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 повторного сканирования ЭМ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штабе ППЭ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144464" y="692696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случае, если по запросу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 «РЦОКО»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287464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1900114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4312294" y="1433909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отсканированные повторно бланки помещаются в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ВДП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508104" y="5095130"/>
            <a:ext cx="2808312" cy="17182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42599" y="3079726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252">
            <a:off x="7882559" y="3117292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75162" y="2647714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88050" y="2431690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332662" y="2503698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042883" y="5381123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177281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164686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:a16="http://schemas.microsoft.com/office/drawing/2014/main" xmlns="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315912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:a16="http://schemas.microsoft.com/office/drawing/2014/main" xmlns="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495034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:a16="http://schemas.microsoft.com/office/drawing/2014/main" xmlns="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573771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:a16="http://schemas.microsoft.com/office/drawing/2014/main" xmlns="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638573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:a16="http://schemas.microsoft.com/office/drawing/2014/main" xmlns="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2854597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75793" y="3039027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:a16="http://schemas.microsoft.com/office/drawing/2014/main" xmlns="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85580" y="3190253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:a16="http://schemas.microsoft.com/office/drawing/2014/main" xmlns="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2279" y="33693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:a16="http://schemas.microsoft.com/office/drawing/2014/main" xmlns="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2826275">
            <a:off x="5131403" y="3448112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:a16="http://schemas.microsoft.com/office/drawing/2014/main" xmlns="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6449" y="3512914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:a16="http://schemas.microsoft.com/office/drawing/2014/main" xmlns="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44174" y="3728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6590870" y="2581883"/>
            <a:ext cx="429402" cy="4461850"/>
          </a:xfrm>
          <a:prstGeom prst="leftBrace">
            <a:avLst>
              <a:gd name="adj1" fmla="val 8333"/>
              <a:gd name="adj2" fmla="val 4959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:a16="http://schemas.microsoft.com/office/drawing/2014/main" xmlns="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778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экзамена: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форм ППЭ в штабе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6EABA53-9BFE-4742-8FF9-F6805563D3D3}"/>
              </a:ext>
            </a:extLst>
          </p:cNvPr>
          <p:cNvSpPr/>
          <p:nvPr/>
        </p:nvSpPr>
        <p:spPr>
          <a:xfrm>
            <a:off x="222250" y="885826"/>
            <a:ext cx="8659813" cy="8876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оформляет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pc="-3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spc="-1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распечатывает с Сервиса общественного наблюдателя </a:t>
            </a:r>
            <a:r>
              <a:rPr lang="ru-RU" spc="-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заполненную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форму ППЭ-18-МАШ, подписывает </a:t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передает на сканирование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C384FE15-7463-4580-A0FE-A16E4B735860}"/>
              </a:ext>
            </a:extLst>
          </p:cNvPr>
          <p:cNvSpPr/>
          <p:nvPr/>
        </p:nvSpPr>
        <p:spPr>
          <a:xfrm>
            <a:off x="222250" y="1859109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техническому специалисту для сканирования: 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все остальные заполненные (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отсканированных в аудитории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1820346-CCA3-4DB7-B9C1-2D964E6192B9}"/>
              </a:ext>
            </a:extLst>
          </p:cNvPr>
          <p:cNvSpPr/>
          <p:nvPr/>
        </p:nvSpPr>
        <p:spPr>
          <a:xfrm>
            <a:off x="222250" y="3046559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выполняет сканирование форм ППЭ,  член ГЭК контролирует качество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полноту сканирования</a:t>
            </a:r>
            <a:endParaRPr lang="ru-RU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D5E8AE0A-4131-45A6-914C-FF36913BE206}"/>
              </a:ext>
            </a:extLst>
          </p:cNvPr>
          <p:cNvSpPr/>
          <p:nvPr/>
        </p:nvSpPr>
        <p:spPr>
          <a:xfrm>
            <a:off x="222250" y="3789040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форм ППЭ и всех пакетов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бланками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и руководитель ППЭ контролируют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постановку статуса </a:t>
            </a:r>
            <a:b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завершении передачи ЭМ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87541CF-F48C-4B9A-BB4A-7BDD4C2DE32A}"/>
              </a:ext>
            </a:extLst>
          </p:cNvPr>
          <p:cNvSpPr/>
          <p:nvPr/>
        </p:nvSpPr>
        <p:spPr>
          <a:xfrm>
            <a:off x="222250" y="4941218"/>
            <a:ext cx="8670925" cy="10080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ГЭК, руководитель ППЭ и технический специалист ожидают в штабе ППЭ  подтверждения от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факта успешного получения и расшифровки переданных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пакетов с электронными образами бланков и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5BFC73D7-A6EE-441C-9132-B4C2AF4600BF}"/>
              </a:ext>
            </a:extLst>
          </p:cNvPr>
          <p:cNvSpPr/>
          <p:nvPr/>
        </p:nvSpPr>
        <p:spPr>
          <a:xfrm>
            <a:off x="222250" y="6021660"/>
            <a:ext cx="8670925" cy="647700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xmlns="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71400"/>
            <a:ext cx="8964612" cy="88045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экзамена. Руководитель ППЭ: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01EA7E61-2BAE-4FB1-84F2-58B51477C28D}"/>
              </a:ext>
            </a:extLst>
          </p:cNvPr>
          <p:cNvSpPr txBox="1"/>
          <p:nvPr/>
        </p:nvSpPr>
        <p:spPr>
          <a:xfrm>
            <a:off x="144463" y="548680"/>
            <a:ext cx="8891587" cy="56618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 печати ЭМ в каждой аудитории ППЭ </a:t>
            </a:r>
            <a:r>
              <a:rPr lang="ru-RU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(форма</a:t>
            </a:r>
            <a: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:a16="http://schemas.microsoft.com/office/drawing/2014/main" xmlns="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9675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:a16="http://schemas.microsoft.com/office/drawing/2014/main" xmlns="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93732"/>
            <a:ext cx="8891587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передачу техническими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специалистами журналов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завершении экзамена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в систему мониторинга готовности 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Личного кабинета ППЭ;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object 10">
            <a:extLst>
              <a:ext uri="{FF2B5EF4-FFF2-40B4-BE49-F238E27FC236}">
                <a16:creationId xmlns:a16="http://schemas.microsoft.com/office/drawing/2014/main" xmlns="" id="{D72E41EC-EAFB-4930-B56D-56A331E7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63691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Убирает неиспользованные ДБО № 2 в сейф: они должны быть использованы 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следующем экзамене (кроме экзамена по китайскому языку)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7E54AD4-9706-4957-9430-19AD8BF0FC3B}"/>
              </a:ext>
            </a:extLst>
          </p:cNvPr>
          <p:cNvSpPr/>
          <p:nvPr/>
        </p:nvSpPr>
        <p:spPr>
          <a:xfrm>
            <a:off x="179388" y="3284985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ГЭК в присутствии руководителя ППЭ пересчитывает все ВДП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комплектами бланков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:a16="http://schemas.microsoft.com/office/drawing/2014/main" xmlns="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3307556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:a16="http://schemas.microsoft.com/office/drawing/2014/main" xmlns="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938115"/>
            <a:ext cx="1868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4599708" y="3284984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сейф-пакет,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описью возвратного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сейф-пакета, вкладываются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ВДП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комплектами бланков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дня экзамена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object 10">
            <a:extLst>
              <a:ext uri="{FF2B5EF4-FFF2-40B4-BE49-F238E27FC236}">
                <a16:creationId xmlns:a16="http://schemas.microsoft.com/office/drawing/2014/main" xmlns="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" y="5085184"/>
            <a:ext cx="6838950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учебным предметам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вкладываются в файл,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:a16="http://schemas.microsoft.com/office/drawing/2014/main" xmlns="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38202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177396" y="5805264"/>
            <a:ext cx="8858654" cy="841523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Конверты с КИМ, черновиками, испорченными/бракованными ИК упаковываются в пакет, приготовленный руководителем ППЭ. На пакете отражена следующая информация: дата экзамена, код ППЭ, наименование учебных предметов, перечень упакованных материалов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65274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форм для передачи в РЦОКО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909" y="5447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0" y="544794"/>
            <a:ext cx="8891587" cy="60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«Ведомость коррекции персональных данных участников экзамена в аудитории».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 МАШ «Ведомость учета времени отсутствия участников экзамена в аудитории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ППЭ-13-02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  «Сводная ведомость 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складывать вместе с формой ППЭ 07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ППЭ-21 «Акт об удалении участника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» (с приложениями) </a:t>
            </a:r>
            <a:r>
              <a:rPr lang="ru-RU" altLang="ru-RU" sz="1500" b="1" i="1" u="sng" dirty="0"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500" b="1" i="1" u="sng" dirty="0"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ППЭ-23-01 «Протокол использования станции печати в аудитории ППЭ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ППЭ-24 «Акт о </a:t>
            </a:r>
            <a:r>
              <a:rPr lang="ru-RU" altLang="ru-RU" sz="1500" dirty="0" err="1" smtClean="0"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 участника экзамена в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ППЭ» </a:t>
            </a:r>
            <a:r>
              <a:rPr lang="ru-RU" altLang="ru-RU" sz="1500" b="1" i="1" u="sng" dirty="0"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ППЭ-25 </a:t>
            </a: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«Акт об </a:t>
            </a:r>
            <a:r>
              <a:rPr lang="ru-RU" altLang="ru-RU" sz="1500" dirty="0">
                <a:latin typeface="Times New Roman" pitchFamily="18" charset="0"/>
                <a:cs typeface="Times New Roman" pitchFamily="18" charset="0"/>
              </a:rPr>
              <a:t>отказе участника экзамена от подписания акта об удалении  из ППЭ» </a:t>
            </a:r>
            <a:r>
              <a:rPr lang="ru-RU" altLang="ru-RU" sz="1500" b="1" i="1" u="sng" dirty="0"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altLang="ru-RU" sz="1500" b="1" i="1" u="sn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медицинского работника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81890"/>
            <a:ext cx="7630616" cy="698838"/>
          </a:xfrm>
        </p:spPr>
        <p:txBody>
          <a:bodyPr/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Функционирование регионального мониторинга проведения ГИА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083258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мониторинге проведения государственной итоговой аттестации 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278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03.03.2026)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latin typeface="Times New Roman"/>
                <a:ea typeface="Calibri"/>
              </a:rPr>
              <a:t>(информация </a:t>
            </a:r>
            <a:r>
              <a:rPr lang="ru-RU" dirty="0" smtClean="0">
                <a:latin typeface="Times New Roman"/>
                <a:ea typeface="Calibri"/>
              </a:rPr>
              <a:t>о </a:t>
            </a:r>
            <a:r>
              <a:rPr lang="ru-RU" dirty="0">
                <a:latin typeface="Times New Roman"/>
                <a:ea typeface="Calibri"/>
              </a:rPr>
              <a:t>фактической явке участников </a:t>
            </a:r>
            <a:r>
              <a:rPr lang="ru-RU" dirty="0" smtClean="0">
                <a:latin typeface="Times New Roman"/>
                <a:ea typeface="Calibri"/>
              </a:rPr>
              <a:t>и </a:t>
            </a:r>
            <a:r>
              <a:rPr lang="ru-RU" dirty="0">
                <a:latin typeface="Times New Roman"/>
                <a:ea typeface="Calibri"/>
              </a:rPr>
              <a:t>наблюдателей</a:t>
            </a:r>
            <a:r>
              <a:rPr lang="ru-RU" dirty="0" smtClean="0">
                <a:latin typeface="Times New Roman"/>
                <a:ea typeface="Calibri"/>
              </a:rPr>
              <a:t>) 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latin typeface="Times New Roman"/>
                <a:ea typeface="Calibri"/>
              </a:rPr>
              <a:t>(данные об оплате работникам ППЭ</a:t>
            </a:r>
            <a:r>
              <a:rPr lang="ru-RU" dirty="0" smtClean="0">
                <a:latin typeface="Times New Roman"/>
                <a:ea typeface="Calibri"/>
              </a:rPr>
              <a:t>). </a:t>
            </a:r>
            <a:r>
              <a:rPr lang="ru-RU" i="1" dirty="0" smtClean="0">
                <a:latin typeface="Times New Roman"/>
                <a:ea typeface="Calibri"/>
              </a:rPr>
              <a:t>В связи с переходом на </a:t>
            </a:r>
            <a:r>
              <a:rPr lang="ru-RU" i="1" dirty="0" err="1" smtClean="0">
                <a:latin typeface="Times New Roman"/>
                <a:ea typeface="Calibri"/>
              </a:rPr>
              <a:t>ГосТех</a:t>
            </a:r>
            <a:r>
              <a:rPr lang="ru-RU" i="1" dirty="0" smtClean="0">
                <a:latin typeface="Times New Roman"/>
                <a:ea typeface="Calibri"/>
              </a:rPr>
              <a:t> в 2026 году данная информация может быть не корректной!!!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отправление формы 13-02, 13-03-К, 13-03-У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35200"/>
            <a:ext cx="2529840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83568" y="260648"/>
            <a:ext cx="7338443" cy="4246812"/>
          </a:xfrm>
          <a:prstGeom prst="wedgeEllipseCallou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085184"/>
            <a:ext cx="3710938" cy="100544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5777378" cy="3117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Образовательным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организациям необходимо предоставлять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в      РЦОКО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на электронную почту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  <a:hlinkClick r:id="rId2"/>
              </a:rPr>
              <a:t>buh.orel@orcoko.ru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в день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экзамена копию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приказа о назначении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сопровождающих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(если сопровождающий не является педагогическим работником)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89040"/>
            <a:ext cx="2139438" cy="2785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05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5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060" y="592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3310037" y="2204864"/>
            <a:ext cx="1622003" cy="32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622429"/>
            <a:ext cx="8667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нарушать регламентные сроки подготовки и проведения экзаменов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апробационные или прошлогодние ДБО № 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683" y="2060848"/>
            <a:ext cx="36222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пытаться скачать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 доступа к ЭМ ранее 09.30 часов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техническом сбое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работе станции частично менять технику (замена компьютера, или принтера, или сканера)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8663" y="2060848"/>
            <a:ext cx="4389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выносить из аудитории вышедшие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строя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станции (вместе 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принтером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сканером/МФУ)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выходить с мобильным телефоном из штаба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покидать территорию ППЭ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863" y="5733256"/>
            <a:ext cx="866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находиться в ППЭ без документа, удостоверяющего личность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6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2026 года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4249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19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Завершение КТГ до 15.00 часов 13 мая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года;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 регионального мониторинга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одного участника проверяется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 результатами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ВТМ до 27 мая 2026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62727" y="-7942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период ЕГЭ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44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6453337"/>
            <a:ext cx="5419725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1" y="764704"/>
            <a:ext cx="8438301" cy="536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0" y="164246"/>
            <a:ext cx="8892330" cy="6058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ППЭ к основному периоду ГИА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DD8A0BD-A476-478F-88D6-3E6D9A63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22624"/>
              </p:ext>
            </p:extLst>
          </p:nvPr>
        </p:nvGraphicFramePr>
        <p:xfrm>
          <a:off x="395536" y="2780927"/>
          <a:ext cx="8568952" cy="388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606">
                  <a:extLst>
                    <a:ext uri="{9D8B030D-6E8A-4147-A177-3AD203B41FA5}">
                      <a16:colId xmlns:a16="http://schemas.microsoft.com/office/drawing/2014/main" xmlns="" val="4125377381"/>
                    </a:ext>
                  </a:extLst>
                </a:gridCol>
                <a:gridCol w="4358346">
                  <a:extLst>
                    <a:ext uri="{9D8B030D-6E8A-4147-A177-3AD203B41FA5}">
                      <a16:colId xmlns:a16="http://schemas.microsoft.com/office/drawing/2014/main" xmlns="" val="1925122326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EA7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>
                    <a:solidFill>
                      <a:srgbClr val="1EA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279968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базе ОО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42766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системы видеонаблюдения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2026 года </a:t>
                      </a:r>
                      <a:b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ВТМ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667604"/>
                  </a:ext>
                </a:extLst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готовности ППЭ на дому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479387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видеонаблюдения в ППЭ на дому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18 мая 2026 года</a:t>
                      </a:r>
                    </a:p>
                  </a:txBody>
                  <a:tcPr>
                    <a:solidFill>
                      <a:srgbClr val="D4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184439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Акта готовности и отчета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результатах тестирования системы видеонаблюдения</a:t>
                      </a:r>
                    </a:p>
                  </a:txBody>
                  <a:tcPr>
                    <a:solidFill>
                      <a:srgbClr val="9AE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мая 2026 года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ege.orel@orcoko.ru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A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1456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98" y="715847"/>
            <a:ext cx="9076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Департамента образования Орловской области о проверке готовности ППЭ 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ГВЭ от 9 апреля 2026 года №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538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проведении проверки готовности пунктов проведения единого государственного экзамена и государственного выпускного экзамена к проведению государственной итоговой аттестации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образования в 2025 году на территории Орловской области и тестирования системы видеонаблюдения в пунктах проведения единого государственного экзамена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2"/>
            <a:ext cx="9000108" cy="55201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ГОТОВНОСТИ ППЭ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gridunova\Desktop\X-слайд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600" r="2051" b="3012"/>
          <a:stretch/>
        </p:blipFill>
        <p:spPr bwMode="auto">
          <a:xfrm>
            <a:off x="33359" y="638621"/>
            <a:ext cx="9123654" cy="61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094" y="465313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419708"/>
            <a:ext cx="7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ОО</a:t>
            </a:r>
            <a:endParaRPr lang="ru-RU" b="1" dirty="0"/>
          </a:p>
        </p:txBody>
      </p:sp>
      <p:pic>
        <p:nvPicPr>
          <p:cNvPr id="9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7" y="1280405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1902" y="934246"/>
            <a:ext cx="151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Место регистрации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15817" y="603386"/>
            <a:ext cx="8007" cy="239356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382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95724" y="568678"/>
            <a:ext cx="1385" cy="242827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2382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9710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711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87268" b="28125"/>
          <a:stretch/>
        </p:blipFill>
        <p:spPr bwMode="auto">
          <a:xfrm>
            <a:off x="3872185" y="5347646"/>
            <a:ext cx="771833" cy="13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4283968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стационарных и (или)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переносных металлоискателей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место расположения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1663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предметов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металлические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предметы (например, ключи, пряжка ремня, металлические аксессуары и т.д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Привлечение представителей родительских комитетов в качестве наблюдателей на входах в ППЭ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(в режиме «офлайн»),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Орловской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 209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«Об утверждении регламента организации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проведения единого государственного экзамена с использованием передачи экзаменационных материалов посредством защищенной сети передачи данных в пунктах проведения экзаменов, печати полного комплекта экзаменационных материалов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сканирования в аудиториях пунктов проведения экзаменов в 2026 году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территории Орловской области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32047</TotalTime>
  <Words>2328</Words>
  <Application>Microsoft Office PowerPoint</Application>
  <PresentationFormat>Экран (4:3)</PresentationFormat>
  <Paragraphs>525</Paragraphs>
  <Slides>36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Всероссийское тренировочное мероприятия (ВТМ) 14 мая 2026 года</vt:lpstr>
      <vt:lpstr>График работы ППЭ в основной период ЕГЭ</vt:lpstr>
      <vt:lpstr>Проверка готовности ППЭ к основному периоду ГИА</vt:lpstr>
      <vt:lpstr>ПРОВЕРКА ГОТОВНОСТИ ППЭ</vt:lpstr>
      <vt:lpstr>Презентация PowerPoint</vt:lpstr>
      <vt:lpstr>             </vt:lpstr>
      <vt:lpstr>Штаб ППЭ</vt:lpstr>
      <vt:lpstr>Презентация PowerPoint</vt:lpstr>
      <vt:lpstr>             </vt:lpstr>
      <vt:lpstr>Подготовка аудиторий ППЭ</vt:lpstr>
      <vt:lpstr>Подготовка аудиторий проведения КЕГЭ</vt:lpstr>
      <vt:lpstr>Подготовка аудиторий проведения ЕГЭ  по иностранным языкам (письменная часть)</vt:lpstr>
      <vt:lpstr>Подготовка аудиторий подготовки ЕГЭ  по иностранным языкам (устная часть)</vt:lpstr>
      <vt:lpstr>Подготовка аудиторий проведения ЕГЭ  по иностранным языкам (устная часть)</vt:lpstr>
      <vt:lpstr>Регламентные сроки подготовки и проведения ЕГЭ в ППЭ</vt:lpstr>
      <vt:lpstr>Личный кабинет ППЭ: (с использованием ЗСПД - защищенной сети, предназначенной для связи компьютера (ноутбука), установленного в штабе ППЭ, с личным кабинетом ППЭ): </vt:lpstr>
      <vt:lpstr>Презентация PowerPoint</vt:lpstr>
      <vt:lpstr>Контроль за явкой всех лиц, задействованных при проведении экзаменов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Презентация PowerPoint</vt:lpstr>
      <vt:lpstr>Презентация PowerPoint</vt:lpstr>
      <vt:lpstr>Презентация PowerPoint</vt:lpstr>
      <vt:lpstr>Случай повторного сканирования ЭМ в штабе ППЭ</vt:lpstr>
      <vt:lpstr>Завершение экзамена: сканирование форм ППЭ в штабе ППЭ</vt:lpstr>
      <vt:lpstr>Завершение экзамена. Руководитель ППЭ:</vt:lpstr>
      <vt:lpstr>Перечень форм для передачи в РЦОКО</vt:lpstr>
      <vt:lpstr>Функционирование регионального мониторинга проведения ГИА</vt:lpstr>
      <vt:lpstr>Внимание!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Елена Ивановна Николаенко</cp:lastModifiedBy>
  <cp:revision>1623</cp:revision>
  <cp:lastPrinted>2026-04-03T07:57:20Z</cp:lastPrinted>
  <dcterms:created xsi:type="dcterms:W3CDTF">2011-08-25T06:09:31Z</dcterms:created>
  <dcterms:modified xsi:type="dcterms:W3CDTF">2026-04-22T07:20:11Z</dcterms:modified>
</cp:coreProperties>
</file>