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6" r:id="rId9"/>
    <p:sldId id="259" r:id="rId10"/>
    <p:sldId id="273" r:id="rId11"/>
    <p:sldId id="263" r:id="rId12"/>
    <p:sldId id="264" r:id="rId13"/>
    <p:sldId id="265" r:id="rId14"/>
    <p:sldId id="272" r:id="rId15"/>
    <p:sldId id="267" r:id="rId16"/>
    <p:sldId id="269" r:id="rId17"/>
    <p:sldId id="270" r:id="rId18"/>
    <p:sldId id="27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8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6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2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8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7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780" y="434129"/>
            <a:ext cx="8632272" cy="37100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«Действия технического специалиста при подготовке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проведении ЕГЭ в ППЭ»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185" y="4735902"/>
            <a:ext cx="4624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Рыков Роман Валерьевич,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информационных и электронных ресурсов РЦОКО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 Татьяна Леонидовна,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инженер-программист отдела обеспечения государственной итоговой аттестации РЦОКО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80" y="6487060"/>
            <a:ext cx="12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2026 год</a:t>
            </a:r>
          </a:p>
        </p:txBody>
      </p:sp>
    </p:spTree>
    <p:extLst>
      <p:ext uri="{BB962C8B-B14F-4D97-AF65-F5344CB8AC3E}">
        <p14:creationId xmlns:p14="http://schemas.microsoft.com/office/powerpoint/2010/main" val="62776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времени на всех ПК в ППЭ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22" y="1933065"/>
            <a:ext cx="2905262" cy="3165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018" y="5439949"/>
            <a:ext cx="83857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на всех компьютерах в ППЭ </a:t>
            </a:r>
            <a:b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соответствовать часовому поясу (Москва, Санкт-Петербург)</a:t>
            </a:r>
          </a:p>
        </p:txBody>
      </p:sp>
    </p:spTree>
    <p:extLst>
      <p:ext uri="{BB962C8B-B14F-4D97-AF65-F5344CB8AC3E}">
        <p14:creationId xmlns:p14="http://schemas.microsoft.com/office/powerpoint/2010/main" val="363404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4612" cy="1120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аудиторий</a:t>
            </a:r>
            <a:b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4" y="905691"/>
            <a:ext cx="4162696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6503" y="905691"/>
            <a:ext cx="4365172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(письменно)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6" y="1181715"/>
            <a:ext cx="3704091" cy="1274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6" y="1239988"/>
            <a:ext cx="3053639" cy="1050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57" y="2290353"/>
            <a:ext cx="1079647" cy="1030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7" y="873444"/>
            <a:ext cx="9039927" cy="52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4612" cy="1120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аудиторий для проведения ЕГЭ </a:t>
            </a:r>
            <a:b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информатике в компьютерной форме</a:t>
            </a:r>
            <a:b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4" y="905691"/>
            <a:ext cx="8586650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участников с установленной станцией КЕГЭ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26" y="1253017"/>
            <a:ext cx="4050835" cy="13933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6277406" y="3696791"/>
            <a:ext cx="1542891" cy="1393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525395" y="3661958"/>
            <a:ext cx="1542891" cy="1393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4427140" y="3653247"/>
            <a:ext cx="1542891" cy="13933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2506595" y="3661957"/>
            <a:ext cx="1542891" cy="1393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1427774" y="4565466"/>
            <a:ext cx="1542891" cy="13933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3504156" y="4557269"/>
            <a:ext cx="1542891" cy="13933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5507672" y="4548050"/>
            <a:ext cx="1542891" cy="1393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90" r="2387"/>
          <a:stretch/>
        </p:blipFill>
        <p:spPr>
          <a:xfrm>
            <a:off x="72036" y="805101"/>
            <a:ext cx="8961121" cy="54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4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4612" cy="1120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аудиторий для проведения ЕГЭ </a:t>
            </a:r>
            <a:b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иностранным языкам (устно)</a:t>
            </a:r>
            <a:b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4" y="905691"/>
            <a:ext cx="3641769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подготовки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31277"/>
          <a:stretch/>
        </p:blipFill>
        <p:spPr>
          <a:xfrm>
            <a:off x="663701" y="3614033"/>
            <a:ext cx="2783863" cy="1393372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439101" y="920422"/>
            <a:ext cx="4417515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участников с установленной станцией Записи ответов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4688245" y="1409433"/>
            <a:ext cx="1542891" cy="1393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4612595" y="3287809"/>
            <a:ext cx="1542891" cy="13933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6896021" y="1409433"/>
            <a:ext cx="1542891" cy="13933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6944960" y="3287809"/>
            <a:ext cx="1542891" cy="1393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65" y="4385432"/>
            <a:ext cx="733997" cy="786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89" y="2489643"/>
            <a:ext cx="694279" cy="743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9" y="4385432"/>
            <a:ext cx="733997" cy="7864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00" y="2502241"/>
            <a:ext cx="664262" cy="711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" y="749446"/>
            <a:ext cx="9055625" cy="55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Резервное оборудование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95" y="3760968"/>
            <a:ext cx="2919792" cy="263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257" y="1911325"/>
            <a:ext cx="763589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для входа в личный кабинет ППЭ </a:t>
            </a:r>
            <a:b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станция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штаба ППЭ </a:t>
            </a:r>
            <a:b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станции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организатора </a:t>
            </a:r>
            <a:b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3-4 основные станции);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КЕГЭ 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5 основных станций);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записи </a:t>
            </a:r>
            <a:b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4 основных станции)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09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0" y="4364966"/>
            <a:ext cx="2690871" cy="1931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оборудования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84" y="1859815"/>
            <a:ext cx="710585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меняется </a:t>
            </a: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запрещается менять отдельно составляющие станции;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Станция, вышедшая из строя, до конца экзамена </a:t>
            </a: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ОСТАЕТСЯ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АУДИТОРИИ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видимости камер видеонаблюдения;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станция полностью вышла из строя, то </a:t>
            </a: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станции </a:t>
            </a: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БЫТЬ НЕ ЗАГРУЖЕН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личный кабинет; 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ППЭ производилась замена станции КЕГЭ, то </a:t>
            </a: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ОТВЕТЫ </a:t>
            </a:r>
            <a:b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ОСНОВНОЙ СТАНЦИИ НЕ ВЫГРУЖАЮТСЯ</a:t>
            </a:r>
          </a:p>
        </p:txBody>
      </p:sp>
    </p:spTree>
    <p:extLst>
      <p:ext uri="{BB962C8B-B14F-4D97-AF65-F5344CB8AC3E}">
        <p14:creationId xmlns:p14="http://schemas.microsoft.com/office/powerpoint/2010/main" val="86938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98598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ЭМ из ППЭ в РЦОКО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1066189"/>
            <a:ext cx="8651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ЭМ осуществляется через федеральный портал. 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РЦОКО видит пакеты с задержкой по времени примерно 30 минут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19" y="1821294"/>
            <a:ext cx="4620789" cy="2659101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9" y="4779297"/>
            <a:ext cx="66101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Журналы с основной и резервной станций штаба ППЭ </a:t>
            </a: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ЗАГРУЖАЮТСЯ ТОЛЬКО ПОСЛЕ ПОДТВЕРЖДЕНИЯ </a:t>
            </a:r>
            <a:b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РЦОКО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успешном получении материалов 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ЛК ППЭ</a:t>
            </a:r>
          </a:p>
        </p:txBody>
      </p:sp>
      <p:pic>
        <p:nvPicPr>
          <p:cNvPr id="8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7365210" y="4779297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9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Автоматизированная рассадка участников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организаторов в ППЭ</a:t>
            </a: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1808058"/>
            <a:ext cx="8651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alt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ДВА РАБОЧИХ ДНЯ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даты проведения экзамена по соответствующему учебному предмету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0" t="4348" r="4879" b="9262"/>
          <a:stretch/>
        </p:blipFill>
        <p:spPr>
          <a:xfrm>
            <a:off x="2156598" y="2829461"/>
            <a:ext cx="5017956" cy="32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технической поддержки </a:t>
            </a: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9" y="1353317"/>
            <a:ext cx="8651096" cy="54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Дмитров Андрей Денисович,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отдела информационных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электронных ресурсов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(910) 747-27-21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05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Багров Владимир Андреевич,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отдела информационных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электронных ресурсов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+7(920)084-74-04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Ивашков Владислав Владимирович</a:t>
            </a: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отдела информационных и электронных ресурсов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(905) 166-25-13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Рыков Роман Валерьевич,</a:t>
            </a:r>
            <a:r>
              <a:rPr lang="ru-RU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отдела информационных и электронных ресурсов</a:t>
            </a:r>
            <a:endParaRPr lang="ru-RU" altLang="ru-RU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(919) 260-02-28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Шапеева Татьяна Леонидовна,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отдела обеспечения государственной итоговой аттестации (по вопросам связанным с ФИС 2.0)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+7(910) 207-22-05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4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13" y="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ППЭ в основной период проведения ЕГЭ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01802"/>
              </p:ext>
            </p:extLst>
          </p:nvPr>
        </p:nvGraphicFramePr>
        <p:xfrm>
          <a:off x="2508890" y="5134144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Лист" r:id="rId3" imgW="3981489" imgH="609660" progId="Excel.Sheet.8">
                  <p:embed/>
                </p:oleObj>
              </mc:Choice>
              <mc:Fallback>
                <p:oleObj name="Лист" r:id="rId3" imgW="3981489" imgH="609660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890" y="5134144"/>
                        <a:ext cx="3981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952" y="6056064"/>
            <a:ext cx="8650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(Файловый сервер – папка «Программы» – папка «АУДИТОРИИ») </a:t>
            </a:r>
            <a:endParaRPr lang="ru-RU" sz="12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07BEDA-ACAC-4C7C-B0A6-5ACD5B7E4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7" y="1723856"/>
            <a:ext cx="8876145" cy="29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69" y="-96592"/>
            <a:ext cx="8892330" cy="10719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подготовки ППЭ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0" y="1569551"/>
            <a:ext cx="4520314" cy="31773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852203" y="1889406"/>
            <a:ext cx="4056665" cy="13795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с сайта 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http://www.orcoko.ru/ppe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«!ЕГЭ 2026/» - папка «Для технических специалистов») руководства к Личному кабинету и всем станциям, которые будут использоваться в вашем ППЭ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3751"/>
          <a:stretch/>
        </p:blipFill>
        <p:spPr>
          <a:xfrm>
            <a:off x="983090" y="3781001"/>
            <a:ext cx="2605802" cy="2491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43281" y="992410"/>
            <a:ext cx="866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с файлового сервера (Папка «Программы» – папка «АУДИТОРИИ») 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ПЛ-11 «Количество аудиторий по экзаменам» на предстоящий день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8800" y="5562538"/>
            <a:ext cx="461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руководства пользователя на компьютер в штабе ППЭ и использовать в случае необходимости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208A6-3DA1-470E-A04D-7B1DEBBFD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251" y="3221592"/>
            <a:ext cx="312463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354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0405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средства видеозаписи (в режиме «офлайн»), обеспечивающие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экзамена в 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Тихоновская\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4043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114027" y="71"/>
            <a:ext cx="9000108" cy="923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Настройка стационарных и (или) переносных металлоискателей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977" y="1031967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Настройка осуществляется 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для обеспечения нужного уровня чувствительности металлоискателей: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рекомендуется использовать образцы для фиксации опасных/запрещенных предметов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любые металлические предметы (например, ключи, пряжка ремня, металлические аксессуары и т.д.);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образцы несколько раз проносятся через металлоискатель, фиксируя данные;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имитируются различные условия: меняется скорость и место расположения 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случае недостоверного сигнала меняются 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качестве рабочего выбирается режим с наименьшим количеством ошибок.</a:t>
            </a:r>
          </a:p>
        </p:txBody>
      </p:sp>
      <p:pic>
        <p:nvPicPr>
          <p:cNvPr id="6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4746" r="39450"/>
          <a:stretch/>
        </p:blipFill>
        <p:spPr bwMode="auto">
          <a:xfrm>
            <a:off x="5892057" y="3998910"/>
            <a:ext cx="1072161" cy="25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>
            <a:off x="1486704" y="4725286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0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143892" y="89771"/>
            <a:ext cx="8964612" cy="458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Штаб ППЭ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49" y="4960487"/>
            <a:ext cx="6030061" cy="10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МОБИЛЬНОГО ТЕЛЕФОНА 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ОО, руководитель ППЭ, члены ГЭК, технические специалисты,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полиция, СМИ, общественные наблюдатели, должностные лица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Департамента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7" y="548680"/>
            <a:ext cx="7478406" cy="4265028"/>
          </a:xfrm>
          <a:prstGeom prst="rect">
            <a:avLst/>
          </a:prstGeom>
        </p:spPr>
      </p:pic>
      <p:pic>
        <p:nvPicPr>
          <p:cNvPr id="6" name="Picture 2" descr="Z:\Тихоновская\124.png">
            <a:extLst>
              <a:ext uri="{FF2B5EF4-FFF2-40B4-BE49-F238E27FC236}">
                <a16:creationId xmlns:a16="http://schemas.microsoft.com/office/drawing/2014/main" id="{456420BD-672C-4C92-88F4-D921964B0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6" r="1541" b="34375"/>
          <a:stretch/>
        </p:blipFill>
        <p:spPr bwMode="auto">
          <a:xfrm>
            <a:off x="710488" y="5368865"/>
            <a:ext cx="1384773" cy="9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893FD-0B98-4B61-B73F-A6987ABD1612}"/>
              </a:ext>
            </a:extLst>
          </p:cNvPr>
          <p:cNvSpPr txBox="1"/>
          <p:nvPr/>
        </p:nvSpPr>
        <p:spPr>
          <a:xfrm>
            <a:off x="281790" y="4942854"/>
            <a:ext cx="241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Сервису общественного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359191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40" y="4793701"/>
            <a:ext cx="2136229" cy="1499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294769"/>
            <a:ext cx="86510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основным периодом через ЛК ППЭ 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сохранить актуальный пакет с сертификатами РЦОИ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5" y="1819050"/>
            <a:ext cx="802116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5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58AF3A-CE4D-4562-93D6-F3B0B82D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6100" b="6878"/>
          <a:stretch/>
        </p:blipFill>
        <p:spPr>
          <a:xfrm>
            <a:off x="6789192" y="4460231"/>
            <a:ext cx="2255520" cy="182735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539552" y="240707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ППЭ: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(ТОЛЬКО с использованием ЗСПД - защищенной сети, предназначенной для связи ноутбука, установленного в штабе ППЭ, с личным кабинетом ППЭ):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2" y="1087642"/>
            <a:ext cx="8651096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интернет-пакетов;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авторизация 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членов  ГЭК;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статусов подготовки и проведения экзамена, получения электронных актов технической готовности и журналов работы станций ППЭ;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ключей для печати ДБО № 2;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ключей доступа к ЭМ в день проведения экзамена авторизованным членам ГЭК, в том числе резервного ключа доступа к ЭМ;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пакетов с электронными образами бланков и форм ППЭ, пакетов с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аудиоответами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устного экзамена, пакетов </a:t>
            </a:r>
            <a:b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ответами участников КЕГЭ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 в  личный  кабинет ППЭ  имеют  все  технические  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 ППЭ,  назначенные  на  экзамен</a:t>
            </a:r>
          </a:p>
        </p:txBody>
      </p:sp>
    </p:spTree>
    <p:extLst>
      <p:ext uri="{BB962C8B-B14F-4D97-AF65-F5344CB8AC3E}">
        <p14:creationId xmlns:p14="http://schemas.microsoft.com/office/powerpoint/2010/main" val="10089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08223"/>
            <a:ext cx="7543800" cy="81938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Регламентные сроки подготовки и проведения ЕГЭ в ППЭ</a:t>
            </a:r>
            <a:endParaRPr lang="ru-RU" sz="2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68255"/>
              </p:ext>
            </p:extLst>
          </p:nvPr>
        </p:nvGraphicFramePr>
        <p:xfrm>
          <a:off x="287378" y="1341122"/>
          <a:ext cx="8673738" cy="50018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7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444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контроля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Регламентный срок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1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ЭМ в ППЭ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суток  после размещения: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5 рабочих дней – на основные даты;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3 рабочих дней –  на резервные даты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технической подготовки</a:t>
                      </a: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5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календарных дней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</a:t>
                      </a:r>
                      <a:r>
                        <a:rPr kumimoji="0" lang="ru-RU" altLang="ru-RU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токенов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членов ГЭК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до даты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1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ключа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успешно завершено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участников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10.30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статуса до 12.00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экзаменов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51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874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564</TotalTime>
  <Words>529</Words>
  <Application>Microsoft Office PowerPoint</Application>
  <PresentationFormat>Экран (4:3)</PresentationFormat>
  <Paragraphs>202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Ретро</vt:lpstr>
      <vt:lpstr>Лист</vt:lpstr>
      <vt:lpstr>Мастер-класс  «Действия технического специалиста при подготовке  и проведении ЕГЭ в ППЭ»</vt:lpstr>
      <vt:lpstr>График работы ППЭ в основной период проведения ЕГЭ</vt:lpstr>
      <vt:lpstr>Подготовка к проведению  технической подготовки ППЭ</vt:lpstr>
      <vt:lpstr>Организация входа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Регламентные сроки подготовки и проведения ЕГЭ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«Действия технического специалиста при подготовке и проведении ЕГЭ в ППЭ»</dc:title>
  <dc:creator>Татьяна Шапеева</dc:creator>
  <cp:lastModifiedBy>Татьяна Шапеева</cp:lastModifiedBy>
  <cp:revision>45</cp:revision>
  <cp:lastPrinted>2026-04-21T06:11:04Z</cp:lastPrinted>
  <dcterms:created xsi:type="dcterms:W3CDTF">2025-04-15T08:50:41Z</dcterms:created>
  <dcterms:modified xsi:type="dcterms:W3CDTF">2026-04-21T09:31:27Z</dcterms:modified>
</cp:coreProperties>
</file>