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608" r:id="rId2"/>
    <p:sldId id="765" r:id="rId3"/>
    <p:sldId id="763" r:id="rId4"/>
    <p:sldId id="767" r:id="rId5"/>
    <p:sldId id="760" r:id="rId6"/>
    <p:sldId id="756" r:id="rId7"/>
    <p:sldId id="758" r:id="rId8"/>
    <p:sldId id="764" r:id="rId9"/>
    <p:sldId id="748" r:id="rId10"/>
    <p:sldId id="766" r:id="rId11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4"/>
    <a:srgbClr val="000000"/>
    <a:srgbClr val="9AE3E4"/>
    <a:srgbClr val="40C9CC"/>
    <a:srgbClr val="B9D08C"/>
    <a:srgbClr val="D0D8E8"/>
    <a:srgbClr val="E9EDF4"/>
    <a:srgbClr val="394454"/>
    <a:srgbClr val="003B68"/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3" autoAdjust="0"/>
    <p:restoredTop sz="97266" autoAdjust="0"/>
  </p:normalViewPr>
  <p:slideViewPr>
    <p:cSldViewPr>
      <p:cViewPr>
        <p:scale>
          <a:sx n="81" d="100"/>
          <a:sy n="81" d="100"/>
        </p:scale>
        <p:origin x="-2490" y="-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BFBBC30-C82E-4504-BE2E-49EA2056AB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EDA2D93-0033-4160-BC92-F0937BBFB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9DF8B9-925F-442C-B44B-8DD53D015381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D69A1D6C-325C-489B-B9B0-6C42151DB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C70C0BEF-3F33-460F-B605-3F439ABC4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519142-EB72-437F-B0F8-98B1567CD70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FF3AFD-C412-47F3-A6A9-83C065DCDC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1560686-61AE-4E1F-A5A0-F7C0EBE8D1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67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>
            <a:extLst>
              <a:ext uri="{FF2B5EF4-FFF2-40B4-BE49-F238E27FC236}">
                <a16:creationId xmlns:a16="http://schemas.microsoft.com/office/drawing/2014/main" xmlns="" id="{5352AA44-8617-4C92-BE31-7523BC06E7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>
            <a:extLst>
              <a:ext uri="{FF2B5EF4-FFF2-40B4-BE49-F238E27FC236}">
                <a16:creationId xmlns:a16="http://schemas.microsoft.com/office/drawing/2014/main" xmlns="" id="{6515D21C-C0A2-469C-856E-E436258AC5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xmlns="" id="{486B9BB6-A85D-4391-9F72-7C73E2EF0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73E406B-1D6F-44E2-8A15-CB3AA0952AFF}" type="slidenum">
              <a:rPr lang="ru-RU" altLang="ru-RU">
                <a:solidFill>
                  <a:srgbClr val="000000"/>
                </a:solidFill>
              </a:rPr>
              <a:pPr/>
              <a:t>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4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241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5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6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>
            <a:extLst>
              <a:ext uri="{FF2B5EF4-FFF2-40B4-BE49-F238E27FC236}">
                <a16:creationId xmlns:a16="http://schemas.microsoft.com/office/drawing/2014/main" xmlns="" id="{3B95A88F-A80F-4004-B081-53BDEEC689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>
            <a:extLst>
              <a:ext uri="{FF2B5EF4-FFF2-40B4-BE49-F238E27FC236}">
                <a16:creationId xmlns:a16="http://schemas.microsoft.com/office/drawing/2014/main" xmlns="" id="{13DC860D-7B82-4A3C-807B-1B46BAD66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68612" name="Номер слайда 3">
            <a:extLst>
              <a:ext uri="{FF2B5EF4-FFF2-40B4-BE49-F238E27FC236}">
                <a16:creationId xmlns:a16="http://schemas.microsoft.com/office/drawing/2014/main" xmlns="" id="{657F3C37-B5D9-418E-A6A7-35C77782B4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CA20295-F031-46A9-AB1D-20BE9CDA7CF2}" type="slidenum">
              <a:rPr lang="ru-RU" altLang="ru-RU">
                <a:solidFill>
                  <a:srgbClr val="000000"/>
                </a:solidFill>
              </a:rPr>
              <a:pPr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>
            <a:extLst>
              <a:ext uri="{FF2B5EF4-FFF2-40B4-BE49-F238E27FC236}">
                <a16:creationId xmlns:a16="http://schemas.microsoft.com/office/drawing/2014/main" xmlns="" id="{D46C45A2-A4B8-4C49-A545-817029A61D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>
            <a:extLst>
              <a:ext uri="{FF2B5EF4-FFF2-40B4-BE49-F238E27FC236}">
                <a16:creationId xmlns:a16="http://schemas.microsoft.com/office/drawing/2014/main" xmlns="" id="{9B263928-A050-4FD9-A622-15FE95325A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xmlns="" id="{156108BA-B253-4AB2-93F8-AA0D4D99D5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2956CDC-E092-4E85-B215-8CC99FA710E3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18F5FE-4B9A-4F75-9CD2-2196042C8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A1C4DE-AF9F-4989-B492-FE05C1B669A6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BCA3C9D-BCCE-4DB3-A647-95A9AC717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257B79-BDBA-437B-ADD3-863C3BF75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D1A897-9AA1-4B46-9A2C-418CA564B2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1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17198F-99CA-4E96-B599-F76B6D77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4095EC-76B5-4D03-8E9B-8F23EAE57376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714C8E-A74F-4AE4-B5E6-C16658A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4C153E7-5054-4D1D-9BE3-793A1E9E7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6856171-BCB0-4AC3-88EE-101FD2A02F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58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E83CF0-42E7-4170-968B-EDBC888F8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5DCD98C-6115-49E5-B9F7-2E8B7138C28B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7CE995-C285-430B-8C1D-3D27ED14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632DC9-6448-47E6-9499-61C1EFDBF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89E2D56-B1F5-4708-AC1B-76C8E25D93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44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7ADCBD6-9205-45DF-AB52-9EBAAD7E5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5D34353-3550-46EA-86C6-7DB7F42DC02E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40ABCD-7DD2-46CC-9BFE-A5CA9FBBA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C3A5F8-38AA-419F-AA2C-B81292A2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077B1FD-5964-49B8-B22E-394E4740B8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888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FCB6AE-DDED-4B86-B449-63ED1F38A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153832-A13D-429F-9071-2869B53C78D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E0D5C13-0C99-4364-835A-A8987982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B87A23-8D92-4756-8B0D-68EE9D83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23A74C3-AAC1-471F-B9A8-DE91077C05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281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BEF148C-FAC5-4AA6-B64D-F9E13DDD4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F47DE92-CE70-4E04-BF4E-2D91659DE816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F000C604-5DF0-444C-B0F6-DF64260F9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9D6DC14-B852-4176-87EA-8C35EB181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2A25AFA-4035-489D-8E28-27D96141EC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6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6DC924E-C585-4E7C-A59F-1B90403B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44E805-55B2-4EE1-B50F-EAF0F5CDB1DA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A806D683-F6C4-49A5-8111-CFB8ED68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4F6B0805-6CD7-4394-83BB-BCE9EA37D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3CA99B6-4891-4D4F-86D1-808BB5B53B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28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72C71C4B-E3D8-4B38-9DDB-0829C461E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B91B97-AD43-46EE-B404-7DB69282480A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8E69FF7-A918-4004-A589-81754FE6B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00E8EDD0-D9D1-492D-BB20-13D0C38A9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C999EF-F675-46D4-AB04-85049C3B39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803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7ECED770-88C2-4E99-97BD-B2B56414A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44F5FF4-1A31-4700-AE26-6A85DF0E3AA3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913B66F8-578A-468B-8D05-BB3C6E031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87AB760-641B-4705-9ED0-5856470E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95A43C9A-16DE-4167-8CB4-FDDD4E2A16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5812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915CA571-0148-4284-A1DF-7A37BED31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C62AC4-EFB9-4244-8DFC-0C7BC0F45485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BAF3F24-5555-427A-807F-EAD8699B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3254E0A-5226-4707-96B3-06DD076B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A48AF4-0AB0-4E77-8A9F-A6332490D2F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132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E126389B-8954-486D-A52D-FA94330A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E57B890-83AF-488C-84C2-3BD3719AFD9D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BE4503A-6DC7-4C03-A8E5-8DC0DC4E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E517AE7-FB6C-4A56-A3E2-E5D652B5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857214D-9375-42F3-AAEE-30592BFD56D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4910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0557B6F4-2FAD-4578-80AF-32F2F6B05FE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4C7B11B7-2F69-409C-B45A-F833AF4A1B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070659B-205B-4181-9079-209E65C4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369FE6-62F0-4DE6-91B2-E97B54C111F7}" type="datetimeFigureOut">
              <a:rPr lang="ru-RU"/>
              <a:pPr>
                <a:defRPr/>
              </a:pPr>
              <a:t>23.04.2026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305549-3E41-48CA-A93F-08017ED6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8B64FD-9A83-4EB1-AFA5-D95F5E0288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D503469B-4BAF-4362-9B5B-B0EC4503AD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76" r:id="rId1"/>
    <p:sldLayoutId id="2147485977" r:id="rId2"/>
    <p:sldLayoutId id="2147485978" r:id="rId3"/>
    <p:sldLayoutId id="2147485979" r:id="rId4"/>
    <p:sldLayoutId id="2147485980" r:id="rId5"/>
    <p:sldLayoutId id="2147485981" r:id="rId6"/>
    <p:sldLayoutId id="2147485982" r:id="rId7"/>
    <p:sldLayoutId id="2147485983" r:id="rId8"/>
    <p:sldLayoutId id="2147485984" r:id="rId9"/>
    <p:sldLayoutId id="2147485985" r:id="rId10"/>
    <p:sldLayoutId id="21474859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xmlns="" id="{94F0BB56-9ADC-47B5-B32B-74FC2D4232A7}"/>
              </a:ext>
            </a:extLst>
          </p:cNvPr>
          <p:cNvSpPr/>
          <p:nvPr/>
        </p:nvSpPr>
        <p:spPr>
          <a:xfrm>
            <a:off x="1" y="0"/>
            <a:ext cx="4572000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8537" h="6870032">
                <a:moveTo>
                  <a:pt x="0" y="0"/>
                </a:moveTo>
                <a:lnTo>
                  <a:pt x="4896853" y="0"/>
                </a:lnTo>
                <a:lnTo>
                  <a:pt x="9348537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Прямоугольник 2">
            <a:extLst>
              <a:ext uri="{FF2B5EF4-FFF2-40B4-BE49-F238E27FC236}">
                <a16:creationId xmlns:a16="http://schemas.microsoft.com/office/drawing/2014/main" xmlns="" id="{48FFC609-2C6F-4407-9C49-23FF4A49F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4618" y="5337969"/>
            <a:ext cx="61198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endParaRPr lang="ru-RU" alt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87439DF-D6D6-4271-996C-092A3C7845A8}"/>
              </a:ext>
            </a:extLst>
          </p:cNvPr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895" name="Прямоугольник 4">
            <a:extLst>
              <a:ext uri="{FF2B5EF4-FFF2-40B4-BE49-F238E27FC236}">
                <a16:creationId xmlns:a16="http://schemas.microsoft.com/office/drawing/2014/main" xmlns="" id="{0541E7F0-75E3-4280-822D-524B7C68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44" y="1916832"/>
            <a:ext cx="830103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проведение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государственного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компьютерной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(КЕГЭ)</a:t>
            </a:r>
            <a:endParaRPr lang="ru-RU" alt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7896" name="Picture 2">
            <a:extLst>
              <a:ext uri="{FF2B5EF4-FFF2-40B4-BE49-F238E27FC236}">
                <a16:creationId xmlns:a16="http://schemas.microsoft.com/office/drawing/2014/main" xmlns="" id="{BB90FFCC-5356-4D01-A916-AC24A93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4" y="685134"/>
            <a:ext cx="1006910" cy="9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7" name="Picture 3">
            <a:extLst>
              <a:ext uri="{FF2B5EF4-FFF2-40B4-BE49-F238E27FC236}">
                <a16:creationId xmlns:a16="http://schemas.microsoft.com/office/drawing/2014/main" xmlns="" id="{940362C8-E7F9-421F-884C-D1C3721B1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621895"/>
            <a:ext cx="1185499" cy="109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4">
            <a:extLst>
              <a:ext uri="{FF2B5EF4-FFF2-40B4-BE49-F238E27FC236}">
                <a16:creationId xmlns:a16="http://schemas.microsoft.com/office/drawing/2014/main" xmlns="" id="{62BAF295-3BAF-4135-99E4-6DD75D504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32656"/>
            <a:ext cx="983411" cy="127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9" name="Picture 12">
            <a:extLst>
              <a:ext uri="{FF2B5EF4-FFF2-40B4-BE49-F238E27FC236}">
                <a16:creationId xmlns:a16="http://schemas.microsoft.com/office/drawing/2014/main" xmlns="" id="{BEB0C20B-12CA-49FF-A5CC-5EB671064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98" y="615634"/>
            <a:ext cx="990461" cy="91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01" name="Прямоугольник 11">
            <a:extLst>
              <a:ext uri="{FF2B5EF4-FFF2-40B4-BE49-F238E27FC236}">
                <a16:creationId xmlns:a16="http://schemas.microsoft.com/office/drawing/2014/main" xmlns="" id="{4EE15F08-DD51-4EB9-8A8D-078647982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6330950"/>
            <a:ext cx="2076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2026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год</a:t>
            </a:r>
            <a:endParaRPr lang="ru-RU" alt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xmlns="" id="{1CE305D1-4836-456E-9E70-46E3594CE4D2}"/>
              </a:ext>
            </a:extLst>
          </p:cNvPr>
          <p:cNvSpPr/>
          <p:nvPr/>
        </p:nvSpPr>
        <p:spPr>
          <a:xfrm>
            <a:off x="5238751" y="-27384"/>
            <a:ext cx="3931172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F2ECE7DB-6AE9-4DF3-B997-E2E21CC7F871}"/>
              </a:ext>
            </a:extLst>
          </p:cNvPr>
          <p:cNvSpPr/>
          <p:nvPr/>
        </p:nvSpPr>
        <p:spPr>
          <a:xfrm>
            <a:off x="8103199" y="-27384"/>
            <a:ext cx="1078756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10912" y="5613047"/>
            <a:ext cx="5221971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Николаенко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Ивановна,</a:t>
            </a:r>
            <a:endParaRPr lang="ru-RU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</a:t>
            </a:r>
            <a:r>
              <a:rPr lang="ru-RU" altLang="ru-RU" b="1" i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</a:t>
            </a:r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отдела обеспечения ГИА </a:t>
            </a:r>
            <a:endParaRPr lang="en-US" altLang="ru-RU" b="1" i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ru-RU" b="1" i="1" dirty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Регионального центра оценки качества образования</a:t>
            </a:r>
          </a:p>
        </p:txBody>
      </p:sp>
      <p:pic>
        <p:nvPicPr>
          <p:cNvPr id="16" name="Picture 2" descr="Z:\Тихоновская\Лого_РЦОК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34" y="181675"/>
            <a:ext cx="1786707" cy="178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3" y="-27384"/>
            <a:ext cx="8595617" cy="6096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станции КЕГЭ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878843" y="1084686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6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94150" y="484780"/>
            <a:ext cx="1325722" cy="1216028"/>
          </a:xfrm>
          <a:prstGeom prst="rect">
            <a:avLst/>
          </a:prstGeom>
        </p:spPr>
      </p:pic>
      <p:pic>
        <p:nvPicPr>
          <p:cNvPr id="47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10574" y="476672"/>
            <a:ext cx="1325722" cy="1216028"/>
          </a:xfrm>
          <a:prstGeom prst="rect">
            <a:avLst/>
          </a:prstGeom>
        </p:spPr>
      </p:pic>
      <p:pic>
        <p:nvPicPr>
          <p:cNvPr id="54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73216"/>
            <a:ext cx="164013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449263" y="2204864"/>
            <a:ext cx="837120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выхода из строя основной станции КЕГЭ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продолжения выполнения экзаменационной работы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КЕГЭ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резервной станции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НАПРАВИТЬ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КУ ОО «РЦОКО»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(57_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orcoko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записку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записку пишет технический специалист, который производил замену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КЕГЭ. 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 записке необходимо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указать: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аудиторию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произошел технический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сбой; 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место в аудитории, на котором сидел участник;</a:t>
            </a:r>
          </a:p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причины выхода из строя станции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75656" y="1700808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станция КЕГЭ</a:t>
            </a:r>
            <a:endParaRPr lang="ru-RU" sz="1600" b="1" dirty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80112" y="170080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Резервная станция КЕГЭ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878843" y="5373216"/>
            <a:ext cx="60634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Обязательный контроль загрузки ответов участника с РЕЗЕРВНОЙ станции КЕГЭ</a:t>
            </a:r>
          </a:p>
          <a:p>
            <a:pPr indent="35560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(сохранение ответов с вышедшей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строя станции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выполняется)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3809490" y="836712"/>
            <a:ext cx="1626606" cy="36004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75A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2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-27384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особенности </a:t>
            </a: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КЕГЭ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756" y="848226"/>
            <a:ext cx="7560840" cy="4205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интернет-пакет с ЭМ добавляются КИМ для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станции КЕГЭ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4136" y="1340768"/>
            <a:ext cx="639666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тот же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интернет-пакет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загружается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организатора для печати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КЕГЭ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136" y="2221077"/>
            <a:ext cx="5299992" cy="48784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 состоит только из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 регистрации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4136" y="2780927"/>
            <a:ext cx="6452120" cy="648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бланков регистрации выполняется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аудиториях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7328" y="3502293"/>
            <a:ext cx="8445580" cy="7724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8" lvl="0"/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Для выполнении заданий участнику выдается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черновик КЕГЭ </a:t>
            </a:r>
            <a:r>
              <a:rPr lang="ru-RU" altLang="ru-RU" sz="2000" i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(используются обе стороны)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(при необходимости  «</a:t>
            </a:r>
            <a:r>
              <a:rPr lang="ru-RU" altLang="ru-RU" sz="2000" dirty="0" err="1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обычные»черновики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) 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7328" y="6021288"/>
            <a:ext cx="7920880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Экзаменационная работа не содержит заданий с 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развернутым 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ответом, вся работа проверяется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автоматизировано</a:t>
            </a:r>
            <a:r>
              <a:rPr lang="ru-RU" altLang="ru-RU" sz="20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798" y="1340768"/>
            <a:ext cx="2071682" cy="2161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87756" y="4365104"/>
            <a:ext cx="8475152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8" lvl="0" algn="ctr"/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Необходимо рекомендовать участникам КЕГЭ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вносить ответы в черновик КЕГЭ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в случае замены станции КЕГЭ на </a:t>
            </a:r>
            <a:r>
              <a:rPr lang="ru-RU" altLang="ru-RU" sz="1900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резервную, необходимо 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будет внести ответы заново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24136" y="5263587"/>
            <a:ext cx="8475152" cy="62514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0488" lvl="0" algn="ctr"/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При внесении ответов в станцию КЕГЭ необходимо фиксировать их кнопкой 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«Сохранить»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,</a:t>
            </a:r>
            <a:r>
              <a:rPr lang="ru-RU" altLang="ru-RU" sz="19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ru-RU" altLang="ru-RU" sz="1900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автоматическое сохранение не </a:t>
            </a:r>
            <a:r>
              <a:rPr lang="ru-RU" altLang="ru-RU" sz="1900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предусмотрено</a:t>
            </a:r>
            <a:endParaRPr lang="ru-RU" altLang="ru-RU" sz="19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3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BB2FEF84-5083-41B0-8F01-3B1CF9B98870}"/>
              </a:ext>
            </a:extLst>
          </p:cNvPr>
          <p:cNvSpPr/>
          <p:nvPr/>
        </p:nvSpPr>
        <p:spPr>
          <a:xfrm>
            <a:off x="1985211" y="-2738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17AA43AA-5A22-4B00-82CB-8407813F0FC0}"/>
              </a:ext>
            </a:extLst>
          </p:cNvPr>
          <p:cNvSpPr/>
          <p:nvPr/>
        </p:nvSpPr>
        <p:spPr>
          <a:xfrm>
            <a:off x="7219365" y="0"/>
            <a:ext cx="1961147" cy="1696453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xmlns="" id="{2E8539B6-3E98-41FE-B8BF-EE71DD4C4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900" y="-27384"/>
            <a:ext cx="8964612" cy="1057275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Ключевые особенности </a:t>
            </a:r>
            <a:r>
              <a:rPr lang="ru-RU" alt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проведения КЕГЭ</a:t>
            </a:r>
            <a:endParaRPr lang="ru-RU" alt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AE09F583-DAB1-4BD1-8241-143B8FEE7ADE}"/>
              </a:ext>
            </a:extLst>
          </p:cNvPr>
          <p:cNvSpPr/>
          <p:nvPr/>
        </p:nvSpPr>
        <p:spPr>
          <a:xfrm flipH="1" flipV="1">
            <a:off x="0" y="5530012"/>
            <a:ext cx="7652084" cy="1347538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2A13B37E-6A9D-4027-AE93-0248DEB5BF33}"/>
              </a:ext>
            </a:extLst>
          </p:cNvPr>
          <p:cNvSpPr/>
          <p:nvPr/>
        </p:nvSpPr>
        <p:spPr>
          <a:xfrm flipH="1" flipV="1">
            <a:off x="-12032" y="4274772"/>
            <a:ext cx="2099814" cy="2602778"/>
          </a:xfrm>
          <a:custGeom>
            <a:avLst/>
            <a:gdLst>
              <a:gd name="connsiteX0" fmla="*/ 1961147 w 1961147"/>
              <a:gd name="connsiteY0" fmla="*/ 1612232 h 1696453"/>
              <a:gd name="connsiteX1" fmla="*/ 1732547 w 1961147"/>
              <a:gd name="connsiteY1" fmla="*/ 1696453 h 1696453"/>
              <a:gd name="connsiteX2" fmla="*/ 0 w 1961147"/>
              <a:gd name="connsiteY2" fmla="*/ 0 h 1696453"/>
              <a:gd name="connsiteX3" fmla="*/ 1949116 w 1961147"/>
              <a:gd name="connsiteY3" fmla="*/ 0 h 1696453"/>
              <a:gd name="connsiteX4" fmla="*/ 1949116 w 1961147"/>
              <a:gd name="connsiteY4" fmla="*/ 1624264 h 1696453"/>
              <a:gd name="connsiteX5" fmla="*/ 1961147 w 1961147"/>
              <a:gd name="connsiteY5" fmla="*/ 1612232 h 169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61147" h="1696453">
                <a:moveTo>
                  <a:pt x="1961147" y="1612232"/>
                </a:moveTo>
                <a:lnTo>
                  <a:pt x="1732547" y="1696453"/>
                </a:lnTo>
                <a:lnTo>
                  <a:pt x="0" y="0"/>
                </a:lnTo>
                <a:lnTo>
                  <a:pt x="1949116" y="0"/>
                </a:lnTo>
                <a:lnTo>
                  <a:pt x="1949116" y="1624264"/>
                </a:lnTo>
                <a:lnTo>
                  <a:pt x="1961147" y="1612232"/>
                </a:lnTo>
                <a:close/>
              </a:path>
            </a:pathLst>
          </a:custGeom>
          <a:solidFill>
            <a:srgbClr val="20C0C4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36604" y="836712"/>
            <a:ext cx="7627883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каждого участника КЕГЭ автоматизированное рабочее место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выхода в сеть «Интернет»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31840" y="1556792"/>
            <a:ext cx="5814101" cy="15574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КЕГЭ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перечень стандартного ПО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утвержденный приказом Департамента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24 февраля 2026 года № 228).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для каждого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подготовлен список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распределения участников (размещён на /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/)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6057" y="3245752"/>
            <a:ext cx="5832648" cy="13037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активации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организатор объявляет вместе со временем начала и окончания экзамена и записывает на доске. Участники вводят код активации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13293" y="4677326"/>
            <a:ext cx="5832648" cy="792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вносятся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экзамена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станцию КЕГЭ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дальнейшем экспортируются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9512" y="5517232"/>
            <a:ext cx="8784976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окончании выполнения экзаменационной работы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экзамена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перенести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бланк регистрации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контрольную сумму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отобразится на станции КЕГЭ, а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переноса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1347"/>
            <a:ext cx="2811855" cy="293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9694"/>
            <a:ext cx="9144000" cy="680244"/>
          </a:xfrm>
        </p:spPr>
        <p:txBody>
          <a:bodyPr/>
          <a:lstStyle/>
          <a:p>
            <a:r>
              <a:rPr lang="ru-RU" altLang="ru-RU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Рекомендуемая расстановка рабочих мест участников КЕГЭ – по периметру аудитории спиной в центр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2" name="AutoShape 13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BDA035C6-3DBC-49CE-9F60-007CBC482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2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4057" name="object 27">
            <a:extLst>
              <a:ext uri="{FF2B5EF4-FFF2-40B4-BE49-F238E27FC236}">
                <a16:creationId xmlns:a16="http://schemas.microsoft.com/office/drawing/2014/main" xmlns="" id="{08705579-0057-43AA-90EF-32A7A5B9F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2627313"/>
            <a:ext cx="363855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gridunova\Downloads\Подготовка к обучающим вебинарам\89_NOPROCESS_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303"/>
            <a:ext cx="9144000" cy="494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1760" y="1916832"/>
            <a:ext cx="514422" cy="3810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634" y="1916831"/>
            <a:ext cx="514422" cy="3810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508" y="1921703"/>
            <a:ext cx="514422" cy="3810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496" y="2924944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2Б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5495" y="4653136"/>
            <a:ext cx="548915" cy="4320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786539" y="5480891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r>
              <a:rPr lang="ru-RU" dirty="0"/>
              <a:t>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80635" y="5480891"/>
            <a:ext cx="585946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2А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448791" y="5480891"/>
            <a:ext cx="548915" cy="3963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411760" y="1916831"/>
            <a:ext cx="548915" cy="3911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1В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599149" y="1923489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6769935" y="1916830"/>
            <a:ext cx="548915" cy="36505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90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696257" y="11878"/>
            <a:ext cx="64607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239104" y="3430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 начала экзамена (КЕГЭ)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5813" y="866274"/>
            <a:ext cx="83712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 в аудиториях необходимо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разложить на рабочие места участников экзамена приложения к паспортам станций КЕГЭ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номерами компьютеров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указанных в приложении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паспорту станции КЕГЭ (номер компьютера отображён в интерфейсе станции КЕГЭ), а также инструкции по использованию ПО для сдачи КЕГЭ.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9907" y="2924944"/>
            <a:ext cx="8371208" cy="158417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выполнения экзаменационной работы для сохранения рабочих файлов – как тех, которые приложены к заданиям </a:t>
            </a:r>
            <a:b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станции КЕГЭ, так и тех, которые участники создают самостоятельно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необходимо использовать рабочую папку экзамена. Её адрес указан в приложении к паспорту станции КЕГЭ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907" y="4725144"/>
            <a:ext cx="83712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09.45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от руководителя ППЭ в Штабе ППЭ: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ерновики КЕГЭ ( на каждого участника экзамена);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Листы бумаги для черновиков со штампом образовательной организации, на базе которой расположен ППЭ.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8430861"/>
              </p:ext>
            </p:extLst>
          </p:nvPr>
        </p:nvGraphicFramePr>
        <p:xfrm>
          <a:off x="302812" y="908720"/>
          <a:ext cx="8568951" cy="391346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663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81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843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5134">
                <a:tc>
                  <a:txBody>
                    <a:bodyPr/>
                    <a:lstStyle/>
                    <a:p>
                      <a:pPr algn="ctr" fontAlgn="ctr"/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 smtClean="0">
                          <a:solidFill>
                            <a:srgbClr val="005EA4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Необходимо!!!</a:t>
                      </a:r>
                      <a:endParaRPr lang="ru-RU" sz="1800" b="1" dirty="0">
                        <a:solidFill>
                          <a:srgbClr val="005EA4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Нельзя!!!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Черновики</a:t>
                      </a:r>
                      <a:b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</a:b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Выдать черновик КЕГЭ вместе с бланками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регистрации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Выдавать черновик КЕГЭ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заранее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863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Выдавать «обычные»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черновики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только по запросу участника 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если ему не хватило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черновика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КЕГЭ, включая его оборотную сторону)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algn="just" font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Выдавать «обычные» черновики заранее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105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Код активации</a:t>
                      </a:r>
                      <a:b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</a:b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Объявить код активации экзамена участникам КЕГЭ при объявлении начала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экзамена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 записать на доске вместе со временем начала 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 окончания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экзамена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</a:txBody>
                  <a:tcPr marL="62162" marR="62162" marT="31081" marB="31081"/>
                </a:tc>
                <a:tc>
                  <a:txBody>
                    <a:bodyPr/>
                    <a:lstStyle/>
                    <a:p>
                      <a:pPr algn="just" fontAlgn="ctr"/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mbria" panose="02040503050406030204" pitchFamily="18" charset="0"/>
                        <a:cs typeface="Times New Roman" pitchFamily="18" charset="0"/>
                      </a:endParaRPr>
                    </a:p>
                    <a:p>
                      <a:pPr algn="just" font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Объявлять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mbria" panose="02040503050406030204" pitchFamily="18" charset="0"/>
                          <a:cs typeface="Times New Roman" pitchFamily="18" charset="0"/>
                        </a:rPr>
                        <a:t>и/или записывать на доске код активации экзамена заранее</a:t>
                      </a:r>
                    </a:p>
                  </a:txBody>
                  <a:tcPr marL="62162" marR="62162" marT="31081" marB="3108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59" y="-27384"/>
            <a:ext cx="81369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проведении второй части инструктажа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 10.00 часов)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11" y="4797152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 выходе участника экзамена из аудитории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организатору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проверить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оставленные им на рабочем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столе: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бланк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регистрации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паспорту станции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КЕГЭ;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комплектность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черновика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КЕГЭ;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«обычные»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черновики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(если выдавались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использованию ПО для сдачи КЕГЭ</a:t>
            </a:r>
          </a:p>
        </p:txBody>
      </p:sp>
    </p:spTree>
    <p:extLst>
      <p:ext uri="{BB962C8B-B14F-4D97-AF65-F5344CB8AC3E}">
        <p14:creationId xmlns:p14="http://schemas.microsoft.com/office/powerpoint/2010/main" val="15170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460756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 descr="C:\Users\gridunova\Downloads\Обучение работников\КЕГЭ1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1"/>
          <a:stretch/>
        </p:blipFill>
        <p:spPr bwMode="auto">
          <a:xfrm>
            <a:off x="107504" y="866274"/>
            <a:ext cx="8712968" cy="491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57940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заполнении количества  черновиков в формах: ППЭ-05-02-К,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ППЭ-14-01-К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ППЭ-14-02-К следует считать: выданный черновик КЕГЭ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каждый дополнительно выданный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«обычный» черновик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шт.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7684" y="165511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Черновик КЕГЭ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xmlns="" id="{56B891C5-4EC3-4F22-9A05-D844A001647C}"/>
              </a:ext>
            </a:extLst>
          </p:cNvPr>
          <p:cNvSpPr/>
          <p:nvPr/>
        </p:nvSpPr>
        <p:spPr>
          <a:xfrm flipH="1">
            <a:off x="2575740" y="0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xmlns="" id="{D05435A8-41C5-4B61-B219-3997D82403D3}"/>
              </a:ext>
            </a:extLst>
          </p:cNvPr>
          <p:cNvSpPr/>
          <p:nvPr/>
        </p:nvSpPr>
        <p:spPr>
          <a:xfrm>
            <a:off x="2010256" y="-12032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gridunova\Downloads\Обучение работников\КЕГЭ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4" y="764704"/>
            <a:ext cx="8901076" cy="59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2752" y="165511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станции КЕГЭ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7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xmlns="" id="{73686D70-44FF-49E6-A6FE-3A57696269C0}"/>
              </a:ext>
            </a:extLst>
          </p:cNvPr>
          <p:cNvSpPr/>
          <p:nvPr/>
        </p:nvSpPr>
        <p:spPr>
          <a:xfrm flipH="1">
            <a:off x="2565129" y="-12032"/>
            <a:ext cx="6581273" cy="6870032"/>
          </a:xfrm>
          <a:custGeom>
            <a:avLst/>
            <a:gdLst>
              <a:gd name="connsiteX0" fmla="*/ 0 w 9348537"/>
              <a:gd name="connsiteY0" fmla="*/ 0 h 6870032"/>
              <a:gd name="connsiteX1" fmla="*/ 48968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9348537"/>
              <a:gd name="connsiteY0" fmla="*/ 0 h 6870032"/>
              <a:gd name="connsiteX1" fmla="*/ 1696453 w 9348537"/>
              <a:gd name="connsiteY1" fmla="*/ 0 h 6870032"/>
              <a:gd name="connsiteX2" fmla="*/ 9348537 w 9348537"/>
              <a:gd name="connsiteY2" fmla="*/ 6870032 h 6870032"/>
              <a:gd name="connsiteX3" fmla="*/ 0 w 9348537"/>
              <a:gd name="connsiteY3" fmla="*/ 6870032 h 6870032"/>
              <a:gd name="connsiteX4" fmla="*/ 0 w 9348537"/>
              <a:gd name="connsiteY4" fmla="*/ 0 h 6870032"/>
              <a:gd name="connsiteX0" fmla="*/ 0 w 6581273"/>
              <a:gd name="connsiteY0" fmla="*/ 0 h 6870032"/>
              <a:gd name="connsiteX1" fmla="*/ 1696453 w 6581273"/>
              <a:gd name="connsiteY1" fmla="*/ 0 h 6870032"/>
              <a:gd name="connsiteX2" fmla="*/ 6581273 w 6581273"/>
              <a:gd name="connsiteY2" fmla="*/ 6870032 h 6870032"/>
              <a:gd name="connsiteX3" fmla="*/ 0 w 6581273"/>
              <a:gd name="connsiteY3" fmla="*/ 6870032 h 6870032"/>
              <a:gd name="connsiteX4" fmla="*/ 0 w 6581273"/>
              <a:gd name="connsiteY4" fmla="*/ 0 h 687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81273" h="6870032">
                <a:moveTo>
                  <a:pt x="0" y="0"/>
                </a:moveTo>
                <a:lnTo>
                  <a:pt x="1696453" y="0"/>
                </a:lnTo>
                <a:lnTo>
                  <a:pt x="6581273" y="6870032"/>
                </a:lnTo>
                <a:lnTo>
                  <a:pt x="0" y="6870032"/>
                </a:lnTo>
                <a:lnTo>
                  <a:pt x="0" y="0"/>
                </a:lnTo>
                <a:close/>
              </a:path>
            </a:pathLst>
          </a:custGeom>
          <a:solidFill>
            <a:srgbClr val="20C0C4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олилиния: фигура 43">
            <a:extLst>
              <a:ext uri="{FF2B5EF4-FFF2-40B4-BE49-F238E27FC236}">
                <a16:creationId xmlns:a16="http://schemas.microsoft.com/office/drawing/2014/main" xmlns="" id="{111459D6-BFF4-4944-B523-A9DCE4D048D9}"/>
              </a:ext>
            </a:extLst>
          </p:cNvPr>
          <p:cNvSpPr/>
          <p:nvPr/>
        </p:nvSpPr>
        <p:spPr>
          <a:xfrm>
            <a:off x="1999645" y="-24064"/>
            <a:ext cx="7146757" cy="878306"/>
          </a:xfrm>
          <a:custGeom>
            <a:avLst/>
            <a:gdLst>
              <a:gd name="connsiteX0" fmla="*/ 0 w 7146757"/>
              <a:gd name="connsiteY0" fmla="*/ 12032 h 878306"/>
              <a:gd name="connsiteX1" fmla="*/ 7146757 w 7146757"/>
              <a:gd name="connsiteY1" fmla="*/ 878306 h 878306"/>
              <a:gd name="connsiteX2" fmla="*/ 7146757 w 7146757"/>
              <a:gd name="connsiteY2" fmla="*/ 0 h 878306"/>
              <a:gd name="connsiteX3" fmla="*/ 0 w 7146757"/>
              <a:gd name="connsiteY3" fmla="*/ 12032 h 87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6757" h="878306">
                <a:moveTo>
                  <a:pt x="0" y="12032"/>
                </a:moveTo>
                <a:lnTo>
                  <a:pt x="7146757" y="878306"/>
                </a:lnTo>
                <a:lnTo>
                  <a:pt x="7146757" y="0"/>
                </a:lnTo>
                <a:lnTo>
                  <a:pt x="0" y="12032"/>
                </a:lnTo>
                <a:close/>
              </a:path>
            </a:pathLst>
          </a:custGeom>
          <a:solidFill>
            <a:srgbClr val="20C0C4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035" name="Заголовок 1">
            <a:extLst>
              <a:ext uri="{FF2B5EF4-FFF2-40B4-BE49-F238E27FC236}">
                <a16:creationId xmlns:a16="http://schemas.microsoft.com/office/drawing/2014/main" xmlns="" id="{0986635C-8BFC-4EC2-A5BE-35500BEEB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3" y="160338"/>
            <a:ext cx="8595617" cy="609600"/>
          </a:xfrm>
        </p:spPr>
        <p:txBody>
          <a:bodyPr/>
          <a:lstStyle/>
          <a:p>
            <a:pPr eaLnBrk="1" hangingPunct="1"/>
            <a:r>
              <a:rPr lang="ru-RU" altLang="ru-RU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Замена станции КЕГЭ</a:t>
            </a:r>
          </a:p>
        </p:txBody>
      </p:sp>
      <p:sp>
        <p:nvSpPr>
          <p:cNvPr id="44036" name="AutoShape 4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6AAB6C10-06DF-4FCA-9199-AA226C2C95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7" name="AutoShape 6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E3AA8559-DF57-4D4A-953A-213D0D6323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8" name="AutoShape 8" descr="https://images.vexels.com/media/users/3/118412/raw/8e20ff3e012b9b8af4c4d1137cf4cca7-laptop-vector-blue-screen.png">
            <a:extLst>
              <a:ext uri="{FF2B5EF4-FFF2-40B4-BE49-F238E27FC236}">
                <a16:creationId xmlns:a16="http://schemas.microsoft.com/office/drawing/2014/main" xmlns="" id="{5FC351D4-593F-4B4B-82CF-2BEC1F3357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39" name="AutoShape 17" descr="https://www.pngkey.com/png/full/45-453882_open-laptop-icon.png">
            <a:extLst>
              <a:ext uri="{FF2B5EF4-FFF2-40B4-BE49-F238E27FC236}">
                <a16:creationId xmlns:a16="http://schemas.microsoft.com/office/drawing/2014/main" xmlns="" id="{D6FCE23A-3403-4A54-8904-EC92C12C3D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0" name="AutoShape 28" descr="https://www.pinclipart.com/picdir/middle/327-3277775_service-catalog-academic-technologies-transparent-background-e-waste.png">
            <a:extLst>
              <a:ext uri="{FF2B5EF4-FFF2-40B4-BE49-F238E27FC236}">
                <a16:creationId xmlns:a16="http://schemas.microsoft.com/office/drawing/2014/main" xmlns="" id="{DE119E07-7857-4145-8226-1A99BF2F88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44041" name="AutoShape 2" descr="https://www.clipartmax.com/png/full/103-1038590_file-emoji-u1f4bb-svg-computer-emoji-black-and-white.png">
            <a:extLst>
              <a:ext uri="{FF2B5EF4-FFF2-40B4-BE49-F238E27FC236}">
                <a16:creationId xmlns:a16="http://schemas.microsoft.com/office/drawing/2014/main" xmlns="" id="{0B7B263A-4071-43DF-B31D-E9CFFE2B34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46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663" y="617538"/>
            <a:ext cx="1325722" cy="1216028"/>
          </a:xfrm>
          <a:prstGeom prst="rect">
            <a:avLst/>
          </a:prstGeom>
        </p:spPr>
      </p:pic>
      <p:pic>
        <p:nvPicPr>
          <p:cNvPr id="47" name="object 7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617538"/>
            <a:ext cx="1325722" cy="1216028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01663" y="191967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475A8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станция КЕГЭ</a:t>
            </a:r>
            <a:endParaRPr lang="ru-RU" sz="1600" b="1" dirty="0">
              <a:solidFill>
                <a:srgbClr val="475A8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779912" y="1868681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Резервная станция КЕГЭ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1999645" y="896449"/>
            <a:ext cx="1626606" cy="360040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475A8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864" y="2523728"/>
            <a:ext cx="859561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Организатор в аудитории ставит соответствующую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поле «Замена станции КЕГЭ»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форме ППЭ-05-02-К «Протокол проведения экзамена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аудитории».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случае выхода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из строя основной станции КЕГЭ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выбору участника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экзамена возможно: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экзаменационной работы досрочно по объективным причинам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ППЭ-22 «Акт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досрочном завершении экзамена по объективным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причинам»);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продолжение выполнения ЭМ на резервной станции (участник переносит ответы из черновика КЕГЭ на резервную станцию, время экзамена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продлевается)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4128" y="854242"/>
            <a:ext cx="3312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Вышедшая из строя станция КЕГЭ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остается в данной аудитории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зоне видимости камер видеонаблюдения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экзамена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22523</TotalTime>
  <Words>497</Words>
  <Application>Microsoft Office PowerPoint</Application>
  <PresentationFormat>Экран (4:3)</PresentationFormat>
  <Paragraphs>89</Paragraphs>
  <Slides>10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Презентация PowerPoint</vt:lpstr>
      <vt:lpstr>Ключевые особенности проведения КЕГЭ</vt:lpstr>
      <vt:lpstr>Ключевые особенности проведения КЕГЭ</vt:lpstr>
      <vt:lpstr>Рекомендуемая расстановка рабочих мест участников КЕГЭ – по периметру аудитории спиной в центр </vt:lpstr>
      <vt:lpstr>Презентация PowerPoint</vt:lpstr>
      <vt:lpstr>Презентация PowerPoint</vt:lpstr>
      <vt:lpstr>Презентация PowerPoint</vt:lpstr>
      <vt:lpstr>Презентация PowerPoint</vt:lpstr>
      <vt:lpstr>Замена станции КЕГЭ</vt:lpstr>
      <vt:lpstr>Замена станции КЕГЭ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Елена Ивановна Николаенко</cp:lastModifiedBy>
  <cp:revision>1333</cp:revision>
  <cp:lastPrinted>2026-04-23T06:25:42Z</cp:lastPrinted>
  <dcterms:created xsi:type="dcterms:W3CDTF">2011-08-25T06:09:31Z</dcterms:created>
  <dcterms:modified xsi:type="dcterms:W3CDTF">2026-04-23T06:32:08Z</dcterms:modified>
</cp:coreProperties>
</file>