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608" r:id="rId2"/>
    <p:sldId id="826" r:id="rId3"/>
    <p:sldId id="827" r:id="rId4"/>
    <p:sldId id="828" r:id="rId5"/>
    <p:sldId id="838" r:id="rId6"/>
    <p:sldId id="835" r:id="rId7"/>
    <p:sldId id="792" r:id="rId8"/>
    <p:sldId id="793" r:id="rId9"/>
    <p:sldId id="794" r:id="rId10"/>
    <p:sldId id="795" r:id="rId11"/>
    <p:sldId id="836" r:id="rId12"/>
    <p:sldId id="825" r:id="rId13"/>
    <p:sldId id="798" r:id="rId14"/>
    <p:sldId id="799" r:id="rId15"/>
    <p:sldId id="839" r:id="rId16"/>
    <p:sldId id="801" r:id="rId17"/>
    <p:sldId id="802" r:id="rId18"/>
    <p:sldId id="829" r:id="rId19"/>
    <p:sldId id="830" r:id="rId20"/>
    <p:sldId id="764" r:id="rId21"/>
    <p:sldId id="843" r:id="rId22"/>
    <p:sldId id="807" r:id="rId23"/>
    <p:sldId id="831" r:id="rId24"/>
    <p:sldId id="837" r:id="rId25"/>
    <p:sldId id="810" r:id="rId26"/>
    <p:sldId id="808" r:id="rId27"/>
    <p:sldId id="841" r:id="rId28"/>
    <p:sldId id="832" r:id="rId29"/>
    <p:sldId id="842" r:id="rId30"/>
    <p:sldId id="833" r:id="rId31"/>
    <p:sldId id="834" r:id="rId32"/>
    <p:sldId id="773" r:id="rId33"/>
    <p:sldId id="744" r:id="rId34"/>
    <p:sldId id="761" r:id="rId35"/>
    <p:sldId id="819" r:id="rId36"/>
    <p:sldId id="820" r:id="rId37"/>
    <p:sldId id="821" r:id="rId38"/>
    <p:sldId id="804" r:id="rId39"/>
    <p:sldId id="822" r:id="rId4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E4"/>
    <a:srgbClr val="40C9CC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 varScale="1">
        <p:scale>
          <a:sx n="100" d="100"/>
          <a:sy n="100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2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21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8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9579A62-EC8D-43C1-95B6-30A8C9203F5A}" type="slidenum">
              <a:rPr lang="ru-RU" altLang="ru-RU" smtClean="0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7A7413A-FDE9-4B33-97C4-8C5B6C2A18BE}" type="slidenum">
              <a:rPr lang="ru-RU" altLang="ru-RU" smtClean="0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:a16="http://schemas.microsoft.com/office/drawing/2014/main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id="{F6619AED-C499-42A4-BDFB-F0517931F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id="{5FF69A41-C1FA-4FDA-AF86-7A2C5E51A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id="{6C79C52F-5D34-424E-8D05-71C167382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67A05A-1535-4476-8D9A-810012715E5B}" type="slidenum">
              <a:rPr lang="ru-RU" altLang="ru-RU">
                <a:solidFill>
                  <a:srgbClr val="000000"/>
                </a:solidFill>
              </a:rPr>
              <a:pPr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1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C182508C-75ED-48BC-92A3-BEAB4329F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6711B85F-044D-492A-9543-BA8EDBDA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665B4164-672A-4970-BD12-D49F70D6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1C35BC-2F45-4DB8-8009-EA550D156319}" type="slidenum">
              <a:rPr lang="ru-RU" altLang="ru-RU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:a16="http://schemas.microsoft.com/office/drawing/2014/main" id="{801756DE-FBD7-400D-B2E8-C58AE476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:a16="http://schemas.microsoft.com/office/drawing/2014/main" id="{046F5429-A167-4209-A052-AA712D6A5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:a16="http://schemas.microsoft.com/office/drawing/2014/main" id="{6A9D35CE-FFDF-4B6E-88A0-8CD87EE0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5C1641-79C2-41D0-B986-07DF82A76762}" type="slidenum">
              <a:rPr lang="ru-RU" altLang="ru-RU">
                <a:solidFill>
                  <a:srgbClr val="000000"/>
                </a:solidFill>
              </a:rPr>
              <a:pPr/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38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39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9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5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pn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microsoft.com/office/2007/relationships/hdphoto" Target="../media/hdphoto1.wdp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microsoft.com/office/2007/relationships/hdphoto" Target="../media/hdphoto2.wdp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5" Type="http://schemas.openxmlformats.org/officeDocument/2006/relationships/image" Target="../media/image79.jpe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1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eg"/><Relationship Id="rId5" Type="http://schemas.openxmlformats.org/officeDocument/2006/relationships/image" Target="../media/image95.pn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ge.orel@orcoko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-15187" y="-27384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33625"/>
            <a:ext cx="83010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члена ГЭК-11 при подготовке </a:t>
            </a:r>
            <a:b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проведении ЕГЭ в ППЭ </a:t>
            </a:r>
            <a:b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членов ГЭК-11 в ППЭ ЕГЭ </a:t>
            </a:r>
            <a:br>
              <a:rPr lang="ru-RU" alt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базе общеобразовательных организаций)</a:t>
            </a: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90538" y="438071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Леонидовна,</a:t>
            </a:r>
          </a:p>
          <a:p>
            <a:pPr lvl="0" algn="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инженер-программист отдела обеспечения ГИА Регионального центра оценки качества образования 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Николаенко Елена Ивановна,</a:t>
            </a:r>
          </a:p>
          <a:p>
            <a:pPr lvl="0" algn="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 отдела обеспечения ГИА Регионального центра оценки качества образования</a:t>
            </a:r>
          </a:p>
        </p:txBody>
      </p:sp>
      <p:pic>
        <p:nvPicPr>
          <p:cNvPr id="15" name="Picture 2" descr="Z:\Тихоновская\Лого_РЦОК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1675"/>
            <a:ext cx="1786707" cy="17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794" y="258415"/>
            <a:ext cx="820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 организации входа в ППЭ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908720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входа в ППЭ средством видеозаписи (в режиме «офлайн»), обеспечивающим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входа участников экзамена в 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5949280"/>
            <a:ext cx="8352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Съемный носитель с записью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участников экзамена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в Региональный центр оценки качества образования вместе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упакованными экзаменационными материалами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541691"/>
            <a:ext cx="8339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(Приказ Департамента образования Орловской области от 19 февраля 2026 года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№ 209 «Об утверждении регламента организации и проведения единого государственного экзамена с использованием передачи экзаменационных материалов посредством защищенной сети передачи данных в пунктах проведения экзаменов, печати полного комплекта экзаменационных материалов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сканирования в аудиториях пунктов проведения экзаменов в 2026 году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территории Орловской области»)</a:t>
            </a:r>
          </a:p>
        </p:txBody>
      </p:sp>
    </p:spTree>
    <p:extLst>
      <p:ext uri="{BB962C8B-B14F-4D97-AF65-F5344CB8AC3E}">
        <p14:creationId xmlns:p14="http://schemas.microsoft.com/office/powerpoint/2010/main" val="151181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87302" y="-2750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1997243" y="-15577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17763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Штаб ППЭ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578" y="5484641"/>
            <a:ext cx="4513926" cy="13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ИСПОЛЬЗОВАНИЕ МОБИЛЬНОГО ТЕЛЕФОНА </a:t>
            </a:r>
            <a:br>
              <a:rPr lang="en-US" altLang="ru-RU" sz="1400" b="1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400" b="1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В ШТАБЕ: </a:t>
            </a:r>
          </a:p>
          <a:p>
            <a:pPr algn="ctr"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Руководитель ОО, руководитель ППЭ, члены ГЭК, технические специалисты, полиция, СМИ, общественные наблюдатели, должностные лица Рособрнадзора и Департамента</a:t>
            </a:r>
          </a:p>
        </p:txBody>
      </p:sp>
      <p:pic>
        <p:nvPicPr>
          <p:cNvPr id="5122" name="Picture 2" descr="C:\Users\gridunova\Downloads\Подготовка к обучающим вебинарам\X-слайд 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757" r="6299" b="9319"/>
          <a:stretch/>
        </p:blipFill>
        <p:spPr bwMode="auto">
          <a:xfrm>
            <a:off x="620889" y="476672"/>
            <a:ext cx="7947378" cy="49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338" y="643035"/>
            <a:ext cx="1675240" cy="6463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Резервные станции ППЭ</a:t>
            </a:r>
          </a:p>
        </p:txBody>
      </p:sp>
      <p:sp>
        <p:nvSpPr>
          <p:cNvPr id="9" name="object 43"/>
          <p:cNvSpPr txBox="1">
            <a:spLocks noChangeArrowheads="1"/>
          </p:cNvSpPr>
          <p:nvPr/>
        </p:nvSpPr>
        <p:spPr bwMode="auto">
          <a:xfrm>
            <a:off x="5257899" y="4623805"/>
            <a:ext cx="1330325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Ответственный за прием звонков</a:t>
            </a:r>
          </a:p>
        </p:txBody>
      </p:sp>
      <p:pic>
        <p:nvPicPr>
          <p:cNvPr id="10" name="Picture 2" descr="https://ortos.su/upload/medialibrary/ab5/ab5aeda00cfb4f030e7f0d1079308f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4220">
            <a:off x="5259409" y="3802704"/>
            <a:ext cx="387048" cy="38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Z:\Тихоновская\12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6" r="1541" b="34375"/>
          <a:stretch/>
        </p:blipFill>
        <p:spPr bwMode="auto">
          <a:xfrm>
            <a:off x="548881" y="5873189"/>
            <a:ext cx="1384773" cy="9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414280"/>
            <a:ext cx="241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Сервису общественного наблюдателя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814639" y="5414970"/>
            <a:ext cx="1303338" cy="414338"/>
            <a:chOff x="1773" y="3411"/>
            <a:chExt cx="821" cy="26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3" y="3411"/>
              <a:ext cx="81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73" y="3476"/>
              <a:ext cx="67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Смотри.ЕГЭ</a:t>
              </a:r>
              <a:r>
                <a:rPr kumimoji="0" lang="ru-RU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773" y="341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773" y="3411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773" y="341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773" y="3411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778" y="3411"/>
              <a:ext cx="806" cy="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778" y="3411"/>
              <a:ext cx="80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584" y="341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584" y="3411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773" y="3416"/>
              <a:ext cx="1" cy="25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773" y="3416"/>
              <a:ext cx="5" cy="25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584" y="3416"/>
              <a:ext cx="1" cy="25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584" y="3416"/>
              <a:ext cx="5" cy="25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2589" y="341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589" y="3411"/>
              <a:ext cx="5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773" y="3662"/>
              <a:ext cx="816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773" y="3662"/>
              <a:ext cx="821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287" y="5817320"/>
            <a:ext cx="1973480" cy="9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1"/>
          <a:stretch/>
        </p:blipFill>
        <p:spPr bwMode="auto">
          <a:xfrm>
            <a:off x="3441428" y="5085183"/>
            <a:ext cx="2498724" cy="17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81" y="66055"/>
            <a:ext cx="87216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в ППЭ для хранения ЭМ 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 передачи их в РЦОКО)</a:t>
            </a:r>
            <a:endParaRPr lang="ru-RU" b="1" dirty="0"/>
          </a:p>
        </p:txBody>
      </p:sp>
      <p:pic>
        <p:nvPicPr>
          <p:cNvPr id="11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62" y="2949512"/>
            <a:ext cx="1965032" cy="3631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-3348880" y="1464070"/>
            <a:ext cx="5642996" cy="5904656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1979712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3592" y="858326"/>
            <a:ext cx="865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приказу Департамента образования от 24 марта 2026 года № 417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«О хранении экзаменационных материалов единого государственного экзамена 2026 года в пунктах проведения единого государственного экзамена с использованием передачи экзаменационных материалов посредством сети защищенной сети передачи данных, печати полного комплекта экзаменационных материалов и сканирования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аудиториях пунктов проведения экзаменов»: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708920"/>
            <a:ext cx="64608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ответственного за хранение ЭМ из числа работников ОМСУ;</a:t>
            </a:r>
          </a:p>
          <a:p>
            <a:pPr marL="342900" indent="-342900" algn="just"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установить средства видеонаблюдения 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офлайн;</a:t>
            </a:r>
          </a:p>
          <a:p>
            <a:pPr marL="342900" indent="-342900" algn="just"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помещение сейфом или металлическим шкафом (дверь-сейф);</a:t>
            </a:r>
          </a:p>
          <a:p>
            <a:pPr marL="342900" indent="-342900" algn="just"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доступ посторонних лиц;</a:t>
            </a:r>
          </a:p>
          <a:p>
            <a:pPr marL="342900" indent="-342900" algn="just">
              <a:buAutoNum type="arabicParenR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защите информации, содержащейся в ЭМ, от неправомерного доступа, уничтожения, копирования, распространения</a:t>
            </a:r>
          </a:p>
          <a:p>
            <a:pPr marL="342900" indent="-342900" algn="just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89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97" y="89694"/>
            <a:ext cx="669509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ППЭ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:a16="http://schemas.microsoft.com/office/drawing/2014/main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92051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6" name="object 6">
            <a:extLst>
              <a:ext uri="{FF2B5EF4-FFF2-40B4-BE49-F238E27FC236}">
                <a16:creationId xmlns:a16="http://schemas.microsoft.com/office/drawing/2014/main" id="{FBF25A71-3FC0-4D4C-B4E8-9BFA5C51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275263"/>
            <a:ext cx="1003300" cy="1106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:a16="http://schemas.microsoft.com/office/drawing/2014/main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676525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:a16="http://schemas.microsoft.com/office/drawing/2014/main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54288"/>
            <a:ext cx="2686050" cy="1135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:a16="http://schemas.microsoft.com/office/drawing/2014/main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5554"/>
            <a:ext cx="2686050" cy="1128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:a16="http://schemas.microsoft.com/office/drawing/2014/main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804863" y="2592388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1" name="object 14">
            <a:extLst>
              <a:ext uri="{FF2B5EF4-FFF2-40B4-BE49-F238E27FC236}">
                <a16:creationId xmlns:a16="http://schemas.microsoft.com/office/drawing/2014/main" id="{CB7D3172-74ED-4266-8A8A-4E03F3E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914525"/>
            <a:ext cx="100965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object 15">
            <a:extLst>
              <a:ext uri="{FF2B5EF4-FFF2-40B4-BE49-F238E27FC236}">
                <a16:creationId xmlns:a16="http://schemas.microsoft.com/office/drawing/2014/main" id="{7574E10F-8E8E-4406-8189-2752964E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24413"/>
            <a:ext cx="742950" cy="741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3" name="object 16">
            <a:extLst>
              <a:ext uri="{FF2B5EF4-FFF2-40B4-BE49-F238E27FC236}">
                <a16:creationId xmlns:a16="http://schemas.microsoft.com/office/drawing/2014/main" id="{75830101-5119-4593-B117-EA6D5C42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618038"/>
            <a:ext cx="1309688" cy="13319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object 17">
            <a:extLst>
              <a:ext uri="{FF2B5EF4-FFF2-40B4-BE49-F238E27FC236}">
                <a16:creationId xmlns:a16="http://schemas.microsoft.com/office/drawing/2014/main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031" y="4672013"/>
            <a:ext cx="1935163" cy="119695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5" name="object 19">
            <a:extLst>
              <a:ext uri="{FF2B5EF4-FFF2-40B4-BE49-F238E27FC236}">
                <a16:creationId xmlns:a16="http://schemas.microsoft.com/office/drawing/2014/main" id="{A9CFDDD7-762E-4909-B863-859BA7FC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4672013"/>
            <a:ext cx="762000" cy="6381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6" name="object 24">
            <a:extLst>
              <a:ext uri="{FF2B5EF4-FFF2-40B4-BE49-F238E27FC236}">
                <a16:creationId xmlns:a16="http://schemas.microsoft.com/office/drawing/2014/main" id="{BFD29BC9-3DFC-4EBB-A433-65FEBE2B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16766"/>
            <a:ext cx="1403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0" indent="-146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поле зрения  участников  экзамена</a:t>
            </a: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8" name="object 28">
            <a:extLst>
              <a:ext uri="{FF2B5EF4-FFF2-40B4-BE49-F238E27FC236}">
                <a16:creationId xmlns:a16="http://schemas.microsoft.com/office/drawing/2014/main" id="{E2E0A0CD-BCA2-431E-9942-588552EB2740}"/>
              </a:ext>
            </a:extLst>
          </p:cNvPr>
          <p:cNvSpPr>
            <a:spLocks/>
          </p:cNvSpPr>
          <p:nvPr/>
        </p:nvSpPr>
        <p:spPr bwMode="auto">
          <a:xfrm>
            <a:off x="5570266" y="3204792"/>
            <a:ext cx="2889522" cy="1092133"/>
          </a:xfrm>
          <a:custGeom>
            <a:avLst/>
            <a:gdLst>
              <a:gd name="T0" fmla="*/ 119627 w 3638550"/>
              <a:gd name="T1" fmla="*/ 0 h 1492250"/>
              <a:gd name="T2" fmla="*/ 119627 w 3638550"/>
              <a:gd name="T3" fmla="*/ 100943 h 1492250"/>
              <a:gd name="T4" fmla="*/ 59814 w 3638550"/>
              <a:gd name="T5" fmla="*/ 130125 h 1492250"/>
              <a:gd name="T6" fmla="*/ 0 w 3638550"/>
              <a:gd name="T7" fmla="*/ 100943 h 1492250"/>
              <a:gd name="T8" fmla="*/ 0 w 3638550"/>
              <a:gd name="T9" fmla="*/ 0 h 1492250"/>
              <a:gd name="T10" fmla="*/ 119627 w 3638550"/>
              <a:gd name="T11" fmla="*/ 0 h 149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8550" h="1492250">
                <a:moveTo>
                  <a:pt x="3638550" y="0"/>
                </a:moveTo>
                <a:lnTo>
                  <a:pt x="3638550" y="1157224"/>
                </a:lnTo>
                <a:lnTo>
                  <a:pt x="1819275" y="1491742"/>
                </a:lnTo>
                <a:lnTo>
                  <a:pt x="0" y="1157224"/>
                </a:lnTo>
                <a:lnTo>
                  <a:pt x="0" y="0"/>
                </a:lnTo>
                <a:lnTo>
                  <a:pt x="3638550" y="0"/>
                </a:lnTo>
                <a:close/>
              </a:path>
            </a:pathLst>
          </a:custGeom>
          <a:solidFill>
            <a:srgbClr val="40C9C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9" name="object 29">
            <a:extLst>
              <a:ext uri="{FF2B5EF4-FFF2-40B4-BE49-F238E27FC236}">
                <a16:creationId xmlns:a16="http://schemas.microsoft.com/office/drawing/2014/main" id="{06E06E5A-B481-436A-8F37-98AC2A37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948" y="3212976"/>
            <a:ext cx="2984500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СТАНЦИЯ 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осуществления  печати ЭМ </a:t>
            </a:r>
            <a:b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их сканирования находится в зоне  видимости камер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видеонаблюдения</a:t>
            </a:r>
          </a:p>
        </p:txBody>
      </p:sp>
      <p:sp>
        <p:nvSpPr>
          <p:cNvPr id="44060" name="object 30">
            <a:extLst>
              <a:ext uri="{FF2B5EF4-FFF2-40B4-BE49-F238E27FC236}">
                <a16:creationId xmlns:a16="http://schemas.microsoft.com/office/drawing/2014/main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2578100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:a16="http://schemas.microsoft.com/office/drawing/2014/main" id="{F9BD9AC4-EA67-4F24-8D7A-618EDD9E639E}"/>
              </a:ext>
            </a:extLst>
          </p:cNvPr>
          <p:cNvSpPr/>
          <p:nvPr/>
        </p:nvSpPr>
        <p:spPr>
          <a:xfrm rot="16200000">
            <a:off x="7946232" y="2366169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1" name="object 33">
            <a:extLst>
              <a:ext uri="{FF2B5EF4-FFF2-40B4-BE49-F238E27FC236}">
                <a16:creationId xmlns:a16="http://schemas.microsoft.com/office/drawing/2014/main" id="{B6671835-A162-4245-BED9-67007EA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636838"/>
            <a:ext cx="985838" cy="7953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:a16="http://schemas.microsoft.com/office/drawing/2014/main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2497927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Доска  или  стенд</a:t>
            </a:r>
          </a:p>
        </p:txBody>
      </p:sp>
      <p:sp>
        <p:nvSpPr>
          <p:cNvPr id="44063" name="object 40">
            <a:extLst>
              <a:ext uri="{FF2B5EF4-FFF2-40B4-BE49-F238E27FC236}">
                <a16:creationId xmlns:a16="http://schemas.microsoft.com/office/drawing/2014/main" id="{96240391-2F32-42CF-B46C-CE42C57A9EA2}"/>
              </a:ext>
            </a:extLst>
          </p:cNvPr>
          <p:cNvSpPr>
            <a:spLocks/>
          </p:cNvSpPr>
          <p:nvPr/>
        </p:nvSpPr>
        <p:spPr bwMode="auto">
          <a:xfrm>
            <a:off x="3856038" y="5805488"/>
            <a:ext cx="3073400" cy="803275"/>
          </a:xfrm>
          <a:custGeom>
            <a:avLst/>
            <a:gdLst>
              <a:gd name="T0" fmla="*/ 0 w 3074670"/>
              <a:gd name="T1" fmla="*/ 7912729 h 746125"/>
              <a:gd name="T2" fmla="*/ 0 w 3074670"/>
              <a:gd name="T3" fmla="*/ 1774490 h 746125"/>
              <a:gd name="T4" fmla="*/ 1515015 w 3074670"/>
              <a:gd name="T5" fmla="*/ 0 h 746125"/>
              <a:gd name="T6" fmla="*/ 3030029 w 3074670"/>
              <a:gd name="T7" fmla="*/ 1774490 h 746125"/>
              <a:gd name="T8" fmla="*/ 3030029 w 3074670"/>
              <a:gd name="T9" fmla="*/ 7912729 h 746125"/>
              <a:gd name="T10" fmla="*/ 0 w 3074670"/>
              <a:gd name="T11" fmla="*/ 7912729 h 746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4670" h="746125">
                <a:moveTo>
                  <a:pt x="0" y="745832"/>
                </a:moveTo>
                <a:lnTo>
                  <a:pt x="0" y="167259"/>
                </a:lnTo>
                <a:lnTo>
                  <a:pt x="1537081" y="0"/>
                </a:lnTo>
                <a:lnTo>
                  <a:pt x="3074162" y="167259"/>
                </a:lnTo>
                <a:lnTo>
                  <a:pt x="3074162" y="745832"/>
                </a:lnTo>
                <a:lnTo>
                  <a:pt x="0" y="745832"/>
                </a:lnTo>
                <a:close/>
              </a:path>
            </a:pathLst>
          </a:custGeom>
          <a:solidFill>
            <a:srgbClr val="20C0C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64" name="object 41">
            <a:extLst>
              <a:ext uri="{FF2B5EF4-FFF2-40B4-BE49-F238E27FC236}">
                <a16:creationId xmlns:a16="http://schemas.microsoft.com/office/drawing/2014/main" id="{0D87C8A5-3E5D-4036-B322-68B0FFD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971216"/>
            <a:ext cx="2935287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СТОЛ ДЛЯ РАСКЛАДКИ ЭМ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находится в зоне видимости камер видеонаблюдения</a:t>
            </a:r>
          </a:p>
        </p:txBody>
      </p:sp>
      <p:sp>
        <p:nvSpPr>
          <p:cNvPr id="2" name="Блок-схема: ссылка на другую страницу 1">
            <a:extLst>
              <a:ext uri="{FF2B5EF4-FFF2-40B4-BE49-F238E27FC236}">
                <a16:creationId xmlns:a16="http://schemas.microsoft.com/office/drawing/2014/main" id="{99328FC0-7EB2-4AF6-8C69-91762BD556D3}"/>
              </a:ext>
            </a:extLst>
          </p:cNvPr>
          <p:cNvSpPr/>
          <p:nvPr/>
        </p:nvSpPr>
        <p:spPr>
          <a:xfrm rot="16200000">
            <a:off x="5053807" y="1654969"/>
            <a:ext cx="820737" cy="1571625"/>
          </a:xfrm>
          <a:prstGeom prst="flowChartOffpage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7" name="object 12">
            <a:extLst>
              <a:ext uri="{FF2B5EF4-FFF2-40B4-BE49-F238E27FC236}">
                <a16:creationId xmlns:a16="http://schemas.microsoft.com/office/drawing/2014/main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696912" cy="835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:a16="http://schemas.microsoft.com/office/drawing/2014/main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28775"/>
            <a:ext cx="909637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:a16="http://schemas.microsoft.com/office/drawing/2014/main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:a16="http://schemas.microsoft.com/office/drawing/2014/main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F40CFCB-4552-43EC-BBD2-14421E0AC8D5}"/>
              </a:ext>
            </a:extLst>
          </p:cNvPr>
          <p:cNvCxnSpPr/>
          <p:nvPr/>
        </p:nvCxnSpPr>
        <p:spPr>
          <a:xfrm>
            <a:off x="6689725" y="5237163"/>
            <a:ext cx="347663" cy="79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A9122D0-896E-4F41-9106-70CFD7368AB5}"/>
              </a:ext>
            </a:extLst>
          </p:cNvPr>
          <p:cNvCxnSpPr/>
          <p:nvPr/>
        </p:nvCxnSpPr>
        <p:spPr>
          <a:xfrm flipV="1">
            <a:off x="8010525" y="5010150"/>
            <a:ext cx="250825" cy="17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object 4">
            <a:extLst>
              <a:ext uri="{FF2B5EF4-FFF2-40B4-BE49-F238E27FC236}">
                <a16:creationId xmlns:a16="http://schemas.microsoft.com/office/drawing/2014/main" id="{F03E032E-A10E-4982-A953-127FA89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941888"/>
            <a:ext cx="2168525" cy="1165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4" name="object 5">
            <a:extLst>
              <a:ext uri="{FF2B5EF4-FFF2-40B4-BE49-F238E27FC236}">
                <a16:creationId xmlns:a16="http://schemas.microsoft.com/office/drawing/2014/main" id="{2277D2D6-B80A-46F5-9065-7C81216A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956175"/>
            <a:ext cx="1082675" cy="11652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5" name="object 45">
            <a:extLst>
              <a:ext uri="{FF2B5EF4-FFF2-40B4-BE49-F238E27FC236}">
                <a16:creationId xmlns:a16="http://schemas.microsoft.com/office/drawing/2014/main" id="{C1611C5D-9381-4337-8D98-B8BE1B1000BF}"/>
              </a:ext>
            </a:extLst>
          </p:cNvPr>
          <p:cNvSpPr>
            <a:spLocks/>
          </p:cNvSpPr>
          <p:nvPr/>
        </p:nvSpPr>
        <p:spPr bwMode="auto">
          <a:xfrm>
            <a:off x="384175" y="3789363"/>
            <a:ext cx="3638550" cy="841375"/>
          </a:xfrm>
          <a:custGeom>
            <a:avLst/>
            <a:gdLst>
              <a:gd name="T0" fmla="*/ 3629063 w 3639185"/>
              <a:gd name="T1" fmla="*/ 0 h 840739"/>
              <a:gd name="T2" fmla="*/ 3629063 w 3639185"/>
              <a:gd name="T3" fmla="*/ 659327 h 840739"/>
              <a:gd name="T4" fmla="*/ 1814545 w 3639185"/>
              <a:gd name="T5" fmla="*/ 849946 h 840739"/>
              <a:gd name="T6" fmla="*/ 0 w 3639185"/>
              <a:gd name="T7" fmla="*/ 659327 h 840739"/>
              <a:gd name="T8" fmla="*/ 0 w 3639185"/>
              <a:gd name="T9" fmla="*/ 0 h 840739"/>
              <a:gd name="T10" fmla="*/ 3629063 w 3639185"/>
              <a:gd name="T11" fmla="*/ 0 h 840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9185" h="840739">
                <a:moveTo>
                  <a:pt x="3638575" y="0"/>
                </a:moveTo>
                <a:lnTo>
                  <a:pt x="3638575" y="651890"/>
                </a:lnTo>
                <a:lnTo>
                  <a:pt x="1819300" y="840358"/>
                </a:lnTo>
                <a:lnTo>
                  <a:pt x="0" y="651890"/>
                </a:lnTo>
                <a:lnTo>
                  <a:pt x="0" y="0"/>
                </a:lnTo>
                <a:lnTo>
                  <a:pt x="3638575" y="0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46">
            <a:extLst>
              <a:ext uri="{FF2B5EF4-FFF2-40B4-BE49-F238E27FC236}">
                <a16:creationId xmlns:a16="http://schemas.microsoft.com/office/drawing/2014/main" id="{015F2325-BD09-41C5-A870-5FD782B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61429"/>
            <a:ext cx="356870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857250" indent="-8445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Рабочие места участников экзамена </a:t>
            </a:r>
            <a:b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номер места находятся в зоне видимости камер видеонаблюдения</a:t>
            </a:r>
          </a:p>
        </p:txBody>
      </p:sp>
      <p:sp>
        <p:nvSpPr>
          <p:cNvPr id="45" name="TextBox 73"/>
          <p:cNvSpPr txBox="1">
            <a:spLocks noChangeArrowheads="1"/>
          </p:cNvSpPr>
          <p:nvPr/>
        </p:nvSpPr>
        <p:spPr bwMode="auto">
          <a:xfrm>
            <a:off x="3209429" y="507692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1Б</a:t>
            </a:r>
          </a:p>
        </p:txBody>
      </p:sp>
      <p:sp>
        <p:nvSpPr>
          <p:cNvPr id="46" name="TextBox 76"/>
          <p:cNvSpPr txBox="1">
            <a:spLocks noChangeArrowheads="1"/>
          </p:cNvSpPr>
          <p:nvPr/>
        </p:nvSpPr>
        <p:spPr bwMode="auto">
          <a:xfrm>
            <a:off x="212930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2Б</a:t>
            </a:r>
          </a:p>
        </p:txBody>
      </p:sp>
      <p:sp>
        <p:nvSpPr>
          <p:cNvPr id="47" name="TextBox 79"/>
          <p:cNvSpPr txBox="1">
            <a:spLocks noChangeArrowheads="1"/>
          </p:cNvSpPr>
          <p:nvPr/>
        </p:nvSpPr>
        <p:spPr bwMode="auto">
          <a:xfrm>
            <a:off x="104918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3Б</a:t>
            </a:r>
          </a:p>
        </p:txBody>
      </p:sp>
    </p:spTree>
    <p:extLst>
      <p:ext uri="{BB962C8B-B14F-4D97-AF65-F5344CB8AC3E}">
        <p14:creationId xmlns:p14="http://schemas.microsoft.com/office/powerpoint/2010/main" val="312488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694"/>
            <a:ext cx="9144000" cy="680244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проведения КЕГЭ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gridunova\Downloads\Подготовка к обучающим вебинарам\89_NOPROCESS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303"/>
            <a:ext cx="9144000" cy="49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916832"/>
            <a:ext cx="514422" cy="381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34" y="1916831"/>
            <a:ext cx="514422" cy="381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08" y="1921703"/>
            <a:ext cx="514422" cy="381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2924944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2Б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495" y="4653136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86539" y="5480891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80635" y="5480891"/>
            <a:ext cx="585946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48791" y="5480891"/>
            <a:ext cx="548915" cy="3963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1916831"/>
            <a:ext cx="548915" cy="3911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99149" y="1923489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69935" y="1916830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3В</a:t>
            </a:r>
          </a:p>
        </p:txBody>
      </p:sp>
    </p:spTree>
    <p:extLst>
      <p:ext uri="{BB962C8B-B14F-4D97-AF65-F5344CB8AC3E}">
        <p14:creationId xmlns:p14="http://schemas.microsoft.com/office/powerpoint/2010/main" val="338330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ЕГЭ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(письменная часть)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 descr="C:\Users\gridunova\Downloads\Подготовка к обучающим вебинарам\X-слайд 27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20282" r="5495" b="7742"/>
          <a:stretch/>
        </p:blipFill>
        <p:spPr bwMode="auto">
          <a:xfrm>
            <a:off x="522514" y="1416817"/>
            <a:ext cx="8119068" cy="48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60521"/>
          <a:stretch/>
        </p:blipFill>
        <p:spPr>
          <a:xfrm>
            <a:off x="3707904" y="2988773"/>
            <a:ext cx="792088" cy="5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подготовки ЕГЭ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gridunova\Downloads\Подготовка к обучающим вебинарам\X-слайд 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9391" r="5934" b="7890"/>
          <a:stretch/>
        </p:blipFill>
        <p:spPr bwMode="auto">
          <a:xfrm>
            <a:off x="107504" y="1382086"/>
            <a:ext cx="8280920" cy="50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4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448658" y="-6237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-2738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проведения ЕГЭ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3344"/>
            <a:ext cx="9146401" cy="190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658" y="2873943"/>
            <a:ext cx="5795750" cy="1563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06" y="4818159"/>
            <a:ext cx="5795750" cy="1563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3" y="980728"/>
            <a:ext cx="5849166" cy="51442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305255" y="2765931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0" name="Овал 19"/>
          <p:cNvSpPr/>
          <p:nvPr/>
        </p:nvSpPr>
        <p:spPr>
          <a:xfrm>
            <a:off x="5517071" y="273190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1007808" y="4688393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4211960" y="47029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865" y="5716984"/>
            <a:ext cx="1864609" cy="967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314" y="1011077"/>
            <a:ext cx="971686" cy="1962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3840" y="1757691"/>
            <a:ext cx="552527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4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0"/>
            <a:ext cx="8856984" cy="576064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Регламентные сроки подготовки и проведения ЕГЭ в ППЭ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90ACC0F-4086-47F3-A0C2-82E87769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45765"/>
              </p:ext>
            </p:extLst>
          </p:nvPr>
        </p:nvGraphicFramePr>
        <p:xfrm>
          <a:off x="287378" y="548680"/>
          <a:ext cx="8673738" cy="62089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256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контроля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Регламентный срок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2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ЭМ в ППЭ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суток  после размещения:</a:t>
                      </a:r>
                      <a:b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5 рабочих дней – на основные даты; </a:t>
                      </a:r>
                      <a:b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 3 рабочих дней –  на резервные даты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начала технической подготовки</a:t>
                      </a: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06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календарных дней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Авторизация токенов членов ГЭК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до даты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актов готовности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222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ключа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10:05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 успешно завершено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11:35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участников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10.30 часов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статуса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12.00 часов 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25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экзаменов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16:30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22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бланков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журналов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80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8AF3A-CE4D-4562-93D6-F3B0B82D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95658"/>
            <a:ext cx="2562341" cy="196234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40707"/>
            <a:ext cx="8505160" cy="961432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ППЭ: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использованием ЗСПД - защищенной сети, предназначенной для связи компьютера (ноутбука), установленного в штабе ППЭ, с личным кабинетом ППЭ):</a:t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2" y="1340768"/>
            <a:ext cx="865109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 интернет-пакетов;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авторизация  </a:t>
            </a: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токенов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членов  ГЭК;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статусов подготовки и проведения экзамена, получения электронных актов технической готовности и журналов работы станций ППЭ;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ключей для печати ДБО № 2;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ключей доступа к ЭМ в день проведения экзамена авторизованным членам ГЭК, в том числе резервного ключа доступа к ЭМ;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пакетов с электронными образами бланков и форм ППЭ, пакетов с </a:t>
            </a: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аудиоответами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устного экзамена, пакетов </a:t>
            </a:r>
            <a:b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ответами участников КЕГЭ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  в  личный  кабинет ППЭ  имеют  все  </a:t>
            </a: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  специалисты  ППЭ,  назначенные  на  экзамен</a:t>
            </a:r>
          </a:p>
          <a:p>
            <a:pPr algn="ctr"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!!!Вход в ЛК ППЭ только через ЗСПД!!!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72E617-A738-459E-A7C6-4063DB41122A}"/>
              </a:ext>
            </a:extLst>
          </p:cNvPr>
          <p:cNvSpPr/>
          <p:nvPr/>
        </p:nvSpPr>
        <p:spPr>
          <a:xfrm>
            <a:off x="4823074" y="787282"/>
            <a:ext cx="4221638" cy="41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latin typeface="Century Gothic" panose="020B0502020202020204" pitchFamily="34" charset="0"/>
                <a:cs typeface="Arial" charset="0"/>
              </a:rPr>
              <a:t> </a:t>
            </a:r>
            <a:endParaRPr lang="ru-RU" sz="1400" dirty="0"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83965" y="5801325"/>
            <a:ext cx="5451182" cy="1037201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5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29">
            <a:extLst>
              <a:ext uri="{FF2B5EF4-FFF2-40B4-BE49-F238E27FC236}">
                <a16:creationId xmlns:a16="http://schemas.microsoft.com/office/drawing/2014/main" id="{B87C243E-5542-46B3-8EF6-661C97E3DC46}"/>
              </a:ext>
            </a:extLst>
          </p:cNvPr>
          <p:cNvSpPr/>
          <p:nvPr/>
        </p:nvSpPr>
        <p:spPr>
          <a:xfrm>
            <a:off x="0" y="27053"/>
            <a:ext cx="9144000" cy="425508"/>
          </a:xfrm>
          <a:prstGeom prst="rect">
            <a:avLst/>
          </a:prstGeom>
          <a:solidFill>
            <a:srgbClr val="9AE3E4"/>
          </a:solidFill>
          <a:ln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 ЕГЭ (24.03.2026 и 27.03.2026)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BDE0DC7-A348-4FA2-9CF3-BE4F8CD72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84999"/>
              </p:ext>
            </p:extLst>
          </p:nvPr>
        </p:nvGraphicFramePr>
        <p:xfrm>
          <a:off x="0" y="502630"/>
          <a:ext cx="9144000" cy="12906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98252">
                  <a:extLst>
                    <a:ext uri="{9D8B030D-6E8A-4147-A177-3AD203B41FA5}">
                      <a16:colId xmlns:a16="http://schemas.microsoft.com/office/drawing/2014/main" val="2043774479"/>
                    </a:ext>
                  </a:extLst>
                </a:gridCol>
                <a:gridCol w="2666677">
                  <a:extLst>
                    <a:ext uri="{9D8B030D-6E8A-4147-A177-3AD203B41FA5}">
                      <a16:colId xmlns:a16="http://schemas.microsoft.com/office/drawing/2014/main" val="222925408"/>
                    </a:ext>
                  </a:extLst>
                </a:gridCol>
                <a:gridCol w="3279071">
                  <a:extLst>
                    <a:ext uri="{9D8B030D-6E8A-4147-A177-3AD203B41FA5}">
                      <a16:colId xmlns:a16="http://schemas.microsoft.com/office/drawing/2014/main" val="1513427648"/>
                    </a:ext>
                  </a:extLst>
                </a:gridCol>
              </a:tblGrid>
              <a:tr h="2540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Принятые меры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проблемы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73177"/>
                  </a:ext>
                </a:extLst>
              </a:tr>
              <a:tr h="101630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Объявлена Ракетная опасность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Эвакуация участников ЕГЭ 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работников ППЭ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безопасное место.</a:t>
                      </a:r>
                    </a:p>
                    <a:p>
                      <a:pPr algn="l"/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 продлен на время эвакуации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Отработка Алгоритма действий в случае объявления Ракетной опасности на всех этапах проведения экзамена (по пути следования участников экзаменов в ППЭ, при проведении экзамена)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61188"/>
                  </a:ext>
                </a:extLst>
              </a:tr>
            </a:tbl>
          </a:graphicData>
        </a:graphic>
      </p:graphicFrame>
      <p:pic>
        <p:nvPicPr>
          <p:cNvPr id="16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164334" y="1506065"/>
            <a:ext cx="1160111" cy="8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79850" y="1835532"/>
            <a:ext cx="82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995313" y="2082334"/>
            <a:ext cx="689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03.04.2025 г. № 524)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10" y="2407235"/>
            <a:ext cx="893423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Руководитель ОО совместно с 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ГИА по ППЭ в специально оборудованные безопасные места (укрытия);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организацию эвакуации работников ППЭ и участников ГИА отвечают члены ГЭК и руководитель 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Руководитель ППЭ при проведении инструктажа для организаторов знакомит с Алгоритмом действий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случае объявления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эвакуации участники экзаменов и работники ППЭ берут с собой документ, удостоверяющий личность. Члены ГЭК и руководитель ППЭ – мобильный телефон.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Член ГЭК информирует ответственного сотрудника Департамента образования (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Крючкова О. Н.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 местонахождении участников (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их количество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и работников при объявлении ракетной опасности (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через чат руководителей ППЭ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После отбоя ракетной опасности работники ППЭ возвращаются на свои рабочие места, участники экзамена в свои аудитории на рабочие места (проверка документа при входе в аудиторию).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и информирует члена ГЭК в ППЭ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  <p:sp>
        <p:nvSpPr>
          <p:cNvPr id="20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62726" y="-45877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Предупреждение со сплошной заливкой">
            <a:extLst>
              <a:ext uri="{FF2B5EF4-FFF2-40B4-BE49-F238E27FC236}">
                <a16:creationId xmlns:a16="http://schemas.microsoft.com/office/drawing/2014/main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538" y="179576"/>
            <a:ext cx="425508" cy="425508"/>
          </a:xfrm>
          <a:prstGeom prst="rect">
            <a:avLst/>
          </a:prstGeom>
        </p:spPr>
      </p:pic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2C6DF025-2441-4C9A-8B74-BD3116AEA816}"/>
              </a:ext>
            </a:extLst>
          </p:cNvPr>
          <p:cNvSpPr/>
          <p:nvPr/>
        </p:nvSpPr>
        <p:spPr>
          <a:xfrm>
            <a:off x="70101" y="148964"/>
            <a:ext cx="534383" cy="534383"/>
          </a:xfrm>
          <a:prstGeom prst="flowChartConnector">
            <a:avLst/>
          </a:prstGeom>
          <a:solidFill>
            <a:srgbClr val="01B0C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Предупреждение со сплошной заливкой">
            <a:extLst>
              <a:ext uri="{FF2B5EF4-FFF2-40B4-BE49-F238E27FC236}">
                <a16:creationId xmlns:a16="http://schemas.microsoft.com/office/drawing/2014/main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538" y="155887"/>
            <a:ext cx="425508" cy="4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5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4" y="125731"/>
            <a:ext cx="8785672" cy="782990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ТЕХНИЧЕСКОЙ ГОТОВНОСТИ ППЭ (КТГ)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0825" y="2359908"/>
            <a:ext cx="85693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</a:p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 ГЭК при участии руководителя ППЭ и технического специалиста.</a:t>
            </a:r>
          </a:p>
          <a:p>
            <a:pPr algn="just"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проверка работоспособности настроенного оборудования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ПО, включая загрузку  сертификатов РЦОКО;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проверка наличия дополнительного оборудования и расходных материалов;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авторизация всех членов ГЭК, назначенных на экзамен;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актов технической готовности со всех станций ППЭ (включая резервные);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статуса завершения контроля технической готовности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систему  мониторинга;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печать ДБО № 2 (при необходимости)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23850" y="1052736"/>
            <a:ext cx="8424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4A2103"/>
                </a:solidFill>
                <a:latin typeface="Times New Roman" pitchFamily="18" charset="0"/>
                <a:cs typeface="Times New Roman" pitchFamily="18" charset="0"/>
              </a:rPr>
              <a:t>Период: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>не ранее двух рабочих дней и до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15.00</a:t>
            </a:r>
            <a:r>
              <a:rPr lang="ru-RU" altLang="ru-RU" sz="2400" b="1" dirty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>  часов </a:t>
            </a:r>
            <a:br>
              <a:rPr lang="ru-RU" altLang="ru-RU" sz="2400" b="1" dirty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>за день до экзамена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5" y="157019"/>
            <a:ext cx="8892330" cy="6058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явкой всех лиц, задействованных при проведении экзаменов в ППЭ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D8A0BD-A476-478F-88D6-3E6D9A63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75530"/>
              </p:ext>
            </p:extLst>
          </p:nvPr>
        </p:nvGraphicFramePr>
        <p:xfrm>
          <a:off x="179511" y="908720"/>
          <a:ext cx="8784977" cy="573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4125377381"/>
                    </a:ext>
                  </a:extLst>
                </a:gridCol>
                <a:gridCol w="5856651">
                  <a:extLst>
                    <a:ext uri="{9D8B030D-6E8A-4147-A177-3AD203B41FA5}">
                      <a16:colId xmlns:a16="http://schemas.microsoft.com/office/drawing/2014/main" val="948651532"/>
                    </a:ext>
                  </a:extLst>
                </a:gridCol>
              </a:tblGrid>
              <a:tr h="6532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ГЭК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в ППЭ при распечатке пакета руководителя ППЭ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7.30 часов)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27667"/>
                  </a:ext>
                </a:extLst>
              </a:tr>
              <a:tr h="5544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ППЭ</a:t>
                      </a:r>
                    </a:p>
                  </a:txBody>
                  <a:tcPr anchor="ctr">
                    <a:solidFill>
                      <a:srgbClr val="D4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часов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распоряжения руководителя ППЭ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67604"/>
                  </a:ext>
                </a:extLst>
              </a:tr>
              <a:tr h="18197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наблюдатели,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из родительской общественности (аккредитованные)</a:t>
                      </a:r>
                    </a:p>
                  </a:txBody>
                  <a:tcPr anchor="ctr"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в ППЭ –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 50 % от времени экзамена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(начиная с 10.00 часов)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2026 году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Сервис общественного наблюдения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ППЭ-18-МАШ заполняется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электронном виде, распечатывается, подписывается общественным наблюдателем и сканируется в штабе ППЭ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другими формами ППЭ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79387"/>
                  </a:ext>
                </a:extLst>
              </a:tr>
              <a:tr h="5544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работник</a:t>
                      </a:r>
                    </a:p>
                  </a:txBody>
                  <a:tcPr anchor="ctr">
                    <a:solidFill>
                      <a:srgbClr val="D4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часов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(приказ медицинского учреждения о направлении в ППЭ)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4439"/>
                  </a:ext>
                </a:extLst>
              </a:tr>
              <a:tr h="5917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правоохранительных органов</a:t>
                      </a:r>
                    </a:p>
                  </a:txBody>
                  <a:tcPr anchor="ctr"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часов</a:t>
                      </a:r>
                    </a:p>
                  </a:txBody>
                  <a:tcPr anchor="ctr"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59808"/>
                  </a:ext>
                </a:extLst>
              </a:tr>
              <a:tr h="6220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родительских комитетов (без аккредитации)</a:t>
                      </a:r>
                    </a:p>
                  </a:txBody>
                  <a:tcPr anchor="ctr">
                    <a:solidFill>
                      <a:srgbClr val="D4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Присутствуют до входа в ППЭ на время входа участников в ППЭ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9.00 до 10.00 часов)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45699"/>
                  </a:ext>
                </a:extLst>
              </a:tr>
              <a:tr h="4062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Наблюдатели СИЦ</a:t>
                      </a:r>
                    </a:p>
                  </a:txBody>
                  <a:tcPr anchor="ctr"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графику РЦОКО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9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390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3923928" y="16781"/>
            <a:ext cx="5208158" cy="8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ОРГАНИЗАЦИЯ ВХОДА РАБОТНИКОВ 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82505" y="2606130"/>
            <a:ext cx="1993808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8:00 часов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организаторы ППЭ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4716016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работников ППЭ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067944" y="2204864"/>
            <a:ext cx="2474485" cy="182205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 проверяет: </a:t>
            </a:r>
          </a:p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1) документ, удостоверяющий личность;</a:t>
            </a:r>
          </a:p>
          <a:p>
            <a:pPr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2) наличие </a:t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форме ППЭ-07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82504" y="4274772"/>
            <a:ext cx="2017126" cy="23945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работников ППЭ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82504" y="980728"/>
            <a:ext cx="1965504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7:50 часов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дежурные </a:t>
            </a:r>
            <a:b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098340" y="5155902"/>
            <a:ext cx="2455919" cy="165747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(после инструктажа закрывается и опечатывается)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2385207"/>
            <a:ext cx="2036667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4883930"/>
            <a:ext cx="2304256" cy="1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начала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печати ЭМ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(10.00 часов)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2373712" y="993454"/>
            <a:ext cx="1486220" cy="5747914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7" name="Рисунок 56">
            <a:extLst>
              <a:ext uri="{FF2B5EF4-FFF2-40B4-BE49-F238E27FC236}">
                <a16:creationId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2555776" y="2924944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47B7794-69BD-43DF-95FB-F4DA1DC00C4B}"/>
              </a:ext>
            </a:extLst>
          </p:cNvPr>
          <p:cNvSpPr/>
          <p:nvPr/>
        </p:nvSpPr>
        <p:spPr>
          <a:xfrm rot="16200000">
            <a:off x="2841013" y="-132106"/>
            <a:ext cx="511175" cy="144070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0304" y="105273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9573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0374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7564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0374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7702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7703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51">
            <a:extLst>
              <a:ext uri="{FF2B5EF4-FFF2-40B4-BE49-F238E27FC236}">
                <a16:creationId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75" y="537321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55">
            <a:extLst>
              <a:ext uri="{FF2B5EF4-FFF2-40B4-BE49-F238E27FC236}">
                <a16:creationId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8" y="1772816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224041" y="2807350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2) металлоискатель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47764" y="4911551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3) Место регистрации</a:t>
            </a:r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4090734" y="4135838"/>
            <a:ext cx="2428904" cy="45807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Работники ППЭ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302434" y="4227492"/>
            <a:ext cx="547517" cy="229144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293826"/>
            <a:ext cx="1385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 режиме «офлайн»</a:t>
            </a:r>
          </a:p>
        </p:txBody>
      </p:sp>
    </p:spTree>
    <p:extLst>
      <p:ext uri="{BB962C8B-B14F-4D97-AF65-F5344CB8AC3E}">
        <p14:creationId xmlns:p14="http://schemas.microsoft.com/office/powerpoint/2010/main" val="2484913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92339" y="-243408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Присутствие члена ГЭК на инструктаже</a:t>
            </a:r>
          </a:p>
        </p:txBody>
      </p:sp>
      <p:sp>
        <p:nvSpPr>
          <p:cNvPr id="45067" name="object 6">
            <a:extLst>
              <a:ext uri="{FF2B5EF4-FFF2-40B4-BE49-F238E27FC236}">
                <a16:creationId xmlns:a16="http://schemas.microsoft.com/office/drawing/2014/main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37993" y="4215870"/>
            <a:ext cx="8853607" cy="2345188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:a16="http://schemas.microsoft.com/office/drawing/2014/main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215870"/>
            <a:ext cx="8712968" cy="259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Организаторам в аудитории: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ВДП для упаковки комплектов бланков ЕГЭ, КИМ, испорченных/бракованных ЭМ (КЕГЭ и иностранный (устная часть)) – два ВДП)</a:t>
            </a:r>
            <a:r>
              <a:rPr lang="en-US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c 2026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ВДП – это конверт, полученный в РЦОКО, с наклеенным руководителем ППЭ сопроводительным бланком</a:t>
            </a:r>
            <a:r>
              <a:rPr lang="en-US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ППЭ-11;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 – 05-01 (2 экз.), 05-02, 12-02, 12-03, 12-04МАШ, 16;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калибровочный лист;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 для упаковки черновиков;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папку для организатора в аудитории;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участника экзамена, явившегося в ППЭ после начала экзамена (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ППЭ)</a:t>
            </a:r>
          </a:p>
          <a:p>
            <a:pPr marL="298450" indent="-285750" algn="just">
              <a:spcBef>
                <a:spcPct val="0"/>
              </a:spcBef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9DC909-AB61-4181-AC7C-A534E28FDC04}"/>
              </a:ext>
            </a:extLst>
          </p:cNvPr>
          <p:cNvSpPr/>
          <p:nvPr/>
        </p:nvSpPr>
        <p:spPr>
          <a:xfrm>
            <a:off x="149924" y="836712"/>
            <a:ext cx="8855075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РУКОВОДИТЕЛЬ ППЭ ВЫДАЕТ: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15BA79-BEA1-4A11-98AA-4DA0ACBFC306}"/>
              </a:ext>
            </a:extLst>
          </p:cNvPr>
          <p:cNvSpPr/>
          <p:nvPr/>
        </p:nvSpPr>
        <p:spPr>
          <a:xfrm>
            <a:off x="144463" y="1276521"/>
            <a:ext cx="5147617" cy="2409220"/>
          </a:xfrm>
          <a:prstGeom prst="rect">
            <a:avLst/>
          </a:prstGeom>
          <a:solidFill>
            <a:srgbClr val="D4F3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Дежурным на входе: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ППЭ-06-01 и ППЭ-06-02 для  размещения </a:t>
            </a:r>
            <a:b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информационном стенде при входе в ППЭ </a:t>
            </a:r>
            <a:b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регистрации участников на входе в ППЭ;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об опоздании участника экзамена в ППЭ;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средств обучения и воспитания, которые участники ЕГЭ могут приносить в ППЭ;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участника экзамена, явившегося </a:t>
            </a:r>
            <a:b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после начала экзамена (</a:t>
            </a:r>
            <a:r>
              <a:rPr lang="ru-RU" sz="1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0B1EE5D-8398-492E-BC3F-09415F29DAE1}"/>
              </a:ext>
            </a:extLst>
          </p:cNvPr>
          <p:cNvSpPr/>
          <p:nvPr/>
        </p:nvSpPr>
        <p:spPr>
          <a:xfrm>
            <a:off x="5364088" y="1268759"/>
            <a:ext cx="3640911" cy="2416982"/>
          </a:xfrm>
          <a:prstGeom prst="rect">
            <a:avLst/>
          </a:prstGeom>
          <a:solidFill>
            <a:srgbClr val="D4F3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</a:t>
            </a:r>
          </a:p>
          <a:p>
            <a:pPr indent="180975" algn="just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инструкцию, определяющую порядок работы медицинского работника во время проведения ЕГЭ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ППЭ;</a:t>
            </a:r>
          </a:p>
          <a:p>
            <a:pPr indent="180975" algn="just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учета участников экзаменов, обратившихся к медицинскому работнику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03ED9D1-D12B-4AFD-BD22-B5E9489F3DC1}"/>
              </a:ext>
            </a:extLst>
          </p:cNvPr>
          <p:cNvSpPr/>
          <p:nvPr/>
        </p:nvSpPr>
        <p:spPr>
          <a:xfrm>
            <a:off x="137993" y="3730365"/>
            <a:ext cx="8834979" cy="418715"/>
          </a:xfrm>
          <a:prstGeom prst="rect">
            <a:avLst/>
          </a:prstGeom>
          <a:solidFill>
            <a:srgbClr val="D4F3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специалистам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-накопитель(и) для переноса данных  между рабочими станциями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98DCE2F-AB86-450E-B5DD-784224C02A99}"/>
              </a:ext>
            </a:extLst>
          </p:cNvPr>
          <p:cNvGrpSpPr/>
          <p:nvPr/>
        </p:nvGrpSpPr>
        <p:grpSpPr>
          <a:xfrm>
            <a:off x="144463" y="404664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:a16="http://schemas.microsoft.com/office/drawing/2014/main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:a16="http://schemas.microsoft.com/office/drawing/2014/main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ПРОВЕДЕНИЕ ИНСТРУКТАЖА (8.15 часов)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7244DA0-4946-4647-AC35-CFDD90626D43}"/>
              </a:ext>
            </a:extLst>
          </p:cNvPr>
          <p:cNvSpPr/>
          <p:nvPr/>
        </p:nvSpPr>
        <p:spPr>
          <a:xfrm>
            <a:off x="117897" y="6561058"/>
            <a:ext cx="8855075" cy="252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9.45 часов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штабе ППЭ руководитель ППЭ выдает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ДБО № 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4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Средства обучения и воспитания </a:t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выполнения заданий КИМ</a:t>
            </a:r>
          </a:p>
        </p:txBody>
      </p:sp>
      <p:pic>
        <p:nvPicPr>
          <p:cNvPr id="2" name="Picture 2" descr="C:\Users\gridunova\Downloads\Подготовка к обучающим вебинарам\Group 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9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629944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(выдается в ППЭ)</a:t>
            </a:r>
          </a:p>
        </p:txBody>
      </p:sp>
    </p:spTree>
    <p:extLst>
      <p:ext uri="{BB962C8B-B14F-4D97-AF65-F5344CB8AC3E}">
        <p14:creationId xmlns:p14="http://schemas.microsoft.com/office/powerpoint/2010/main" val="126067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/>
          <p:nvPr/>
        </p:nvPicPr>
        <p:blipFill rotWithShape="1">
          <a:blip r:embed="rId3"/>
          <a:srcRect l="18910" t="9117" r="41827" b="20227"/>
          <a:stretch/>
        </p:blipFill>
        <p:spPr bwMode="auto">
          <a:xfrm>
            <a:off x="693953" y="929774"/>
            <a:ext cx="23336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0" y="9823"/>
            <a:ext cx="9144000" cy="76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Cambria" panose="02040503050406030204" pitchFamily="18" charset="0"/>
              </a:rPr>
              <a:t>Проверить содержимое папки организатора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83024" y="2110874"/>
            <a:ext cx="5481464" cy="333435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организатора </a:t>
            </a:r>
            <a:b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в аудитории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участников ЕГЭ, зачитываемая организатором </a:t>
            </a:r>
            <a:b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бланков ЕГЭ, включая дополнительный бланк ответов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форм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график официальной публикации результатов ЕГЭ</a:t>
            </a:r>
            <a:endParaRPr lang="ru-RU" sz="20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1124744"/>
            <a:ext cx="4464496" cy="7794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Содержание папки для организатора: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" y="3299410"/>
            <a:ext cx="3066970" cy="3411222"/>
          </a:xfrm>
          <a:prstGeom prst="rect">
            <a:avLst/>
          </a:prstGeom>
        </p:spPr>
      </p:pic>
      <p:sp>
        <p:nvSpPr>
          <p:cNvPr id="22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6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777289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:a16="http://schemas.microsoft.com/office/drawing/2014/main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079" y="4152429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396552" y="38836"/>
            <a:ext cx="4353476" cy="5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ОРГАНИЗАЦИЯ ВХОДА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УЧАСТНИКОВ 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:a16="http://schemas.microsoft.com/office/drawing/2014/main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29" y="6484565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69B9509-EB6F-460F-AF32-D71A6A43558F}"/>
              </a:ext>
            </a:extLst>
          </p:cNvPr>
          <p:cNvCxnSpPr/>
          <p:nvPr/>
        </p:nvCxnSpPr>
        <p:spPr>
          <a:xfrm>
            <a:off x="6289927" y="2386805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:a16="http://schemas.microsoft.com/office/drawing/2014/main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484565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28AE2B6-B16B-437D-981E-CAF9926185EE}"/>
              </a:ext>
            </a:extLst>
          </p:cNvPr>
          <p:cNvCxnSpPr/>
          <p:nvPr/>
        </p:nvCxnSpPr>
        <p:spPr>
          <a:xfrm>
            <a:off x="7740739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9E1ECDC-2FD6-41DB-9412-FD6256495259}"/>
              </a:ext>
            </a:extLst>
          </p:cNvPr>
          <p:cNvCxnSpPr/>
          <p:nvPr/>
        </p:nvCxnSpPr>
        <p:spPr>
          <a:xfrm flipH="1">
            <a:off x="5890605" y="5672737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0C82CBF-8543-456D-8294-D098F2424E96}"/>
              </a:ext>
            </a:extLst>
          </p:cNvPr>
          <p:cNvCxnSpPr/>
          <p:nvPr/>
        </p:nvCxnSpPr>
        <p:spPr>
          <a:xfrm flipV="1">
            <a:off x="7286718" y="5085184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:a16="http://schemas.microsoft.com/office/drawing/2014/main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9" y="6465530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5CBD8A5-E861-43B6-9E24-489D60DD2716}"/>
              </a:ext>
            </a:extLst>
          </p:cNvPr>
          <p:cNvCxnSpPr/>
          <p:nvPr/>
        </p:nvCxnSpPr>
        <p:spPr>
          <a:xfrm flipH="1">
            <a:off x="2793372" y="6052541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5667815" y="81332"/>
            <a:ext cx="3204210" cy="36540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5439458" y="638174"/>
            <a:ext cx="3559814" cy="801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Члены ГЭК осуществляют </a:t>
            </a:r>
            <a:b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контроль за 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0E1955-8469-4818-B442-13BCB353AC96}"/>
              </a:ext>
            </a:extLst>
          </p:cNvPr>
          <p:cNvSpPr/>
          <p:nvPr/>
        </p:nvSpPr>
        <p:spPr>
          <a:xfrm>
            <a:off x="5584614" y="4437112"/>
            <a:ext cx="1621201" cy="770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5549553" y="1558197"/>
            <a:ext cx="1676999" cy="25169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 проверяет:</a:t>
            </a:r>
          </a:p>
          <a:p>
            <a:pPr algn="ctr"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1) по форме ППЭ 06-01 наличие участника в списках распределения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ППЭ;</a:t>
            </a:r>
          </a:p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2) документ, удостоверяющий личность</a:t>
            </a:r>
          </a:p>
        </p:txBody>
      </p:sp>
      <p:sp>
        <p:nvSpPr>
          <p:cNvPr id="46103" name="object 3">
            <a:extLst>
              <a:ext uri="{FF2B5EF4-FFF2-40B4-BE49-F238E27FC236}">
                <a16:creationId xmlns:a16="http://schemas.microsoft.com/office/drawing/2014/main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867" y="5244742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:a16="http://schemas.microsoft.com/office/drawing/2014/main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364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96874E1-CC32-4C24-95FC-012B72578031}"/>
              </a:ext>
            </a:extLst>
          </p:cNvPr>
          <p:cNvSpPr/>
          <p:nvPr/>
        </p:nvSpPr>
        <p:spPr>
          <a:xfrm rot="16200000">
            <a:off x="6597107" y="3355975"/>
            <a:ext cx="3940175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:a16="http://schemas.microsoft.com/office/drawing/2014/main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06" y="5244742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67EF2E3-AB43-41EB-ABF8-3F7299034A30}"/>
              </a:ext>
            </a:extLst>
          </p:cNvPr>
          <p:cNvCxnSpPr/>
          <p:nvPr/>
        </p:nvCxnSpPr>
        <p:spPr>
          <a:xfrm>
            <a:off x="7783513" y="5739009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165099" y="4437112"/>
            <a:ext cx="3204211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для личных вещей участников ЕГЭ </a:t>
            </a: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id="{EABC0273-4E6C-4376-B295-A4A3FCFA561D}"/>
              </a:ext>
            </a:extLst>
          </p:cNvPr>
          <p:cNvSpPr/>
          <p:nvPr/>
        </p:nvSpPr>
        <p:spPr>
          <a:xfrm>
            <a:off x="355767" y="5297115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" y="1558760"/>
            <a:ext cx="3434406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собирает информацию о явке участников ЕГЭ;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до 10.30 часов передает руководителю ППЭ от каждой ОО: 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информацию о явке участников </a:t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ЕГЭ на экзамен;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приказы руководителей ОО </a:t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 назначении лиц, ответственных </a:t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за сопровождение участников ЕГЭ </a:t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в ППЭ;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осуществляет проверку соблюдения Порядка 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3733852" y="548680"/>
            <a:ext cx="1486220" cy="4677027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1" name="Рисунок 56">
            <a:extLst>
              <a:ext uri="{FF2B5EF4-FFF2-40B4-BE49-F238E27FC236}">
                <a16:creationId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3915916" y="2012651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47B7794-69BD-43DF-95FB-F4DA1DC00C4B}"/>
              </a:ext>
            </a:extLst>
          </p:cNvPr>
          <p:cNvSpPr/>
          <p:nvPr/>
        </p:nvSpPr>
        <p:spPr>
          <a:xfrm rot="16200000">
            <a:off x="4293350" y="-479989"/>
            <a:ext cx="367225" cy="1486220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00444" y="69269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5587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578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6388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33717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1">
            <a:extLst>
              <a:ext uri="{FF2B5EF4-FFF2-40B4-BE49-F238E27FC236}">
                <a16:creationId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5" y="3930377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5">
            <a:extLst>
              <a:ext uri="{FF2B5EF4-FFF2-40B4-BE49-F238E27FC236}">
                <a16:creationId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48" y="1268760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84181" y="1943254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2) металлоискатель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07904" y="3499195"/>
            <a:ext cx="1510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3) Место регистрации</a:t>
            </a:r>
          </a:p>
        </p:txBody>
      </p:sp>
      <p:sp>
        <p:nvSpPr>
          <p:cNvPr id="61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880465" y="620688"/>
            <a:ext cx="2461642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white"/>
                </a:solidFill>
                <a:latin typeface="Cambria" panose="02040503050406030204" pitchFamily="18" charset="0"/>
              </a:rPr>
              <a:t>Форма ППЭ 06-02 «Списки участников экзамена </a:t>
            </a:r>
            <a:br>
              <a:rPr lang="ru-RU" sz="1400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prstClr val="white"/>
                </a:solidFill>
                <a:latin typeface="Cambria" panose="02040503050406030204" pitchFamily="18" charset="0"/>
              </a:rPr>
              <a:t>в ППЭ по алфавиту»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1" y="548680"/>
            <a:ext cx="679705" cy="12323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07904" y="4767535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Наличие формы ППЭ 06-01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3" y="3255267"/>
            <a:ext cx="1294402" cy="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359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88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410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22265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-315416"/>
            <a:ext cx="8964612" cy="8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при входе участников в ППЭ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873533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42848" y="283736"/>
            <a:ext cx="2836812" cy="14262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Отсутствие участника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в списках автоматизированного распределения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:a16="http://schemas.microsoft.com/office/drawing/2014/main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188640"/>
            <a:ext cx="62161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участника ГИА и ЕГЭ в ППЭ;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Акта о недопуске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(форма ППЭ-24)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подписывается членом ГЭК, руководителем ППЭ, организатором вне аудитории, участником ГИА и ЕГЭ; 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информирование сотрудников РЦОКО о данном факте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8F0C362-525F-4399-867E-B950AE921A3D}"/>
              </a:ext>
            </a:extLst>
          </p:cNvPr>
          <p:cNvSpPr/>
          <p:nvPr/>
        </p:nvSpPr>
        <p:spPr>
          <a:xfrm>
            <a:off x="2956175" y="1789098"/>
            <a:ext cx="6217309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сопровождающим акта об идентификации личности участника ГИА (форма ППЭ-20) в присутствии члена ГЭК;</a:t>
            </a:r>
          </a:p>
          <a:p>
            <a:pPr marL="285750" indent="-285750" algn="just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участника на экзамен (форма ППЭ-20 передается участником ЕГЭ при входе в аудиторию организатору)</a:t>
            </a:r>
          </a:p>
          <a:p>
            <a:pPr marL="45720" algn="ctr">
              <a:spcBef>
                <a:spcPts val="0"/>
              </a:spcBef>
              <a:defRPr/>
            </a:pPr>
            <a:endParaRPr lang="ru-RU" sz="16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48685" y="1789337"/>
            <a:ext cx="2840797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текущего года, обучающегося СПО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1CBB434-E8EB-4589-BD7B-C6F6AA6AE808}"/>
              </a:ext>
            </a:extLst>
          </p:cNvPr>
          <p:cNvSpPr/>
          <p:nvPr/>
        </p:nvSpPr>
        <p:spPr>
          <a:xfrm>
            <a:off x="3498966" y="3218270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EF86411-789D-4282-BBF5-76160987ED65}"/>
              </a:ext>
            </a:extLst>
          </p:cNvPr>
          <p:cNvSpPr/>
          <p:nvPr/>
        </p:nvSpPr>
        <p:spPr>
          <a:xfrm>
            <a:off x="20345" y="3058216"/>
            <a:ext cx="2838140" cy="93769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прошлых лет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:a16="http://schemas.microsoft.com/office/drawing/2014/main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71" y="2945096"/>
            <a:ext cx="6101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ВПЛ в ППЭ;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Акта о недопуске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ППЭ-24):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аудитории и ВПЛ 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E6A4D9C-698B-49B8-9DB8-890630C82FB0}"/>
              </a:ext>
            </a:extLst>
          </p:cNvPr>
          <p:cNvSpPr/>
          <p:nvPr/>
        </p:nvSpPr>
        <p:spPr>
          <a:xfrm>
            <a:off x="2956175" y="4137780"/>
            <a:ext cx="6209545" cy="111209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42AF36D-7F75-493A-B294-5CC71536D902}"/>
              </a:ext>
            </a:extLst>
          </p:cNvPr>
          <p:cNvSpPr/>
          <p:nvPr/>
        </p:nvSpPr>
        <p:spPr>
          <a:xfrm>
            <a:off x="48685" y="4137780"/>
            <a:ext cx="2840797" cy="11120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Отказ от сдачи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запрещенных средств, 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том числе средств связи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098090E-04A8-40F6-A07B-DA137925A72F}"/>
              </a:ext>
            </a:extLst>
          </p:cNvPr>
          <p:cNvSpPr/>
          <p:nvPr/>
        </p:nvSpPr>
        <p:spPr>
          <a:xfrm>
            <a:off x="3498966" y="5345520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0D39280-F99C-4648-9404-12FBD76852BE}"/>
              </a:ext>
            </a:extLst>
          </p:cNvPr>
          <p:cNvSpPr/>
          <p:nvPr/>
        </p:nvSpPr>
        <p:spPr>
          <a:xfrm>
            <a:off x="77676" y="5345519"/>
            <a:ext cx="2838140" cy="140694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Опоздание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участника ГИА и ЕГЭ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</a:p>
        </p:txBody>
      </p:sp>
      <p:sp>
        <p:nvSpPr>
          <p:cNvPr id="47128" name="Прямоугольник 34">
            <a:extLst>
              <a:ext uri="{FF2B5EF4-FFF2-40B4-BE49-F238E27FC236}">
                <a16:creationId xmlns:a16="http://schemas.microsoft.com/office/drawing/2014/main" id="{7E8EA1FA-F535-49A0-BB62-91C1BF30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22" y="4137780"/>
            <a:ext cx="63078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95263">
              <a:spcBef>
                <a:spcPct val="0"/>
              </a:spcBef>
            </a:pP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участника ГИА и ЕГЭ в ППЭ;</a:t>
            </a:r>
          </a:p>
          <a:p>
            <a:pPr indent="-195263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Акта о недопуске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(форма ППЭ-24)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подписывается членом ГЭК, руководителем ППЭ, организатором вне аудитории, участником ГИА и ЕГЭ</a:t>
            </a: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:a16="http://schemas.microsoft.com/office/drawing/2014/main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175" y="5321360"/>
            <a:ext cx="61895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допуск участника ГИА и ЕГЭ в ППЭ;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руководителем ППЭ и членом ГЭК Акта об опоздании участника ГИА и ЕГЭ в ППЭ в 2-х экземплярах (с подписью участника ГИА и ЕГЭ);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выдача участнику инструкции под подпись (</a:t>
            </a:r>
            <a:r>
              <a:rPr lang="ru-RU" alt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 на входе в ППЭ или в аудитории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F0C934-5863-451E-AC50-6E32D00739AC}"/>
              </a:ext>
            </a:extLst>
          </p:cNvPr>
          <p:cNvSpPr/>
          <p:nvPr/>
        </p:nvSpPr>
        <p:spPr>
          <a:xfrm>
            <a:off x="36585" y="283737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AE8F35C-AF2E-4DEE-9EED-367C4FE3E469}"/>
              </a:ext>
            </a:extLst>
          </p:cNvPr>
          <p:cNvSpPr/>
          <p:nvPr/>
        </p:nvSpPr>
        <p:spPr>
          <a:xfrm>
            <a:off x="16206" y="3075084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A12AC53-F4DA-4955-AFA2-0DA0C9061F2D}"/>
              </a:ext>
            </a:extLst>
          </p:cNvPr>
          <p:cNvSpPr/>
          <p:nvPr/>
        </p:nvSpPr>
        <p:spPr>
          <a:xfrm>
            <a:off x="77676" y="5347296"/>
            <a:ext cx="373063" cy="3622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6C846F7-34DB-4057-A779-E3804870BB90}"/>
              </a:ext>
            </a:extLst>
          </p:cNvPr>
          <p:cNvSpPr/>
          <p:nvPr/>
        </p:nvSpPr>
        <p:spPr>
          <a:xfrm>
            <a:off x="48614" y="1807447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415B075-4D29-4701-80A6-59C2506F8E66}"/>
              </a:ext>
            </a:extLst>
          </p:cNvPr>
          <p:cNvSpPr/>
          <p:nvPr/>
        </p:nvSpPr>
        <p:spPr>
          <a:xfrm>
            <a:off x="45945" y="4131430"/>
            <a:ext cx="373062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886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единительная линия 55"/>
          <p:cNvCxnSpPr>
            <a:stCxn id="86" idx="3"/>
          </p:cNvCxnSpPr>
          <p:nvPr/>
        </p:nvCxnSpPr>
        <p:spPr>
          <a:xfrm>
            <a:off x="3657768" y="5207000"/>
            <a:ext cx="759892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64" idx="3"/>
            <a:endCxn id="63" idx="3"/>
          </p:cNvCxnSpPr>
          <p:nvPr/>
        </p:nvCxnSpPr>
        <p:spPr>
          <a:xfrm>
            <a:off x="2208667" y="4074454"/>
            <a:ext cx="33664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5" idx="3"/>
            <a:endCxn id="17434" idx="1"/>
          </p:cNvCxnSpPr>
          <p:nvPr/>
        </p:nvCxnSpPr>
        <p:spPr>
          <a:xfrm>
            <a:off x="2858996" y="2967707"/>
            <a:ext cx="37297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9" idx="1"/>
          </p:cNvCxnSpPr>
          <p:nvPr/>
        </p:nvCxnSpPr>
        <p:spPr>
          <a:xfrm>
            <a:off x="3707904" y="6480566"/>
            <a:ext cx="284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 descr="Picture background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04" t="19173" r="15499" b="15615"/>
          <a:stretch/>
        </p:blipFill>
        <p:spPr bwMode="auto">
          <a:xfrm>
            <a:off x="23700" y="4464342"/>
            <a:ext cx="106680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12" name="Рисунок 29" descr="Купить Камера Profi + роутер + наушник Micro + Stereo+ в Бишкек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r="4771" b="13257"/>
          <a:stretch>
            <a:fillRect/>
          </a:stretch>
        </p:blipFill>
        <p:spPr bwMode="auto">
          <a:xfrm rot="21276721">
            <a:off x="446606" y="5108050"/>
            <a:ext cx="17097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2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675" y="765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42016" y="4883834"/>
            <a:ext cx="3361072" cy="1077218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Запрещено прохождение металлодетектора </a:t>
            </a:r>
            <a:r>
              <a:rPr lang="ru-RU" sz="1400" u="sng" dirty="0">
                <a:solidFill>
                  <a:srgbClr val="000000"/>
                </a:solidFill>
                <a:latin typeface="Cambria" panose="02040503050406030204" pitchFamily="18" charset="0"/>
              </a:rPr>
              <a:t>(список таких участников руководитель ППЭ передает дежурным на входе)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92712" y="922338"/>
            <a:ext cx="3798888" cy="1200329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глюкометра и (или) телефона (без доступа к сети Интернет), использование  ручки с инсулином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4524" y="862852"/>
            <a:ext cx="3145110" cy="1197996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сахарным диабетом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2, 4, 5, 7, 14, 24, 29, 49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91958" y="6157400"/>
            <a:ext cx="3452074" cy="646331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изменением позы (стоя-сидя)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9" name="Рисунок 2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4395788" y="1509713"/>
            <a:ext cx="11303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097866" y="2562797"/>
            <a:ext cx="3116347" cy="923330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звукоусиливающей 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аппаратуры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31" name="Рисунок 42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t="21356" r="23192" b="3789"/>
          <a:stretch>
            <a:fillRect/>
          </a:stretch>
        </p:blipFill>
        <p:spPr bwMode="auto">
          <a:xfrm>
            <a:off x="7435850" y="5207000"/>
            <a:ext cx="11112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Рисунок 46" descr="Слуховой аппарат, устройство для улучшения слухового аппарата с аккумулятором, усилитель звука, 1 шт., для пожилых и глухих люд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51" y="2362177"/>
            <a:ext cx="11906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Рисунок 49" descr="Picture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11218" r="28342" b="12347"/>
          <a:stretch>
            <a:fillRect/>
          </a:stretch>
        </p:blipFill>
        <p:spPr bwMode="auto">
          <a:xfrm>
            <a:off x="70644" y="2573117"/>
            <a:ext cx="4524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Рисунок 36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9" t="73798" r="2296" b="3053"/>
          <a:stretch>
            <a:fillRect/>
          </a:stretch>
        </p:blipFill>
        <p:spPr bwMode="auto">
          <a:xfrm>
            <a:off x="6588726" y="2582738"/>
            <a:ext cx="1228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Рисунок 34" descr="C:\Users\golcova\Downloads\hand-drawn-of-green-checkmark-and-red-cross-isolated-on-white-background-right-and-wrong-icon-illustration-free-vector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 t="22437" r="6731" b="20787"/>
          <a:stretch>
            <a:fillRect/>
          </a:stretch>
        </p:blipFill>
        <p:spPr bwMode="auto">
          <a:xfrm>
            <a:off x="401638" y="6041459"/>
            <a:ext cx="7048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Рисунок 43" descr="C:\Users\golcova\Downloads\istockphoto-1305918255-612x61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8" r="24908"/>
          <a:stretch>
            <a:fillRect/>
          </a:stretch>
        </p:blipFill>
        <p:spPr bwMode="auto">
          <a:xfrm>
            <a:off x="7753350" y="4473575"/>
            <a:ext cx="12382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60571" y="2362177"/>
            <a:ext cx="2198425" cy="1211060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участников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нарушением слуха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ППЭ 2, 4,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latin typeface="Cambria" panose="02040503050406030204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34" idx="1"/>
            <a:endCxn id="34" idx="1"/>
          </p:cNvCxnSpPr>
          <p:nvPr/>
        </p:nvCxnSpPr>
        <p:spPr>
          <a:xfrm>
            <a:off x="3097866" y="3024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50" name="Рисунок 2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 t="9988" r="35477" b="16125"/>
          <a:stretch>
            <a:fillRect/>
          </a:stretch>
        </p:blipFill>
        <p:spPr bwMode="auto">
          <a:xfrm>
            <a:off x="3329179" y="823164"/>
            <a:ext cx="1054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Прямая соединительная линия 51"/>
          <p:cNvCxnSpPr>
            <a:stCxn id="17412" idx="1"/>
            <a:endCxn id="17412" idx="1"/>
          </p:cNvCxnSpPr>
          <p:nvPr/>
        </p:nvCxnSpPr>
        <p:spPr>
          <a:xfrm>
            <a:off x="450383" y="5707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458776" y="3889788"/>
            <a:ext cx="3116347" cy="369332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ингалятора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7155" y="3835310"/>
            <a:ext cx="1941512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2, 6</a:t>
            </a: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6" name="Рисунок 65" descr="C:\Users\golcova\Downloads\istockphoto-2151568116-612x612.jpg"/>
          <p:cNvPicPr/>
          <p:nvPr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10989" r="15018" b="10622"/>
          <a:stretch/>
        </p:blipFill>
        <p:spPr bwMode="auto">
          <a:xfrm>
            <a:off x="5707336" y="3414055"/>
            <a:ext cx="1316990" cy="1459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2113163" y="6224253"/>
            <a:ext cx="1743066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1, 2, 5, 6</a:t>
            </a: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259783" y="4967856"/>
            <a:ext cx="2397985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1, 2, 4, 7, 24, 49</a:t>
            </a: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Полилиния: фигура 35">
            <a:extLst>
              <a:ext uri="{FF2B5EF4-FFF2-40B4-BE49-F238E27FC236}">
                <a16:creationId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30187" y="5483631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: фигура 38">
            <a:extLst>
              <a:ext uri="{FF2B5EF4-FFF2-40B4-BE49-F238E27FC236}">
                <a16:creationId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33">
            <a:extLst>
              <a:ext uri="{FF2B5EF4-FFF2-40B4-BE49-F238E27FC236}">
                <a16:creationId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: фигура 34">
            <a:extLst>
              <a:ext uri="{FF2B5EF4-FFF2-40B4-BE49-F238E27FC236}">
                <a16:creationId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645" y="188640"/>
            <a:ext cx="9073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Условия, учитывающие состояние здоровья участников ЕГЭ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94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35">
            <a:extLst>
              <a:ext uri="{FF2B5EF4-FFF2-40B4-BE49-F238E27FC236}">
                <a16:creationId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777289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38">
            <a:extLst>
              <a:ext uri="{FF2B5EF4-FFF2-40B4-BE49-F238E27FC236}">
                <a16:creationId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252536" y="4346811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33">
            <a:extLst>
              <a:ext uri="{FF2B5EF4-FFF2-40B4-BE49-F238E27FC236}">
                <a16:creationId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34">
            <a:extLst>
              <a:ext uri="{FF2B5EF4-FFF2-40B4-BE49-F238E27FC236}">
                <a16:creationId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4" t="41235" r="10606" b="41284"/>
          <a:stretch/>
        </p:blipFill>
        <p:spPr bwMode="auto">
          <a:xfrm>
            <a:off x="5372777" y="1154863"/>
            <a:ext cx="1868532" cy="2889224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482600" y="88900"/>
            <a:ext cx="838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Cambria" pitchFamily="18" charset="0"/>
              </a:rPr>
              <a:t>Общая схема проведения ГВЭ в аудитории</a:t>
            </a: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316444" y="88900"/>
            <a:ext cx="5847844" cy="769937"/>
          </a:xfrm>
          <a:prstGeom prst="rect">
            <a:avLst/>
          </a:prstGeom>
          <a:solidFill>
            <a:srgbClr val="40C9CC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Cambria" pitchFamily="18" charset="0"/>
              </a:rPr>
              <a:t>Подготовка аудиторий для проведения ЕГЭ </a:t>
            </a:r>
            <a:br>
              <a:rPr lang="ru-RU" altLang="ru-RU" sz="2000" b="1" dirty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000" b="1" dirty="0">
                <a:solidFill>
                  <a:srgbClr val="FFFFFF"/>
                </a:solidFill>
                <a:latin typeface="Cambria" pitchFamily="18" charset="0"/>
              </a:rPr>
              <a:t>для участников с сахарным диабетом</a:t>
            </a:r>
            <a:endParaRPr lang="ru-RU" altLang="ru-RU" sz="2000" b="1" dirty="0">
              <a:solidFill>
                <a:srgbClr val="FFFF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4580" name="AutoShape 2" descr="https://i08.fotocdn.net/s115/025357b3f2c6b957/user_xl/262051447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2779" name="object 13"/>
          <p:cNvSpPr>
            <a:spLocks noChangeArrowheads="1"/>
          </p:cNvSpPr>
          <p:nvPr/>
        </p:nvSpPr>
        <p:spPr bwMode="auto">
          <a:xfrm>
            <a:off x="7460766" y="4442035"/>
            <a:ext cx="845390" cy="770289"/>
          </a:xfrm>
          <a:prstGeom prst="rect">
            <a:avLst/>
          </a:prstGeom>
          <a:blipFill dpi="0" rotWithShape="1">
            <a:blip r:embed="rId4"/>
            <a:srcRect/>
            <a:stretch>
              <a:fillRect l="-11833" r="-120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2780" name="Рисунок 21" descr="C:\Users\golcova\Downloads\577b51d8-bfe8-4014-aa04-e0fa34553d48.jpg"/>
          <p:cNvPicPr>
            <a:picLocks noChangeAspect="1" noChangeArrowheads="1"/>
          </p:cNvPicPr>
          <p:nvPr/>
        </p:nvPicPr>
        <p:blipFill>
          <a:blip r:embed="rId5"/>
          <a:srcRect l="30354" t="43983" r="31358" b="8876"/>
          <a:stretch>
            <a:fillRect/>
          </a:stretch>
        </p:blipFill>
        <p:spPr bwMode="auto">
          <a:xfrm>
            <a:off x="538587" y="1154863"/>
            <a:ext cx="4353109" cy="295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21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21187"/>
          <a:stretch>
            <a:fillRect/>
          </a:stretch>
        </p:blipFill>
        <p:spPr bwMode="auto">
          <a:xfrm rot="4182916">
            <a:off x="5858052" y="2308300"/>
            <a:ext cx="483229" cy="6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Рисунок 19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80310" r="44775" b="5705"/>
          <a:stretch>
            <a:fillRect/>
          </a:stretch>
        </p:blipFill>
        <p:spPr bwMode="auto">
          <a:xfrm>
            <a:off x="3955410" y="2510431"/>
            <a:ext cx="631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16688" y="4332988"/>
            <a:ext cx="5858539" cy="1961485"/>
          </a:xfrm>
          <a:prstGeom prst="roundRect">
            <a:avLst/>
          </a:prstGeom>
          <a:solidFill>
            <a:schemeClr val="bg1"/>
          </a:solidFill>
          <a:ln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или иное электронное устройство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приложением неинвазивного мониторинга уровня глюкозы в крови располагается </a:t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организатора или специально выделенном в аудитории месте (столе) в зоне видимости камер видеонаблюдения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6689" y="6389893"/>
            <a:ext cx="5858539" cy="3794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телефонов в иных целях запрещено </a:t>
            </a:r>
          </a:p>
        </p:txBody>
      </p:sp>
      <p:pic>
        <p:nvPicPr>
          <p:cNvPr id="24598" name="Рисунок 24" descr="C:\Users\golcova\Downloads\1625723320_13_phonoteka_org_p_vosklitsatelnii_znak_art_krasivo_2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>
            <a:fillRect/>
          </a:stretch>
        </p:blipFill>
        <p:spPr bwMode="auto">
          <a:xfrm>
            <a:off x="55138" y="4612155"/>
            <a:ext cx="483449" cy="20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Рисунок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3711012" y="2046149"/>
            <a:ext cx="770286" cy="4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Рисунок 25" descr="Picture backgroun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23070" r="8037" b="22697"/>
          <a:stretch>
            <a:fillRect/>
          </a:stretch>
        </p:blipFill>
        <p:spPr bwMode="auto">
          <a:xfrm>
            <a:off x="93368" y="634171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Рисунок 20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-7693266">
            <a:off x="5917489" y="1657778"/>
            <a:ext cx="492167" cy="759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Picture background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13" y="1154863"/>
            <a:ext cx="1269295" cy="83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2" name="Рисунок 18" descr="Picture background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055"/>
          <a:stretch>
            <a:fillRect/>
          </a:stretch>
        </p:blipFill>
        <p:spPr bwMode="auto">
          <a:xfrm>
            <a:off x="6307043" y="5212324"/>
            <a:ext cx="2685480" cy="162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https://avatars.mds.yandex.net/i?id=af8a56e90eb2f3d2aa381dc83f0dd6971e3436b4-9599239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15965" b="8403"/>
          <a:stretch>
            <a:fillRect/>
          </a:stretch>
        </p:blipFill>
        <p:spPr bwMode="auto">
          <a:xfrm>
            <a:off x="7271762" y="2100242"/>
            <a:ext cx="1391559" cy="14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5775" y="160877"/>
            <a:ext cx="17530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2, 4, 7, 24, 49</a:t>
            </a:r>
          </a:p>
        </p:txBody>
      </p:sp>
    </p:spTree>
    <p:extLst>
      <p:ext uri="{BB962C8B-B14F-4D97-AF65-F5344CB8AC3E}">
        <p14:creationId xmlns:p14="http://schemas.microsoft.com/office/powerpoint/2010/main" val="317418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62727" y="-7942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C741EAD-DDB8-4B50-894B-2A7E12748C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936" y="797677"/>
          <a:ext cx="8888922" cy="34747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9035">
                  <a:extLst>
                    <a:ext uri="{9D8B030D-6E8A-4147-A177-3AD203B41FA5}">
                      <a16:colId xmlns:a16="http://schemas.microsoft.com/office/drawing/2014/main" val="204377447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22925408"/>
                    </a:ext>
                  </a:extLst>
                </a:gridCol>
                <a:gridCol w="3187599">
                  <a:extLst>
                    <a:ext uri="{9D8B030D-6E8A-4147-A177-3AD203B41FA5}">
                      <a16:colId xmlns:a16="http://schemas.microsoft.com/office/drawing/2014/main" val="1513427648"/>
                    </a:ext>
                  </a:extLst>
                </a:gridCol>
              </a:tblGrid>
              <a:tr h="2318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проблемы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73177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Порядка проведения ГИА участниками ВТМ (наличие мобильного телефона и справочной информации «шпаргалки»)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Удаление участников ВТМ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Информационно-разъяснительная работа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участниками ГИА и их родителями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соблюдении Порядка проведения ГИА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961188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Несвоевременное прохождение контроля технической готовности ППЭ (после 17.00 часов).</a:t>
                      </a:r>
                    </a:p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ЭМ в РЦОКО в день проведения ВТМ (после 19.00 часов)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региональные тренировки для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технических специалистов ППЭ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725100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Некорректное заполнение бланков участниками ВТМ и машиночитаемых форм ППЭ работниками ППЭ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инструктажей с участниками ГИА о заполнении бланков и работе с КИМ.</a:t>
                      </a: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инструктажей с организаторами по заполнению форм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ВТМ получили 0 баллов за ответы на задания с некорректно внесенными ответами.</a:t>
                      </a: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корректно внесенные данные исправлялись сотрудниками РЦОКО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ручном режиме (очень затратно по времени!)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858669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29">
            <a:extLst>
              <a:ext uri="{FF2B5EF4-FFF2-40B4-BE49-F238E27FC236}">
                <a16:creationId xmlns:a16="http://schemas.microsoft.com/office/drawing/2014/main" id="{D9AFB457-0A0A-474A-AB6B-DC3C67941D70}"/>
              </a:ext>
            </a:extLst>
          </p:cNvPr>
          <p:cNvSpPr/>
          <p:nvPr/>
        </p:nvSpPr>
        <p:spPr>
          <a:xfrm>
            <a:off x="396326" y="203401"/>
            <a:ext cx="8621532" cy="425508"/>
          </a:xfrm>
          <a:prstGeom prst="rect">
            <a:avLst/>
          </a:prstGeom>
          <a:solidFill>
            <a:srgbClr val="93CDDD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тренировочное мероприятие (04.03.2026)</a:t>
            </a: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2C6DF025-2441-4C9A-8B74-BD3116AEA816}"/>
              </a:ext>
            </a:extLst>
          </p:cNvPr>
          <p:cNvSpPr/>
          <p:nvPr/>
        </p:nvSpPr>
        <p:spPr>
          <a:xfrm>
            <a:off x="70101" y="148964"/>
            <a:ext cx="534383" cy="534383"/>
          </a:xfrm>
          <a:prstGeom prst="flowChartConnector">
            <a:avLst/>
          </a:prstGeom>
          <a:solidFill>
            <a:srgbClr val="01B0C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Предупреждение со сплошной заливкой">
            <a:extLst>
              <a:ext uri="{FF2B5EF4-FFF2-40B4-BE49-F238E27FC236}">
                <a16:creationId xmlns:a16="http://schemas.microsoft.com/office/drawing/2014/main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538" y="179576"/>
            <a:ext cx="425508" cy="4255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AC2193-E4D0-4E28-8A5D-7749036E4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19" b="41731"/>
          <a:stretch/>
        </p:blipFill>
        <p:spPr>
          <a:xfrm>
            <a:off x="0" y="4272397"/>
            <a:ext cx="3510951" cy="24763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8EBE23-4F25-4AFF-8C42-135F3F5E0918}"/>
              </a:ext>
            </a:extLst>
          </p:cNvPr>
          <p:cNvSpPr txBox="1"/>
          <p:nvPr/>
        </p:nvSpPr>
        <p:spPr>
          <a:xfrm>
            <a:off x="3191798" y="4393285"/>
            <a:ext cx="208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пятом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DEA48-360D-40CA-9AD9-FE94508B51F2}"/>
              </a:ext>
            </a:extLst>
          </p:cNvPr>
          <p:cNvSpPr txBox="1"/>
          <p:nvPr/>
        </p:nvSpPr>
        <p:spPr>
          <a:xfrm>
            <a:off x="3191798" y="5039616"/>
            <a:ext cx="202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 участников ВТМ: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619" y="4393285"/>
            <a:ext cx="3479239" cy="18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30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83B4FCC0-CBFD-48EE-B625-224AE00C6A4F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55" name="Заголовок 1">
            <a:extLst>
              <a:ext uri="{FF2B5EF4-FFF2-40B4-BE49-F238E27FC236}">
                <a16:creationId xmlns:a16="http://schemas.microsoft.com/office/drawing/2014/main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-193172"/>
            <a:ext cx="8964612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в аудитории во время экзамена 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47593A1-78A4-4B83-BDB3-792E552D96B2}"/>
              </a:ext>
            </a:extLst>
          </p:cNvPr>
          <p:cNvSpPr/>
          <p:nvPr/>
        </p:nvSpPr>
        <p:spPr>
          <a:xfrm>
            <a:off x="1835227" y="1180302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1108378-FBA2-4E8D-AB23-63C27B9702BB}"/>
              </a:ext>
            </a:extLst>
          </p:cNvPr>
          <p:cNvSpPr/>
          <p:nvPr/>
        </p:nvSpPr>
        <p:spPr>
          <a:xfrm>
            <a:off x="101097" y="524683"/>
            <a:ext cx="1734129" cy="1537783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нарушения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3DBB0F-648E-4ACF-872E-87CEF2533F6B}"/>
              </a:ext>
            </a:extLst>
          </p:cNvPr>
          <p:cNvSpPr/>
          <p:nvPr/>
        </p:nvSpPr>
        <p:spPr>
          <a:xfrm>
            <a:off x="1894519" y="2141699"/>
            <a:ext cx="7189788" cy="1999376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278212-A565-4C09-A1F6-58D13BA38017}"/>
              </a:ext>
            </a:extLst>
          </p:cNvPr>
          <p:cNvSpPr/>
          <p:nvPr/>
        </p:nvSpPr>
        <p:spPr>
          <a:xfrm>
            <a:off x="72705" y="2138101"/>
            <a:ext cx="1773237" cy="20029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объективным причинам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8DE8FCB-7BDF-4400-9078-7007F2D47C5E}"/>
              </a:ext>
            </a:extLst>
          </p:cNvPr>
          <p:cNvSpPr/>
          <p:nvPr/>
        </p:nvSpPr>
        <p:spPr>
          <a:xfrm>
            <a:off x="1857452" y="5311165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C19806D-E46C-428B-84DC-D70EB2C0C6BE}"/>
              </a:ext>
            </a:extLst>
          </p:cNvPr>
          <p:cNvSpPr/>
          <p:nvPr/>
        </p:nvSpPr>
        <p:spPr>
          <a:xfrm>
            <a:off x="40348" y="4873560"/>
            <a:ext cx="1817103" cy="1440905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нарушении Порядка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E2F872-5B31-45FE-A684-8FDA417C04BC}"/>
              </a:ext>
            </a:extLst>
          </p:cNvPr>
          <p:cNvSpPr/>
          <p:nvPr/>
        </p:nvSpPr>
        <p:spPr>
          <a:xfrm>
            <a:off x="95968" y="520336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F6FE1FE-8FBA-485F-8ACD-7160C6014972}"/>
              </a:ext>
            </a:extLst>
          </p:cNvPr>
          <p:cNvSpPr/>
          <p:nvPr/>
        </p:nvSpPr>
        <p:spPr>
          <a:xfrm>
            <a:off x="27300" y="4873560"/>
            <a:ext cx="373063" cy="4376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2839FBD-906F-4902-80C4-F7C24DF1409B}"/>
              </a:ext>
            </a:extLst>
          </p:cNvPr>
          <p:cNvSpPr/>
          <p:nvPr/>
        </p:nvSpPr>
        <p:spPr>
          <a:xfrm>
            <a:off x="76200" y="2132856"/>
            <a:ext cx="373063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:a16="http://schemas.microsoft.com/office/drawing/2014/main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121" y="470863"/>
            <a:ext cx="720523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организатора;</a:t>
            </a:r>
          </a:p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оформление в штабе ППЭ акта ППЭ-21 с приложениями (</a:t>
            </a:r>
            <a:r>
              <a:rPr lang="ru-RU" altLang="ru-RU" sz="1700" i="1" dirty="0">
                <a:latin typeface="Times New Roman" pitchFamily="18" charset="0"/>
                <a:cs typeface="Times New Roman" pitchFamily="18" charset="0"/>
              </a:rPr>
              <a:t>участнику выдается только второй экземпляр Акта</a:t>
            </a: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:a16="http://schemas.microsoft.com/office/drawing/2014/main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667" y="2220621"/>
            <a:ext cx="710565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b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организатора;</a:t>
            </a:r>
          </a:p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 медицинском кабинете акта ППЭ-22 (организатор ставит подпись в акте) (</a:t>
            </a:r>
            <a:r>
              <a:rPr lang="ru-RU" altLang="ru-RU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участнику выдается второй экземпляр Акта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:a16="http://schemas.microsoft.com/office/drawing/2014/main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984" y="4964975"/>
            <a:ext cx="7103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участником до выхода из ППЭ (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через</a:t>
            </a:r>
            <a:r>
              <a:rPr lang="en-US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 вне аудитории приглашает члена ГЭК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рассматривается факт, изложенный участником ГИА в апелляции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E5A75C3-0F3D-464E-AE6A-99BEA7D3E971}"/>
              </a:ext>
            </a:extLst>
          </p:cNvPr>
          <p:cNvSpPr/>
          <p:nvPr/>
        </p:nvSpPr>
        <p:spPr>
          <a:xfrm>
            <a:off x="35496" y="4221088"/>
            <a:ext cx="9048811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ЕГЭ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E5A75C3-0F3D-464E-AE6A-99BEA7D3E971}"/>
              </a:ext>
            </a:extLst>
          </p:cNvPr>
          <p:cNvSpPr/>
          <p:nvPr/>
        </p:nvSpPr>
        <p:spPr>
          <a:xfrm>
            <a:off x="35495" y="6274196"/>
            <a:ext cx="9048811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каждом таком факте оперативное информирование сотрудников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 ОО «РЦОКО» </a:t>
            </a:r>
          </a:p>
        </p:txBody>
      </p:sp>
    </p:spTree>
    <p:extLst>
      <p:ext uri="{BB962C8B-B14F-4D97-AF65-F5344CB8AC3E}">
        <p14:creationId xmlns:p14="http://schemas.microsoft.com/office/powerpoint/2010/main" val="703297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55028" y="-28765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2" y="-27384"/>
            <a:ext cx="8964613" cy="6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об удалении участника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922" y="614660"/>
            <a:ext cx="8763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ППЭ-21 «Акт об удалении участника экзамена из ППЭ» 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 сопроводительным листом к акту (форма ППЭ-21С)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Приложения к акту об удалении: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ППЭ-21-П1 «Пояснительная записка удаляемого участника экзамена»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ППЭ-21-П2 «Сведения о технических устройствах, имевшихся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удаляемого участника экзамена»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 наличии);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ППЭ-21-П3 «Пояснительная записка лица, ставшего свидетелем нарушения»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 наличии).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Дополнительная форма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ППЭ-25 «Акт об отказе участника экзамена от подписания акта об удалении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ППЭ»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 наличии)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409817"/>
            <a:ext cx="753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Реестр форм ППЭ-21 «Акт об удалении участника экзамена»                  ведется специалистами РЦОКО.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оформлении документов для уточнения порядкового номера акта члену ГЭК необходимо обратиться в РЦОКО</a:t>
            </a:r>
          </a:p>
        </p:txBody>
      </p:sp>
      <p:pic>
        <p:nvPicPr>
          <p:cNvPr id="14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449263" y="4517322"/>
            <a:ext cx="833986" cy="12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863" y="5879013"/>
            <a:ext cx="871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!!!Вместо служебных записок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используется форма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ППЭ-26 «Объяснительная записка»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25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B3A28F7C-6AA3-46A2-8AF5-EB4277B70098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21A05D7-85B6-4C50-9955-1BB107AD229D}"/>
              </a:ext>
            </a:extLst>
          </p:cNvPr>
          <p:cNvSpPr/>
          <p:nvPr/>
        </p:nvSpPr>
        <p:spPr>
          <a:xfrm flipH="1">
            <a:off x="-52879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E7DE94F3-2FBC-4E7C-A30C-1DF318A44C58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5298" name="Picture 20">
            <a:extLst>
              <a:ext uri="{FF2B5EF4-FFF2-40B4-BE49-F238E27FC236}">
                <a16:creationId xmlns:a16="http://schemas.microsoft.com/office/drawing/2014/main" id="{D8BDDBB0-63F0-4252-9B6B-C54897C6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80079" cy="25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300" name="Заголовок 1">
            <a:extLst>
              <a:ext uri="{FF2B5EF4-FFF2-40B4-BE49-F238E27FC236}">
                <a16:creationId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59" y="93745"/>
            <a:ext cx="8848858" cy="1057275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ЭМ</a:t>
            </a: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8" name="object 7">
            <a:extLst>
              <a:ext uri="{FF2B5EF4-FFF2-40B4-BE49-F238E27FC236}">
                <a16:creationId xmlns:a16="http://schemas.microsoft.com/office/drawing/2014/main" id="{355E1858-57FE-4F97-A36F-6318DFCF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5" y="1196752"/>
            <a:ext cx="4211637" cy="293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ЭМ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выполняется в случаях: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обнаружения участником экзамена  брака или некомплектности выданных  ему ЭМ;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 порчи ЭМ (КИМ или бланков) участником экзамена (до начала экзамена);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 опоздания участника экзамена</a:t>
            </a:r>
          </a:p>
          <a:p>
            <a:pPr algn="just">
              <a:spcBef>
                <a:spcPct val="0"/>
              </a:spcBef>
              <a:buNone/>
            </a:pPr>
            <a:endParaRPr lang="ru-RU" altLang="ru-RU" sz="18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E64A0F35-8C9B-4E78-BE74-1A45DB543BA2}"/>
              </a:ext>
            </a:extLst>
          </p:cNvPr>
          <p:cNvSpPr txBox="1"/>
          <p:nvPr/>
        </p:nvSpPr>
        <p:spPr>
          <a:xfrm>
            <a:off x="89358" y="5990521"/>
            <a:ext cx="8848859" cy="84318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8890" algn="ctr">
              <a:spcBef>
                <a:spcPts val="95"/>
              </a:spcBef>
              <a:defRPr/>
            </a:pPr>
            <a:r>
              <a:rPr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>
              <a:defRPr/>
            </a:pP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Экзаменационные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заменяются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pc="-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участнику</a:t>
            </a:r>
            <a:r>
              <a:rPr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распечатанный</a:t>
            </a:r>
            <a:r>
              <a:rPr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1" name="object 14">
            <a:extLst>
              <a:ext uri="{FF2B5EF4-FFF2-40B4-BE49-F238E27FC236}">
                <a16:creationId xmlns:a16="http://schemas.microsoft.com/office/drawing/2014/main" id="{A7907AE4-7A81-4109-B806-64EB1616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806950"/>
            <a:ext cx="5335587" cy="874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5312" name="object 18">
            <a:extLst>
              <a:ext uri="{FF2B5EF4-FFF2-40B4-BE49-F238E27FC236}">
                <a16:creationId xmlns:a16="http://schemas.microsoft.com/office/drawing/2014/main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8388424" y="2036577"/>
            <a:ext cx="625475" cy="698500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179388" y="4725144"/>
            <a:ext cx="4752652" cy="113201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 дополнительной печати контролируется  соответствие количества распечатанных ЭМ  числу рассаженных участников экзамена</a:t>
            </a:r>
          </a:p>
        </p:txBody>
      </p:sp>
      <p:pic>
        <p:nvPicPr>
          <p:cNvPr id="55315" name="Picture 21">
            <a:extLst>
              <a:ext uri="{FF2B5EF4-FFF2-40B4-BE49-F238E27FC236}">
                <a16:creationId xmlns:a16="http://schemas.microsoft.com/office/drawing/2014/main" id="{6747D21D-F0AA-4505-A5A3-B4B14B38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17" y="4205417"/>
            <a:ext cx="36449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Прямоугольник 3">
            <a:extLst>
              <a:ext uri="{FF2B5EF4-FFF2-40B4-BE49-F238E27FC236}">
                <a16:creationId xmlns:a16="http://schemas.microsoft.com/office/drawing/2014/main" id="{286FF80D-6B51-4068-B365-9B3B021C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093" y="3861048"/>
            <a:ext cx="4249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Еще раз проверить номер, выбранного КИМ</a:t>
            </a:r>
          </a:p>
        </p:txBody>
      </p:sp>
    </p:spTree>
    <p:extLst>
      <p:ext uri="{BB962C8B-B14F-4D97-AF65-F5344CB8AC3E}">
        <p14:creationId xmlns:p14="http://schemas.microsoft.com/office/powerpoint/2010/main" val="6404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0B550632-7D56-4357-8ADB-BE64307618D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6BCCA5C6-9DE9-4FC6-A73A-1869391C7AD4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9" name="Заголовок 1">
            <a:extLst>
              <a:ext uri="{FF2B5EF4-FFF2-40B4-BE49-F238E27FC236}">
                <a16:creationId xmlns:a16="http://schemas.microsoft.com/office/drawing/2014/main" id="{E8B94FA5-AF24-4BAD-952D-89E96E0CE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-99392"/>
            <a:ext cx="8964612" cy="1055688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сканирования в аудиториях ППЭ.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 ЭМ</a:t>
            </a:r>
          </a:p>
        </p:txBody>
      </p:sp>
      <p:sp>
        <p:nvSpPr>
          <p:cNvPr id="6042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252181E-6024-4E5D-B8CE-445D861E6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88667F1B-F0E9-4E68-888B-DF911B3B8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86F5A858-AA8F-4792-90C0-55ECA82AB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CEA8691-01F4-4D12-B50A-5B89D38B5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A3B62414-6534-4AAF-9DDE-97FDF2195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5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AED99D2-965E-4909-989A-24A75F886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0767" name="object 41">
            <a:extLst>
              <a:ext uri="{FF2B5EF4-FFF2-40B4-BE49-F238E27FC236}">
                <a16:creationId xmlns:a16="http://schemas.microsoft.com/office/drawing/2014/main" id="{A3ACB6E7-C74A-40AC-92C1-4FF7CCA4CA5E}"/>
              </a:ext>
            </a:extLst>
          </p:cNvPr>
          <p:cNvSpPr>
            <a:spLocks/>
          </p:cNvSpPr>
          <p:nvPr/>
        </p:nvSpPr>
        <p:spPr bwMode="auto">
          <a:xfrm>
            <a:off x="296863" y="870145"/>
            <a:ext cx="8675727" cy="1350161"/>
          </a:xfrm>
          <a:custGeom>
            <a:avLst/>
            <a:gdLst>
              <a:gd name="T0" fmla="*/ 4264025 w 4264025"/>
              <a:gd name="T1" fmla="*/ 0 h 1989454"/>
              <a:gd name="T2" fmla="*/ 0 w 4264025"/>
              <a:gd name="T3" fmla="*/ 0 h 1989454"/>
              <a:gd name="T4" fmla="*/ 0 w 4264025"/>
              <a:gd name="T5" fmla="*/ 904664 h 1989454"/>
              <a:gd name="T6" fmla="*/ 4264025 w 4264025"/>
              <a:gd name="T7" fmla="*/ 904664 h 1989454"/>
              <a:gd name="T8" fmla="*/ 4264025 w 4264025"/>
              <a:gd name="T9" fmla="*/ 0 h 1989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4025" h="1989454">
                <a:moveTo>
                  <a:pt x="4264025" y="0"/>
                </a:moveTo>
                <a:lnTo>
                  <a:pt x="0" y="0"/>
                </a:lnTo>
                <a:lnTo>
                  <a:pt x="0" y="1988947"/>
                </a:lnTo>
                <a:lnTo>
                  <a:pt x="4264025" y="1988947"/>
                </a:lnTo>
                <a:lnTo>
                  <a:pt x="4264025" y="0"/>
                </a:lnTo>
                <a:close/>
              </a:path>
            </a:pathLst>
          </a:custGeom>
          <a:solidFill>
            <a:srgbClr val="9AE3E4">
              <a:alpha val="90195"/>
            </a:srgbClr>
          </a:solidFill>
          <a:ln>
            <a:noFill/>
          </a:ln>
        </p:spPr>
        <p:txBody>
          <a:bodyPr lIns="0" tIns="0" rIns="0" bIns="0"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завершения сканирования приглашаются член ГЭК и технический специалист для экспорта  отсканированных материалов;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 ГЭК активирует токен и подтверждает комплектность;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обеспечивает сохранение ЭМ на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-накопитель</a:t>
            </a:r>
          </a:p>
        </p:txBody>
      </p:sp>
      <p:sp>
        <p:nvSpPr>
          <p:cNvPr id="60458" name="TextBox 1">
            <a:extLst>
              <a:ext uri="{FF2B5EF4-FFF2-40B4-BE49-F238E27FC236}">
                <a16:creationId xmlns:a16="http://schemas.microsoft.com/office/drawing/2014/main" id="{295C7738-2AE6-49BF-BAEF-F366FCA7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43865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Особые ситуации</a:t>
            </a:r>
          </a:p>
        </p:txBody>
      </p:sp>
      <p:grpSp>
        <p:nvGrpSpPr>
          <p:cNvPr id="45" name="object 4"/>
          <p:cNvGrpSpPr>
            <a:grpSpLocks/>
          </p:cNvGrpSpPr>
          <p:nvPr/>
        </p:nvGrpSpPr>
        <p:grpSpPr bwMode="auto">
          <a:xfrm>
            <a:off x="1063625" y="2309813"/>
            <a:ext cx="7566025" cy="4368800"/>
            <a:chOff x="2791967" y="2310383"/>
            <a:chExt cx="7566659" cy="4368165"/>
          </a:xfrm>
        </p:grpSpPr>
        <p:pic>
          <p:nvPicPr>
            <p:cNvPr id="46" name="object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699" y="2310383"/>
              <a:ext cx="5618988" cy="382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object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909" y="2390343"/>
              <a:ext cx="5510276" cy="371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object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967" y="4549139"/>
              <a:ext cx="3363467" cy="212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object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748" y="4628819"/>
              <a:ext cx="3256661" cy="202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object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596" y="5477255"/>
              <a:ext cx="1780031" cy="12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object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0" y="5557456"/>
              <a:ext cx="1674241" cy="10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object 11"/>
            <p:cNvSpPr>
              <a:spLocks/>
            </p:cNvSpPr>
            <p:nvPr/>
          </p:nvSpPr>
          <p:spPr bwMode="auto">
            <a:xfrm>
              <a:off x="6818376" y="3057131"/>
              <a:ext cx="1643380" cy="254635"/>
            </a:xfrm>
            <a:custGeom>
              <a:avLst/>
              <a:gdLst>
                <a:gd name="T0" fmla="*/ 0 w 1643379"/>
                <a:gd name="T1" fmla="*/ 254012 h 254635"/>
                <a:gd name="T2" fmla="*/ 1643135 w 1643379"/>
                <a:gd name="T3" fmla="*/ 254012 h 254635"/>
                <a:gd name="T4" fmla="*/ 1643135 w 1643379"/>
                <a:gd name="T5" fmla="*/ 0 h 254635"/>
                <a:gd name="T6" fmla="*/ 0 w 1643379"/>
                <a:gd name="T7" fmla="*/ 0 h 254635"/>
                <a:gd name="T8" fmla="*/ 0 w 1643379"/>
                <a:gd name="T9" fmla="*/ 254012 h 254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3379" h="254635">
                  <a:moveTo>
                    <a:pt x="0" y="254012"/>
                  </a:moveTo>
                  <a:lnTo>
                    <a:pt x="1643126" y="25401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254012"/>
                  </a:lnTo>
                  <a:close/>
                </a:path>
              </a:pathLst>
            </a:custGeom>
            <a:noFill/>
            <a:ln w="25400">
              <a:solidFill>
                <a:srgbClr val="F8CA0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4E56F726-3950-4E00-A8BA-92485C0CBBCC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A1FFCEAC-88F5-40F8-B5F3-C1CAC99A2A2E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3D2F2C9B-F279-4A6B-947A-AA364E3898EF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7" name="Заголовок 1">
            <a:extLst>
              <a:ext uri="{FF2B5EF4-FFF2-40B4-BE49-F238E27FC236}">
                <a16:creationId xmlns:a16="http://schemas.microsoft.com/office/drawing/2014/main" id="{90BC22E4-86CE-4578-AAF7-B27B1FD9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ПРИЕМА ЭМ РУКОВОДИТЕЛЕМ ППЭ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ОРГАНИЗАТОРОВ В АУДИТОРИИ</a:t>
            </a:r>
          </a:p>
        </p:txBody>
      </p:sp>
      <p:sp>
        <p:nvSpPr>
          <p:cNvPr id="6246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9042D4D-0C79-4708-94A7-A312C5E0E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6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D519613-72C8-4EB3-9B19-162D9675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D0601F9-6D93-4BB3-9CF8-0BE261E43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6D3533B6-261E-4C7A-AB59-0386D931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6AC29259-E73B-470C-BD24-F2A4D362F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8169E416-C5A9-4D30-BBD5-BC530DD76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4" name="object 4">
            <a:extLst>
              <a:ext uri="{FF2B5EF4-FFF2-40B4-BE49-F238E27FC236}">
                <a16:creationId xmlns:a16="http://schemas.microsoft.com/office/drawing/2014/main" id="{7792178D-02BD-4BA4-93C6-FFC2D484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FA72A4E1-5799-4A37-8F4C-199FF2F210B8}"/>
              </a:ext>
            </a:extLst>
          </p:cNvPr>
          <p:cNvSpPr/>
          <p:nvPr/>
        </p:nvSpPr>
        <p:spPr>
          <a:xfrm>
            <a:off x="6781800" y="6092825"/>
            <a:ext cx="2235200" cy="417513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Черновики</a:t>
            </a:r>
          </a:p>
        </p:txBody>
      </p:sp>
      <p:pic>
        <p:nvPicPr>
          <p:cNvPr id="62476" name="Picture 3">
            <a:extLst>
              <a:ext uri="{FF2B5EF4-FFF2-40B4-BE49-F238E27FC236}">
                <a16:creationId xmlns:a16="http://schemas.microsoft.com/office/drawing/2014/main" id="{CD8CFDC2-DA8F-4D75-A1F4-C2AD8A8C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56113"/>
            <a:ext cx="22352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2677BDED-6B10-4211-832F-4AE05EEEF0A0}"/>
              </a:ext>
            </a:extLst>
          </p:cNvPr>
          <p:cNvSpPr/>
          <p:nvPr/>
        </p:nvSpPr>
        <p:spPr>
          <a:xfrm>
            <a:off x="34925" y="1223963"/>
            <a:ext cx="719138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1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62504" name="object 4">
            <a:extLst>
              <a:ext uri="{FF2B5EF4-FFF2-40B4-BE49-F238E27FC236}">
                <a16:creationId xmlns:a16="http://schemas.microsoft.com/office/drawing/2014/main" id="{034A0EA5-3F9B-4F48-A9BC-84C99940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748BBE1-E170-4084-BF79-2BC5DA45F0F7}"/>
              </a:ext>
            </a:extLst>
          </p:cNvPr>
          <p:cNvSpPr/>
          <p:nvPr/>
        </p:nvSpPr>
        <p:spPr>
          <a:xfrm>
            <a:off x="320516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2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62506" name="object 4">
            <a:extLst>
              <a:ext uri="{FF2B5EF4-FFF2-40B4-BE49-F238E27FC236}">
                <a16:creationId xmlns:a16="http://schemas.microsoft.com/office/drawing/2014/main" id="{1338F55F-CC60-4503-845A-7B4D8FF1B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638CFC3D-723C-4133-BA20-D76952CC5F83}"/>
              </a:ext>
            </a:extLst>
          </p:cNvPr>
          <p:cNvSpPr/>
          <p:nvPr/>
        </p:nvSpPr>
        <p:spPr>
          <a:xfrm>
            <a:off x="637381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3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:a16="http://schemas.microsoft.com/office/drawing/2014/main" id="{0011662E-9A6A-4D82-B9A3-0A696048B9B2}"/>
              </a:ext>
            </a:extLst>
          </p:cNvPr>
          <p:cNvSpPr/>
          <p:nvPr/>
        </p:nvSpPr>
        <p:spPr>
          <a:xfrm>
            <a:off x="250825" y="3071813"/>
            <a:ext cx="2616200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Комплекты бланков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D0DABF19-E037-4B9E-B638-A1F68E2AAB72}"/>
              </a:ext>
            </a:extLst>
          </p:cNvPr>
          <p:cNvSpPr/>
          <p:nvPr/>
        </p:nvSpPr>
        <p:spPr>
          <a:xfrm>
            <a:off x="3159125" y="3071813"/>
            <a:ext cx="3141663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 + контрольные листы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id="{3F9C9A3E-3922-4807-B706-1365A1F235F8}"/>
              </a:ext>
            </a:extLst>
          </p:cNvPr>
          <p:cNvSpPr/>
          <p:nvPr/>
        </p:nvSpPr>
        <p:spPr>
          <a:xfrm>
            <a:off x="6516688" y="3071813"/>
            <a:ext cx="2519362" cy="573087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Испорченные/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бракованные ЭМ</a:t>
            </a: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58C0ED7B-391B-4B09-B1FD-61CAF47166EF}"/>
              </a:ext>
            </a:extLst>
          </p:cNvPr>
          <p:cNvSpPr/>
          <p:nvPr/>
        </p:nvSpPr>
        <p:spPr>
          <a:xfrm>
            <a:off x="4932040" y="3933056"/>
            <a:ext cx="1989138" cy="6889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Конверт, приготовленный руководителем ППЭ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739404" y="3861048"/>
            <a:ext cx="1679575" cy="465137"/>
          </a:xfrm>
          <a:prstGeom prst="roundRect">
            <a:avLst>
              <a:gd name="adj" fmla="val 350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000" dirty="0">
                <a:solidFill>
                  <a:srgbClr val="2B4976"/>
                </a:solidFill>
                <a:latin typeface="Times New Roman" pitchFamily="18" charset="0"/>
                <a:cs typeface="Times New Roman" pitchFamily="18" charset="0"/>
              </a:rPr>
              <a:t>Формы ППЭ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33"/>
          <p:cNvSpPr txBox="1">
            <a:spLocks noChangeArrowheads="1"/>
          </p:cNvSpPr>
          <p:nvPr/>
        </p:nvSpPr>
        <p:spPr bwMode="auto">
          <a:xfrm>
            <a:off x="1501279" y="4427785"/>
            <a:ext cx="220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ППЭ-05-02;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ППЭ-12-02;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ППЭ-12-03;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ППЭ-12-04 МАШ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04392" y="6055890"/>
            <a:ext cx="4967808" cy="469454"/>
          </a:xfrm>
          <a:prstGeom prst="roundRect">
            <a:avLst>
              <a:gd name="adj" fmla="val 350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400" b="1" dirty="0">
                <a:solidFill>
                  <a:srgbClr val="2B4976"/>
                </a:solidFill>
                <a:latin typeface="Times New Roman" pitchFamily="18" charset="0"/>
                <a:cs typeface="Times New Roman" pitchFamily="18" charset="0"/>
              </a:rPr>
              <a:t>Все материалы запакованы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C63EA2FF-8B6D-479C-A594-B526D6E5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4360205"/>
            <a:ext cx="1543050" cy="22145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021DA849-D387-4E40-86F2-7BD6A28B042C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1" name="Заголовок 1">
            <a:extLst>
              <a:ext uri="{FF2B5EF4-FFF2-40B4-BE49-F238E27FC236}">
                <a16:creationId xmlns:a16="http://schemas.microsoft.com/office/drawing/2014/main" id="{A8B5DD4C-6D7B-4676-B214-E0D0CC9A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8778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экзамена: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форм ППЭ в штабе ППЭ</a:t>
            </a:r>
          </a:p>
        </p:txBody>
      </p:sp>
      <p:sp>
        <p:nvSpPr>
          <p:cNvPr id="6349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2997B3A1-C46C-4739-9FBC-45DEF66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AE93787B-ED40-46CB-9B00-172FDA384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0504D9E-F75F-48C2-AFE5-A99BED663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A6244EC8-3CC1-4880-83B8-036B6DAA0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1681853F-3319-4E79-9B3F-2BD96D376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EC11523C-9B1E-4A6E-AFF8-63ADA5996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A2B61CAD-B1C1-4153-A382-E76C01AF1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6EABA53-9BFE-4742-8FF9-F6805563D3D3}"/>
              </a:ext>
            </a:extLst>
          </p:cNvPr>
          <p:cNvSpPr/>
          <p:nvPr/>
        </p:nvSpPr>
        <p:spPr>
          <a:xfrm>
            <a:off x="222250" y="1052736"/>
            <a:ext cx="8659813" cy="7207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pc="-1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оформляет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pc="-3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ППЭ, </a:t>
            </a:r>
            <a:r>
              <a:rPr lang="ru-RU" spc="-1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заполненные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формы ППЭ-18-МАШ у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общественных</a:t>
            </a:r>
            <a:r>
              <a:rPr lang="ru-RU" spc="-1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наблюдателей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222250" y="1859109"/>
            <a:ext cx="8670925" cy="1116012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ППЭ передает техническому специалисту для сканирования: 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формы: ППЭ-07, ППЭ-14-01, ППЭ-13-02-МАШ, ППЭ-18-МАШ;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наличии: ППЭ-19, ППЭ-21, ППЭ-22, ППЭ-02, ППЭ-03;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 все остальные заполненные (кроме отсканированных в аудитории)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1820346-CCA3-4DB7-B9C1-2D964E6192B9}"/>
              </a:ext>
            </a:extLst>
          </p:cNvPr>
          <p:cNvSpPr/>
          <p:nvPr/>
        </p:nvSpPr>
        <p:spPr>
          <a:xfrm>
            <a:off x="222250" y="3046559"/>
            <a:ext cx="8667750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выполняет сканирование форм ППЭ,  член ГЭК контролирует качество и полноту сканирования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5E8AE0A-4131-45A6-914C-FF36913BE206}"/>
              </a:ext>
            </a:extLst>
          </p:cNvPr>
          <p:cNvSpPr/>
          <p:nvPr/>
        </p:nvSpPr>
        <p:spPr>
          <a:xfrm>
            <a:off x="222250" y="3789040"/>
            <a:ext cx="8670925" cy="1072034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выполняет экспорт форм ППЭ и всех пакетов </a:t>
            </a:r>
            <a:b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бланками в РЦОКО.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и руководитель ППЭ контролируют постановку статуса </a:t>
            </a:r>
            <a:b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завершении передачи ЭМ в РЦОКО.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87541CF-F48C-4B9A-BB4A-7BDD4C2DE32A}"/>
              </a:ext>
            </a:extLst>
          </p:cNvPr>
          <p:cNvSpPr/>
          <p:nvPr/>
        </p:nvSpPr>
        <p:spPr>
          <a:xfrm>
            <a:off x="222250" y="5013176"/>
            <a:ext cx="8670925" cy="11521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ГЭК, руководитель ППЭ и технический специалист ожидают в штабе ППЭ  подтверждения от КУ ОО «РЦОКО» факта успешного получения и расшифровки переданных  пакетов  с  электронными  образами  бланков  и форм ППЭ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5BFC73D7-A6EE-441C-9132-B4C2AF4600BF}"/>
              </a:ext>
            </a:extLst>
          </p:cNvPr>
          <p:cNvSpPr/>
          <p:nvPr/>
        </p:nvSpPr>
        <p:spPr>
          <a:xfrm>
            <a:off x="222250" y="6237312"/>
            <a:ext cx="8670925" cy="504056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совместно с руководителем ППЭ упаковывают материалы экзамена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5479241-6D87-4E52-A99A-6408827E380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802C33C8-677F-4B82-A83A-C141ABC1BC1B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0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44497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27384"/>
            <a:ext cx="8964612" cy="7254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 повторного сканирования ЭМ в штабе ППЭ</a:t>
            </a: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144464" y="692696"/>
            <a:ext cx="8748016" cy="649732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случае, если по запросу КУ ОО «РЦОКО» необходимо повторно отсканировать бланки, отсканированные на станции организатора, руководитель ППЭ:</a:t>
            </a:r>
          </a:p>
        </p:txBody>
      </p:sp>
      <p:sp>
        <p:nvSpPr>
          <p:cNvPr id="25" name="object 4"/>
          <p:cNvSpPr>
            <a:spLocks noChangeArrowheads="1"/>
          </p:cNvSpPr>
          <p:nvPr/>
        </p:nvSpPr>
        <p:spPr bwMode="auto">
          <a:xfrm>
            <a:off x="323850" y="2287464"/>
            <a:ext cx="2668588" cy="1646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1908175" y="1900114"/>
            <a:ext cx="1655763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object 10"/>
          <p:cNvSpPr txBox="1">
            <a:spLocks noChangeArrowheads="1"/>
          </p:cNvSpPr>
          <p:nvPr/>
        </p:nvSpPr>
        <p:spPr bwMode="auto">
          <a:xfrm>
            <a:off x="4312294" y="1433909"/>
            <a:ext cx="41481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вскрывает ВДП с бланками;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передает техническому специалисту для сканирования</a:t>
            </a:r>
          </a:p>
        </p:txBody>
      </p:sp>
      <p:sp>
        <p:nvSpPr>
          <p:cNvPr id="31" name="object 10"/>
          <p:cNvSpPr txBox="1">
            <a:spLocks noChangeArrowheads="1"/>
          </p:cNvSpPr>
          <p:nvPr/>
        </p:nvSpPr>
        <p:spPr bwMode="auto">
          <a:xfrm>
            <a:off x="144463" y="4292600"/>
            <a:ext cx="42259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отсканированные повторно бланки помещаются в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ВДП</a:t>
            </a: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с ВДП, в которых бланки ЕГЭ были доставлены из аудитории </a:t>
            </a:r>
            <a:b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штаб, переносится на новый ВДП;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новый ВДП вкладываются отсканированные бланки, калибровочные листы со станции организатора и старый ВДП</a:t>
            </a:r>
          </a:p>
        </p:txBody>
      </p:sp>
      <p:sp>
        <p:nvSpPr>
          <p:cNvPr id="32" name="object 4"/>
          <p:cNvSpPr>
            <a:spLocks noChangeArrowheads="1"/>
          </p:cNvSpPr>
          <p:nvPr/>
        </p:nvSpPr>
        <p:spPr bwMode="auto">
          <a:xfrm>
            <a:off x="5508104" y="5095130"/>
            <a:ext cx="2808312" cy="171824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object 4"/>
          <p:cNvSpPr>
            <a:spLocks noChangeArrowheads="1"/>
          </p:cNvSpPr>
          <p:nvPr/>
        </p:nvSpPr>
        <p:spPr bwMode="auto">
          <a:xfrm rot="2765555">
            <a:off x="6342599" y="3079726"/>
            <a:ext cx="1021109" cy="1366177"/>
          </a:xfrm>
          <a:prstGeom prst="rect">
            <a:avLst/>
          </a:prstGeom>
          <a:blipFill dpi="0" rotWithShape="1">
            <a:blip r:embed="rId3"/>
            <a:srcRect/>
            <a:stretch>
              <a:fillRect r="-11245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" name="object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1252">
            <a:off x="7882559" y="3117292"/>
            <a:ext cx="9382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bject 10"/>
          <p:cNvSpPr txBox="1">
            <a:spLocks noChangeArrowheads="1"/>
          </p:cNvSpPr>
          <p:nvPr/>
        </p:nvSpPr>
        <p:spPr bwMode="auto">
          <a:xfrm>
            <a:off x="4475162" y="2647714"/>
            <a:ext cx="1428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БЛАНКИ</a:t>
            </a:r>
          </a:p>
        </p:txBody>
      </p:sp>
      <p:sp>
        <p:nvSpPr>
          <p:cNvPr id="36" name="object 10"/>
          <p:cNvSpPr txBox="1">
            <a:spLocks noChangeArrowheads="1"/>
          </p:cNvSpPr>
          <p:nvPr/>
        </p:nvSpPr>
        <p:spPr bwMode="auto">
          <a:xfrm>
            <a:off x="5988050" y="2431690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sp>
        <p:nvSpPr>
          <p:cNvPr id="37" name="object 10"/>
          <p:cNvSpPr txBox="1">
            <a:spLocks noChangeArrowheads="1"/>
          </p:cNvSpPr>
          <p:nvPr/>
        </p:nvSpPr>
        <p:spPr bwMode="auto">
          <a:xfrm>
            <a:off x="7332662" y="2503698"/>
            <a:ext cx="18478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КАЛИБРОВОЧНЫЕ ЛИСТЫ</a:t>
            </a:r>
          </a:p>
        </p:txBody>
      </p: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6042883" y="5381123"/>
            <a:ext cx="157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НОВЫЙ ВДП</a:t>
            </a:r>
            <a:endParaRPr lang="ru-RU" altLang="ru-RU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object 10"/>
          <p:cNvSpPr txBox="1">
            <a:spLocks noChangeArrowheads="1"/>
          </p:cNvSpPr>
          <p:nvPr/>
        </p:nvSpPr>
        <p:spPr bwMode="auto">
          <a:xfrm>
            <a:off x="-180528" y="1772816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07704" y="2164686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Рисунок 94">
            <a:extLst>
              <a:ext uri="{FF2B5EF4-FFF2-40B4-BE49-F238E27FC236}">
                <a16:creationId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17491" y="2315912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95">
            <a:extLst>
              <a:ext uri="{FF2B5EF4-FFF2-40B4-BE49-F238E27FC236}">
                <a16:creationId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4190" y="2495034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96">
            <a:extLst>
              <a:ext uri="{FF2B5EF4-FFF2-40B4-BE49-F238E27FC236}">
                <a16:creationId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1847503">
            <a:off x="3663314" y="2573771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0" name="Рисунок 66">
            <a:extLst>
              <a:ext uri="{FF2B5EF4-FFF2-40B4-BE49-F238E27FC236}">
                <a16:creationId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8360" y="2638573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63">
            <a:extLst>
              <a:ext uri="{FF2B5EF4-FFF2-40B4-BE49-F238E27FC236}">
                <a16:creationId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76085" y="2854597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875793" y="3039027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Рисунок 94">
            <a:extLst>
              <a:ext uri="{FF2B5EF4-FFF2-40B4-BE49-F238E27FC236}">
                <a16:creationId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885580" y="3190253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95">
            <a:extLst>
              <a:ext uri="{FF2B5EF4-FFF2-40B4-BE49-F238E27FC236}">
                <a16:creationId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32279" y="3369375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96">
            <a:extLst>
              <a:ext uri="{FF2B5EF4-FFF2-40B4-BE49-F238E27FC236}">
                <a16:creationId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2826275">
            <a:off x="5131403" y="3448112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9" name="Рисунок 66">
            <a:extLst>
              <a:ext uri="{FF2B5EF4-FFF2-40B4-BE49-F238E27FC236}">
                <a16:creationId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36449" y="3512914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63">
            <a:extLst>
              <a:ext uri="{FF2B5EF4-FFF2-40B4-BE49-F238E27FC236}">
                <a16:creationId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44174" y="37289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 rot="16200000">
            <a:off x="6590870" y="2581883"/>
            <a:ext cx="429402" cy="4461850"/>
          </a:xfrm>
          <a:prstGeom prst="leftBrace">
            <a:avLst>
              <a:gd name="adj1" fmla="val 8333"/>
              <a:gd name="adj2" fmla="val 4959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95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71400"/>
            <a:ext cx="8964612" cy="880457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экзамена. Член ГЭК:</a:t>
            </a: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01EA7E61-2BAE-4FB1-84F2-58B51477C28D}"/>
              </a:ext>
            </a:extLst>
          </p:cNvPr>
          <p:cNvSpPr txBox="1"/>
          <p:nvPr/>
        </p:nvSpPr>
        <p:spPr>
          <a:xfrm>
            <a:off x="144463" y="548680"/>
            <a:ext cx="8891587" cy="566181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 протокол печати ЭМ в каждой аудитории ППЭ </a:t>
            </a:r>
            <a:r>
              <a:rPr lang="ru-RU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(форма</a:t>
            </a:r>
            <a:r>
              <a:rPr lang="ru-RU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 «Протокол печати полных комплектов ЭМ в аудитории ППЭ»);</a:t>
            </a:r>
          </a:p>
        </p:txBody>
      </p:sp>
      <p:sp>
        <p:nvSpPr>
          <p:cNvPr id="64522" name="object 10">
            <a:extLst>
              <a:ext uri="{FF2B5EF4-FFF2-40B4-BE49-F238E27FC236}">
                <a16:creationId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96752"/>
            <a:ext cx="8891587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 протоколы печати ЭМ на резервных и неиспользованных  станциях организатора (форма ППЭ-23-01);</a:t>
            </a:r>
          </a:p>
        </p:txBody>
      </p:sp>
      <p:sp>
        <p:nvSpPr>
          <p:cNvPr id="64523" name="object 10">
            <a:extLst>
              <a:ext uri="{FF2B5EF4-FFF2-40B4-BE49-F238E27FC236}">
                <a16:creationId xmlns:a16="http://schemas.microsoft.com/office/drawing/2014/main" id="{89F973C4-2FCC-4BE8-829A-D71917C2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793732"/>
            <a:ext cx="8891587" cy="19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Контролирует передачу техническими специалистами журналов печати и статуса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завершении экзамена в  ППЭ в систему мониторинга готовности ППЭ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Личного кабинета ППЭ;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Контролирует перемещение неиспользованных ДБО № 2 в сейф: они должны быть использованы  на следующем экзамене (кроме экзамена по китайскому языку)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7E54AD4-9706-4957-9430-19AD8BF0FC3B}"/>
              </a:ext>
            </a:extLst>
          </p:cNvPr>
          <p:cNvSpPr/>
          <p:nvPr/>
        </p:nvSpPr>
        <p:spPr>
          <a:xfrm>
            <a:off x="179388" y="3284985"/>
            <a:ext cx="3096468" cy="1728786"/>
          </a:xfrm>
          <a:prstGeom prst="roundRect">
            <a:avLst>
              <a:gd name="adj" fmla="val 57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 ГЭК в присутствии руководителя ППЭ пересчитывает все ВДП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комплектами бланков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формы ППЭ</a:t>
            </a:r>
          </a:p>
        </p:txBody>
      </p:sp>
      <p:sp>
        <p:nvSpPr>
          <p:cNvPr id="64526" name="object 3">
            <a:extLst>
              <a:ext uri="{FF2B5EF4-FFF2-40B4-BE49-F238E27FC236}">
                <a16:creationId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73" y="3307556"/>
            <a:ext cx="1189534" cy="163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4527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:a16="http://schemas.microsoft.com/office/drawing/2014/main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55709"/>
            <a:ext cx="1644650" cy="23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4599708" y="3284984"/>
            <a:ext cx="2492572" cy="1728787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сейф-пакет,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описью возвратного сейф-пакета, вкладываются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ВДП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комплектами бланков одного дня экзамена </a:t>
            </a:r>
          </a:p>
        </p:txBody>
      </p:sp>
      <p:sp>
        <p:nvSpPr>
          <p:cNvPr id="64529" name="object 10">
            <a:extLst>
              <a:ext uri="{FF2B5EF4-FFF2-40B4-BE49-F238E27FC236}">
                <a16:creationId xmlns:a16="http://schemas.microsoft.com/office/drawing/2014/main" id="{F9D00811-B56B-4A5F-9868-F2508200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2" y="5085184"/>
            <a:ext cx="6838950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учебным предметам вкладываются в файл,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которым проводился ЕГЭ в ППЭ, на каждую дату экзамена</a:t>
            </a:r>
          </a:p>
        </p:txBody>
      </p:sp>
      <p:pic>
        <p:nvPicPr>
          <p:cNvPr id="64530" name="Picture 20">
            <a:extLst>
              <a:ext uri="{FF2B5EF4-FFF2-40B4-BE49-F238E27FC236}">
                <a16:creationId xmlns:a16="http://schemas.microsoft.com/office/drawing/2014/main" id="{97E9E7DD-301E-4388-A9F1-2C3FBD57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7" y="3638202"/>
            <a:ext cx="15017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177396" y="5805264"/>
            <a:ext cx="8858654" cy="841523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Конверты с КИМ, черновиками, испорченными/бракованными ИК упаковываются в пакет, приготовленный руководителем ППЭ. На пакете отражена следующая информация: дата экзамена, код ППЭ, наименование учебных предметов, перечень упакованных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4120433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652744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форм для передачи в РЦОКО</a:t>
            </a: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909" y="5447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50" y="544794"/>
            <a:ext cx="8891587" cy="60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ППЭ-02 «Апелляция о нарушении установленного порядка проведения ГИА» и ППЭ-03 «Протокол рассмотрения апелляции о нарушении установленного порядка проведения ГИА»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 «Протокол проведения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 «Ведомость коррекции персональных данных участников экзамена в аудитории». </a:t>
            </a:r>
            <a:b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необходимо приложить копию подтверждающих документов </a:t>
            </a:r>
            <a:b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ППЭ-12-04 МАШ «Ведомость учета времени отсутствия участников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ППЭ-13-02 МАШ  «Сводная ведомость учета участников экзамена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ППЭ-15 «Протокол проведения процедуры сканирования бланков ГИА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ППЭ-15-01 «Протокол использования станции сканирования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ППЭ-18 МАШ «Акт общественного наблюдения за проведением экзамена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ППЭ-19 «Контроль изменения состава работников в день экзамена».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</a:t>
            </a:r>
            <a:b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необходимо складывать вместе с формой ППЭ 07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ППЭ-21 «Акт об удалении участника» (с приложениями)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 «Протокол печати полных комплектов ЭМ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ППЭ-23-01 «Протокол использования станции печати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ППЭ-24 «Акт о </a:t>
            </a:r>
            <a:r>
              <a:rPr lang="ru-RU" altLang="ru-RU" sz="15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участника экзамена в ППЭ»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ППЭ-25 «Акт об отказе участника экзамена от подписания акта об удалении  из ППЭ»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ППЭ-26 «Объяснительная записка»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медицинского работника</a:t>
            </a:r>
          </a:p>
        </p:txBody>
      </p:sp>
    </p:spTree>
    <p:extLst>
      <p:ext uri="{BB962C8B-B14F-4D97-AF65-F5344CB8AC3E}">
        <p14:creationId xmlns:p14="http://schemas.microsoft.com/office/powerpoint/2010/main" val="2986847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3" y="84392"/>
            <a:ext cx="8964613" cy="5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060" y="5929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3526061" y="2204864"/>
            <a:ext cx="1622003" cy="32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63" y="622429"/>
            <a:ext cx="8667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нарушать регламентные сроки подготовки и проведения экзаменов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использовать апробационные или прошлогодние ДБО № 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1683" y="2060848"/>
            <a:ext cx="36222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пытаться скачать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ключ доступа к ЭМ ранее 09.30 часов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техническом сбое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работе станции частично менять технику (замена компьютера, или принтера, или сканера)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08" y="2060848"/>
            <a:ext cx="4016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выносить из аудитории вышедшие из строя станции (вместе с принтером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сканером /МФУ)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выходить с мобильным телефоном из штаба (исключение – объявление ракетной опасности)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покидать территорию ППЭ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863" y="5733256"/>
            <a:ext cx="866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находиться в ППЭ без документа, удостоверяющего личность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7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5084" y="167436"/>
            <a:ext cx="8629404" cy="698838"/>
          </a:xfrm>
        </p:spPr>
        <p:txBody>
          <a:bodyPr/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Всероссийское тренировочное мероприятия (ВТМ) 14 мая 2026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866274"/>
            <a:ext cx="8568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проведения: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Задействованы 19 ППЭ ЕГЭ;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Завершение КТГ до 15.00 часов 13 мая 2026 года;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Принимают участие выпускники;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Выпускники с ОВЗ принимают участие в ВТМ без создания особых условий;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системы видеонаблюдения;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регионального мониторинга (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http://ppe-mon.obr57.ru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одного участника проверяется одним экспертом ПК;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участников с результатами ВТМ до 27 мая 2026 года 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6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0" y="164246"/>
            <a:ext cx="8892330" cy="6058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готовности ППЭ к основному периоду ГИА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D8A0BD-A476-478F-88D6-3E6D9A63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84281"/>
              </p:ext>
            </p:extLst>
          </p:nvPr>
        </p:nvGraphicFramePr>
        <p:xfrm>
          <a:off x="395536" y="2780927"/>
          <a:ext cx="8568952" cy="388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606">
                  <a:extLst>
                    <a:ext uri="{9D8B030D-6E8A-4147-A177-3AD203B41FA5}">
                      <a16:colId xmlns:a16="http://schemas.microsoft.com/office/drawing/2014/main" val="4125377381"/>
                    </a:ext>
                  </a:extLst>
                </a:gridCol>
                <a:gridCol w="4358346">
                  <a:extLst>
                    <a:ext uri="{9D8B030D-6E8A-4147-A177-3AD203B41FA5}">
                      <a16:colId xmlns:a16="http://schemas.microsoft.com/office/drawing/2014/main" val="1925122326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>
                    <a:solidFill>
                      <a:srgbClr val="1EA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>
                    <a:solidFill>
                      <a:srgbClr val="1EA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279968"/>
                  </a:ext>
                </a:extLst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ППЭ на базе ОО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27667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системы видеонаблюдения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мая 2026 года 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ВТМ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67604"/>
                  </a:ext>
                </a:extLst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ППЭ на дому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79387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видеонаблюдения в ППЭ на дому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4439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Акта готовности и отчета о результатах тестирования системы видеонаблюдения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19 мая 2026 года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ege.orel@orcoko.ru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456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98" y="715847"/>
            <a:ext cx="9076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 проверке готовности ППЭ к ЕГЭ и ГВЭ от 9 апреля 2026 года №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538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 проведении проверки готовности пунктов проведения единого государственного экзамена и государственного выпускного экзамена к проведению государственной итоговой аттестации по образовательным программам среднего общего образования в 2025 году на территории Орловской области и тестирования системы видеонаблюдения в пунктах проведения единого государственного экзамена»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8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62727" y="-7942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График работы ППЭ в основной период ЕГЭ</a:t>
            </a:r>
          </a:p>
        </p:txBody>
      </p:sp>
      <p:pic>
        <p:nvPicPr>
          <p:cNvPr id="1144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6453337"/>
            <a:ext cx="5419725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1" y="764704"/>
            <a:ext cx="8438301" cy="536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13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62727" y="15398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81890"/>
            <a:ext cx="7630616" cy="698838"/>
          </a:xfrm>
        </p:spPr>
        <p:txBody>
          <a:bodyPr/>
          <a:lstStyle/>
          <a:p>
            <a:b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 корректности сведений, вносимых </a:t>
            </a:r>
            <a:b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региональный мониторинг проведения ГИА, </a:t>
            </a:r>
            <a:b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своевременная отправка информации</a:t>
            </a:r>
            <a:b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084" y="1083258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«О мониторинге проведения государственной итоговой аттестации 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образовательным программам основного общего и среднего общего образования в пункте проведения экзаменов»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№ 278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03.03.2026)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для входа на сайт мониторинга: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http://ppe-mon.obr57.ru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Экзамены – Информация – передача данных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(информация о фактической явке участников и наблюдателей) –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до 10.45 часов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Контроль занятости – Создание ведомости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(данные об оплате работникам ППЭ).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i="1" dirty="0">
                <a:latin typeface="Times New Roman"/>
                <a:ea typeface="Calibri"/>
              </a:rPr>
              <a:t>В связи с переходом на </a:t>
            </a:r>
            <a:r>
              <a:rPr lang="ru-RU" i="1" dirty="0" err="1">
                <a:latin typeface="Times New Roman"/>
                <a:ea typeface="Calibri"/>
              </a:rPr>
              <a:t>ГосТех</a:t>
            </a:r>
            <a:r>
              <a:rPr lang="ru-RU" i="1" dirty="0">
                <a:latin typeface="Times New Roman"/>
                <a:ea typeface="Calibri"/>
              </a:rPr>
              <a:t> в 2026 году данная информация может быть не корректной!!!</a:t>
            </a: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форм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(отправление формы 13-02, 13-03-К, 13-03-У)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пакетов в РЦОКО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68" y="5157192"/>
            <a:ext cx="2088232" cy="13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1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2"/>
            <a:ext cx="9000108" cy="552012"/>
          </a:xfrm>
        </p:spPr>
        <p:txBody>
          <a:bodyPr/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ПРОВЕРКА ГОТОВНОСТИ ППЭ (до 18 мая 2026 года)</a:t>
            </a:r>
          </a:p>
        </p:txBody>
      </p:sp>
      <p:pic>
        <p:nvPicPr>
          <p:cNvPr id="2051" name="Picture 3" descr="C:\Users\gridunova\Desktop\X-слайд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1600" r="2051" b="3012"/>
          <a:stretch/>
        </p:blipFill>
        <p:spPr bwMode="auto">
          <a:xfrm>
            <a:off x="33359" y="638621"/>
            <a:ext cx="9123654" cy="61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1094" y="4869160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 режиме «офлайн»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419708"/>
            <a:ext cx="77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ОО</a:t>
            </a:r>
          </a:p>
        </p:txBody>
      </p:sp>
      <p:pic>
        <p:nvPicPr>
          <p:cNvPr id="9" name="Picture 51">
            <a:extLst>
              <a:ext uri="{FF2B5EF4-FFF2-40B4-BE49-F238E27FC236}">
                <a16:creationId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7" y="1280405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11902" y="934246"/>
            <a:ext cx="1510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Место регистрации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915817" y="603386"/>
            <a:ext cx="8007" cy="239356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2382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695724" y="568678"/>
            <a:ext cx="1385" cy="242827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2382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9710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9711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3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 rot="1809610">
            <a:off x="6270472" y="879659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4283968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84529"/>
            <a:ext cx="630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Настройка стационарных и (или) переносных металлоискателей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осуществляется для обеспечения нужного уровня чувствительности металлоискателей:</a:t>
            </a:r>
          </a:p>
        </p:txBody>
      </p:sp>
      <p:pic>
        <p:nvPicPr>
          <p:cNvPr id="2053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5470" r="39450"/>
          <a:stretch/>
        </p:blipFill>
        <p:spPr bwMode="auto">
          <a:xfrm>
            <a:off x="7392478" y="836712"/>
            <a:ext cx="1736668" cy="41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168" y="4089590"/>
            <a:ext cx="7249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имитируются различные условия: меняется скорость 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 место расположения 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случае недостоверного сигнала меняются 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качестве рабочего выбирается режим с наименьшим количеством ошибок.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16632"/>
            <a:ext cx="684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Контроль организации входа в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2166" y="1594535"/>
            <a:ext cx="6768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рекомендуется использовать образцы для фиксации опасных/запрещенных предметов и любые металлические предметы (например, ключи, пряжка ремня, металлические аксессуары и т.д.);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образцы несколько раз проносятся через металлоискатель, фиксируя данные;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168" y="5817458"/>
            <a:ext cx="882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Привлечение представителей родительских комитетов в качестве наблюдателей на входах в ППЭ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(не аккредитованные общественные наблюдатели)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3909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22846</TotalTime>
  <Words>2486</Words>
  <Application>Microsoft Office PowerPoint</Application>
  <PresentationFormat>Экран (4:3)</PresentationFormat>
  <Paragraphs>559</Paragraphs>
  <Slides>39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Cambria</vt:lpstr>
      <vt:lpstr>Century Gothic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Всероссийское тренировочное мероприятия (ВТМ) 14 мая 2026 года</vt:lpstr>
      <vt:lpstr>Проверка готовности ППЭ к основному периоду ГИА</vt:lpstr>
      <vt:lpstr>График работы ППЭ в основной период ЕГЭ</vt:lpstr>
      <vt:lpstr> Контроль корректности сведений, вносимых  в региональный мониторинг проведения ГИА,  и своевременная отправка информации </vt:lpstr>
      <vt:lpstr>ПРОВЕРКА ГОТОВНОСТИ ППЭ (до 18 мая 2026 года)</vt:lpstr>
      <vt:lpstr>Презентация PowerPoint</vt:lpstr>
      <vt:lpstr>             </vt:lpstr>
      <vt:lpstr>Штаб ППЭ</vt:lpstr>
      <vt:lpstr>             </vt:lpstr>
      <vt:lpstr>Проверка готовности аудиторий ППЭ</vt:lpstr>
      <vt:lpstr>Проверка готовности аудиторий проведения КЕГЭ</vt:lpstr>
      <vt:lpstr>Подготовка аудиторий проведения ЕГЭ  по иностранным языкам (письменная часть)</vt:lpstr>
      <vt:lpstr>Проверка готовности аудиторий подготовки ЕГЭ  по иностранным языкам (устная часть)</vt:lpstr>
      <vt:lpstr>Проверка готовности аудиторий проведения ЕГЭ  по иностранным языкам (устная часть)</vt:lpstr>
      <vt:lpstr>Регламентные сроки подготовки и проведения ЕГЭ в ППЭ</vt:lpstr>
      <vt:lpstr>Личный кабинет ППЭ: (с использованием ЗСПД - защищенной сети, предназначенной для связи компьютера (ноутбука), установленного в штабе ППЭ, с личным кабинетом ППЭ): </vt:lpstr>
      <vt:lpstr>КОНТРОЛЬ ТЕХНИЧЕСКОЙ ГОТОВНОСТИ ППЭ (КТГ)</vt:lpstr>
      <vt:lpstr>Контроль за явкой всех лиц, задействованных при проведении экзаменов в ППЭ</vt:lpstr>
      <vt:lpstr>Презентация PowerPoint</vt:lpstr>
      <vt:lpstr>Презентация PowerPoint</vt:lpstr>
      <vt:lpstr>Средства обучения и воспитания  для выполнения заданий КИМ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печать ЭМ</vt:lpstr>
      <vt:lpstr>Завершение сканирования в аудиториях ППЭ.  Экспорт ЭМ</vt:lpstr>
      <vt:lpstr>КОНТРОЛЬ ПРИЕМА ЭМ РУКОВОДИТЕЛЕМ ППЭ  ОТ ОРГАНИЗАТОРОВ В АУДИТОРИИ</vt:lpstr>
      <vt:lpstr>Завершение экзамена: сканирование форм ППЭ в штабе ППЭ</vt:lpstr>
      <vt:lpstr>Случай повторного сканирования ЭМ в штабе ППЭ</vt:lpstr>
      <vt:lpstr>Завершение экзамена. Член ГЭК:</vt:lpstr>
      <vt:lpstr>Перечень форм для передачи в РЦОКО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Татьяна Шапеева</cp:lastModifiedBy>
  <cp:revision>1328</cp:revision>
  <cp:lastPrinted>2026-04-24T07:45:02Z</cp:lastPrinted>
  <dcterms:created xsi:type="dcterms:W3CDTF">2011-08-25T06:09:31Z</dcterms:created>
  <dcterms:modified xsi:type="dcterms:W3CDTF">2026-04-24T12:12:23Z</dcterms:modified>
</cp:coreProperties>
</file>