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6" r:id="rId3"/>
    <p:sldId id="258" r:id="rId4"/>
    <p:sldId id="274" r:id="rId5"/>
    <p:sldId id="275" r:id="rId6"/>
    <p:sldId id="284" r:id="rId7"/>
    <p:sldId id="281" r:id="rId8"/>
    <p:sldId id="277" r:id="rId9"/>
    <p:sldId id="257" r:id="rId10"/>
    <p:sldId id="279" r:id="rId11"/>
    <p:sldId id="280" r:id="rId12"/>
    <p:sldId id="260" r:id="rId13"/>
    <p:sldId id="261" r:id="rId14"/>
    <p:sldId id="272" r:id="rId15"/>
    <p:sldId id="259" r:id="rId16"/>
    <p:sldId id="278" r:id="rId17"/>
    <p:sldId id="285" r:id="rId18"/>
    <p:sldId id="282" r:id="rId19"/>
    <p:sldId id="283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8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04D1BC-CA37-4A4E-8E1E-D64109104ED1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ge.orel@orcoko.ru" TargetMode="External"/><Relationship Id="rId2" Type="http://schemas.openxmlformats.org/officeDocument/2006/relationships/hyperlink" Target="mailto:gia9@orcoko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2474" y="-118700"/>
            <a:ext cx="8018763" cy="37099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координатора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подготовки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ГИА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5185" y="4643542"/>
            <a:ext cx="47617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государственной итоговой аттестации КУ ОО «РЦОКО»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 Татьяна Леонидовна,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инженер-программист отдела обеспечения государственной итоговой аттестации КУ ОО «РЦОКО»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80" y="6487060"/>
            <a:ext cx="12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2026 год</a:t>
            </a:r>
          </a:p>
        </p:txBody>
      </p:sp>
    </p:spTree>
    <p:extLst>
      <p:ext uri="{BB962C8B-B14F-4D97-AF65-F5344CB8AC3E}">
        <p14:creationId xmlns:p14="http://schemas.microsoft.com/office/powerpoint/2010/main" val="62776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9" y="1"/>
            <a:ext cx="8973802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ППЭ в основные дни основного периода проведения ГИА-9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34" y="6466697"/>
            <a:ext cx="8650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(Полных график работы ППЭ ГИА-9 размещен на сайте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orcoko.ru/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ppe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6CCBB-891D-4A5E-A4BA-39607F95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9" y="809259"/>
            <a:ext cx="8973802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2" y="1"/>
            <a:ext cx="8992855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ППЭ в основные дни основного периода проведения ГИА-9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34" y="6466697"/>
            <a:ext cx="8650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(Полных график работы ППЭ ГИА-9 размещен на сайте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orcoko.ru/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ppe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2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112CD-675A-4246-8F86-E97B42B3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890233"/>
            <a:ext cx="8992855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1298" y="287338"/>
            <a:ext cx="754380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0405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средства видеозаписи (в режиме «офлайн»), обеспечивающие видеофиксацию входа участников экзамена в 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Тихоновская\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4043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114027" y="71"/>
            <a:ext cx="9000108" cy="923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Настройка стационарных и (или) переносных металлоискателей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977" y="1031967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Настройка осуществляется 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для обеспечения нужного уровня чувствительности металлоискателей: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рекомендуется использовать образцы для фиксации опасных/запрещенных предметов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любые металлические предметы (например, ключи, пряжка ремня, металлические аксессуары и т.д.);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образцы несколько раз проносятся через металлоискатель, фиксируя данные;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имитируются различные условия: меняется скорость и место расположения 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 недостоверного сигнала меняются 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качестве рабочего выбирается режим с наименьшим количеством ошибок</a:t>
            </a:r>
          </a:p>
        </p:txBody>
      </p:sp>
      <p:pic>
        <p:nvPicPr>
          <p:cNvPr id="6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4746" r="39450"/>
          <a:stretch/>
        </p:blipFill>
        <p:spPr bwMode="auto">
          <a:xfrm>
            <a:off x="5892057" y="3998910"/>
            <a:ext cx="1072161" cy="25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>
            <a:off x="1486704" y="4725286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19" y="1353317"/>
            <a:ext cx="1256083" cy="203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Резервное оборудование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95" y="3760968"/>
            <a:ext cx="2919792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92" y="1518249"/>
            <a:ext cx="772695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для входа в личный кабинет ППЭ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станция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штаба ППЭ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станции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организатора </a:t>
            </a:r>
            <a:b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3-4 основные станции);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КЕГЭ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5 основных станций);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записи </a:t>
            </a:r>
            <a:b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4 основных станции)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78" y="-231981"/>
            <a:ext cx="8856622" cy="8191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ЕГЭ в ППЭ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35501"/>
              </p:ext>
            </p:extLst>
          </p:nvPr>
        </p:nvGraphicFramePr>
        <p:xfrm>
          <a:off x="287378" y="832175"/>
          <a:ext cx="8673738" cy="54459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444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1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ЭМ в ППЭ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  после размещения:</a:t>
                      </a:r>
                      <a:b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5 рабочих дней – на основные даты; </a:t>
                      </a:r>
                      <a:b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3 рабочих дней –  на резервные даты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технической подготовки</a:t>
                      </a: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5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календарных дней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токенов членов ГЭК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до даты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1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 успешно завершено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11:35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10.30 часов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статуса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12.00 часов 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экзаменов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16:30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1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8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5" y="157019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явкой всех лиц, задействованных при проведении экзаменов в ППЭ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9791"/>
              </p:ext>
            </p:extLst>
          </p:nvPr>
        </p:nvGraphicFramePr>
        <p:xfrm>
          <a:off x="125835" y="714292"/>
          <a:ext cx="8892330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65">
                  <a:extLst>
                    <a:ext uri="{9D8B030D-6E8A-4147-A177-3AD203B41FA5}">
                      <a16:colId xmlns:a16="http://schemas.microsoft.com/office/drawing/2014/main" val="4125377381"/>
                    </a:ext>
                  </a:extLst>
                </a:gridCol>
                <a:gridCol w="2647889">
                  <a:extLst>
                    <a:ext uri="{9D8B030D-6E8A-4147-A177-3AD203B41FA5}">
                      <a16:colId xmlns:a16="http://schemas.microsoft.com/office/drawing/2014/main" val="948651532"/>
                    </a:ext>
                  </a:extLst>
                </a:gridCol>
                <a:gridCol w="4219576">
                  <a:extLst>
                    <a:ext uri="{9D8B030D-6E8A-4147-A177-3AD203B41FA5}">
                      <a16:colId xmlns:a16="http://schemas.microsoft.com/office/drawing/2014/main" val="363363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7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ГЭК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ЭМ в РЦОКО и передача ЭМ руководителю ППЭ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установленное время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(7.30-7.45 часов)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при распечатке пакета руководителя ППЭ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7.30 часов)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27667"/>
                  </a:ext>
                </a:extLst>
              </a:tr>
              <a:tr h="4290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ППЭ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распоряжения руководителя ППЭ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6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наблюдатели, в том числе из родительской общественности (аккредитованные)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–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50 % от времени экзамена</a:t>
                      </a:r>
                      <a:b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(начиная с 10.00 часов)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ППЭ-18-МАШ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–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50 % от времени экзамена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(начиная с 10.00 часов)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2026 году –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Сервис общественного наблюдения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ППЭ-18-МАШ заполняется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электронном виде, распечатывается, подписывается общественным наблюдателем и сканируется в штабе ППЭ с другими формами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47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работник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часов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 медицинского учреждения о направлении в ППЭ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правоохранительных органов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родительских комитетов (без аккредитации)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 до входа в ППЭ на время входа участников в ППЭ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9.00 до 10.00 часов)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4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Наблюдатели СИЦ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графику РЦОКО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1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413" y="-543899"/>
            <a:ext cx="8891587" cy="1071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для участников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3E6BD-E18F-4B52-8442-B620D5BE2D77}"/>
              </a:ext>
            </a:extLst>
          </p:cNvPr>
          <p:cNvSpPr txBox="1"/>
          <p:nvPr/>
        </p:nvSpPr>
        <p:spPr>
          <a:xfrm>
            <a:off x="372721" y="527664"/>
            <a:ext cx="403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828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уведомлений на ГИА и ЕГЭ </a:t>
            </a:r>
          </a:p>
          <a:p>
            <a:pPr algn="ctr">
              <a:tabLst>
                <a:tab pos="26828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ОБЯЗАТЕЛЬНА!</a:t>
            </a:r>
          </a:p>
          <a:p>
            <a:pPr algn="ctr">
              <a:tabLst>
                <a:tab pos="268288" algn="l"/>
              </a:tabLs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7691D-1103-4885-9C42-0AD7DE0C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8" y="1244181"/>
            <a:ext cx="3814617" cy="39097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E9A155-BA32-4BB1-A08E-586EE29EE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3"/>
          <a:stretch/>
        </p:blipFill>
        <p:spPr>
          <a:xfrm>
            <a:off x="5032835" y="416777"/>
            <a:ext cx="3814618" cy="4963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A56DA-7609-40F1-A0D2-5DCDC82AC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337" y="5060084"/>
            <a:ext cx="6278960" cy="1300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D9D48D-D2A1-4330-834C-242C7AEB2B9A}"/>
              </a:ext>
            </a:extLst>
          </p:cNvPr>
          <p:cNvSpPr txBox="1"/>
          <p:nvPr/>
        </p:nvSpPr>
        <p:spPr>
          <a:xfrm>
            <a:off x="105703" y="5380413"/>
            <a:ext cx="257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828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ГИА-9</a:t>
            </a:r>
          </a:p>
          <a:p>
            <a:pPr algn="ctr">
              <a:tabLst>
                <a:tab pos="268288" algn="l"/>
              </a:tabLs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02" y="3942273"/>
            <a:ext cx="3042939" cy="810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001992" y="4136755"/>
            <a:ext cx="4927071" cy="11839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413" y="-543899"/>
            <a:ext cx="8891587" cy="1071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явкой участников ГИА на экзамен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A5D22-3316-405F-8A4A-FE04064DB553}"/>
              </a:ext>
            </a:extLst>
          </p:cNvPr>
          <p:cNvSpPr txBox="1"/>
          <p:nvPr/>
        </p:nvSpPr>
        <p:spPr>
          <a:xfrm>
            <a:off x="412933" y="502240"/>
            <a:ext cx="839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у сопровождающего списка отсутствующих участников с указанием причины отсутствия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(пропуск по уважительной причине (9 и 11 класс) или отказ от участия в ЕГЭ по выбранному ранее предмету (11 класс)).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DFF6E-2F8C-4141-8E71-FFF21BE3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33" y="4655916"/>
            <a:ext cx="3455563" cy="1590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AC341-FA63-4C63-9EA7-EA35002B298B}"/>
              </a:ext>
            </a:extLst>
          </p:cNvPr>
          <p:cNvSpPr txBox="1"/>
          <p:nvPr/>
        </p:nvSpPr>
        <p:spPr>
          <a:xfrm>
            <a:off x="412932" y="1289540"/>
            <a:ext cx="8398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Своевременное предоставление пакета документов на участников ГИА в резервные дни – ходатайство от МСУ со списком участников по категориям:</a:t>
            </a:r>
          </a:p>
          <a:p>
            <a:pPr indent="534988"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пропустивших экзамен по уважительной причине – заявление от участника на имя председателя ГЭК и документ, подтверждающий уважительность отсутствия на экзамене;</a:t>
            </a:r>
          </a:p>
          <a:p>
            <a:pPr indent="534988"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досрочно завершивших экзамен – заявление от участника на имя председателя ГЭК 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экзамена прикладывать не нужно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534988"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Получивших на ГИА неудовлетворительный результат (в 9 классе – не более чем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предметам в случае прохождения ГИА по 4 предметам или по одному учебному предмету в случае прохождения ГИА-9 по двум учебным предметам, в 11 классе – по одному учебному предмету (русский язык или математика)) – заявление на имя председателя ГЭК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(формы заявлений будут направлены перед основным периодом ГИА). </a:t>
            </a:r>
            <a:endParaRPr lang="ru-RU" sz="1600" i="1" dirty="0"/>
          </a:p>
          <a:p>
            <a:pPr indent="534988"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E6A6F-2917-40F4-9B17-A59D7D4DDD47}"/>
              </a:ext>
            </a:extLst>
          </p:cNvPr>
          <p:cNvSpPr txBox="1"/>
          <p:nvPr/>
        </p:nvSpPr>
        <p:spPr>
          <a:xfrm>
            <a:off x="473315" y="4071141"/>
            <a:ext cx="839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Участники ГИА, удаленные с экзамена, НЕ ПРИНИМАЮТ участие в ГИА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учебному предмету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резервные дни и в дополнительные дни (для 11 класса)</a:t>
            </a:r>
          </a:p>
        </p:txBody>
      </p:sp>
    </p:spTree>
    <p:extLst>
      <p:ext uri="{BB962C8B-B14F-4D97-AF65-F5344CB8AC3E}">
        <p14:creationId xmlns:p14="http://schemas.microsoft.com/office/powerpoint/2010/main" val="333790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413" y="-250825"/>
            <a:ext cx="8891587" cy="1071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участия выпускников текущего года (11 класс)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дни ЕГЭ (8 и 9 июля 2026 года)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A5D22-3316-405F-8A4A-FE04064DB553}"/>
              </a:ext>
            </a:extLst>
          </p:cNvPr>
          <p:cNvSpPr txBox="1"/>
          <p:nvPr/>
        </p:nvSpPr>
        <p:spPr>
          <a:xfrm>
            <a:off x="412932" y="932439"/>
            <a:ext cx="839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инструктажей с выпускниками 11 классов и их родителями (законными представителями) о правилах проведения экзаменов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дни ЕГЭ!!!</a:t>
            </a:r>
          </a:p>
          <a:p>
            <a:pPr algn="just">
              <a:tabLst>
                <a:tab pos="268288" algn="l"/>
              </a:tabLs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DFF6E-2F8C-4141-8E71-FFF21BE3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51" y="4362636"/>
            <a:ext cx="4192807" cy="1929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AC341-FA63-4C63-9EA7-EA35002B298B}"/>
              </a:ext>
            </a:extLst>
          </p:cNvPr>
          <p:cNvSpPr txBox="1"/>
          <p:nvPr/>
        </p:nvSpPr>
        <p:spPr>
          <a:xfrm>
            <a:off x="412932" y="1965530"/>
            <a:ext cx="8398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ВЫПУСКНИКИ ТЕКУЩЕГО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участии в ЕГЭ по иностранному языку – обязательная пересдача устной и письменной частей)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числа учебных предметов,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которому есть результат в 2026 году или результат, полученный участником в 10 классе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зависимо от результата);</a:t>
            </a: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результат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не зависимо от полученных баллов,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АННУЛИРОВАН!!! </a:t>
            </a: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68288" algn="l"/>
              </a:tabLst>
            </a:pPr>
            <a:endParaRPr lang="ru-RU" sz="1600" i="1" dirty="0"/>
          </a:p>
          <a:p>
            <a:pPr algn="just">
              <a:tabLst>
                <a:tab pos="268288" algn="l"/>
              </a:tabLst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tabLst>
                <a:tab pos="268288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19420" y="0"/>
            <a:ext cx="8505160" cy="54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0" y="487025"/>
            <a:ext cx="8651096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– начальник отдела обеспечения ГИА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(910) 269-05-95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9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Заболонкова</a:t>
            </a: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Вячеславовна,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 отдела обеспечения ГИА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вопросам связанным с ГИА-9)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+7(919) 260-32-62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9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Николаенко Елена Ивановна,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 отдела обеспечения ГИА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вопросам связанным с ГИА-11)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+7(915) 505-51-75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05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Гольцова</a:t>
            </a: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Владимировна,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 отдела обеспечения ГИА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вопросам связанным с ГИА-9 и ГИА-11 с ОВЗ)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+7(903) 882-14-67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05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 Артур Константинович,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обеспечения ГИА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вопросам связанным с РИС ГАИ-9)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+7(915) 501-53-05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Шапеева Татьяна Леонидовна,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отдела обеспечения ГИА </a:t>
            </a:r>
            <a:b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вопросам связанным с ФИС 2.0 (ГИА-11))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+7(910) 207-22-05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Трошина Лариса Николаевна,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методист отдела ДПО (по вопросам обучения на учебной платформе ФЦТ и по общественному наблюдению)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+7(910) 266-85-22</a:t>
            </a:r>
          </a:p>
        </p:txBody>
      </p:sp>
    </p:spTree>
    <p:extLst>
      <p:ext uri="{BB962C8B-B14F-4D97-AF65-F5344CB8AC3E}">
        <p14:creationId xmlns:p14="http://schemas.microsoft.com/office/powerpoint/2010/main" val="133578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413" y="-96838"/>
            <a:ext cx="8891587" cy="1071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успешного проведения экзаменов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3BBC6E-10BA-4EF5-9F61-D6886818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62" y="3814949"/>
            <a:ext cx="4400476" cy="2428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A5D22-3316-405F-8A4A-FE04064DB553}"/>
              </a:ext>
            </a:extLst>
          </p:cNvPr>
          <p:cNvSpPr txBox="1"/>
          <p:nvPr/>
        </p:nvSpPr>
        <p:spPr>
          <a:xfrm>
            <a:off x="822036" y="1951672"/>
            <a:ext cx="7716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«тишины» в день экзамена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сбоев подачи электроэнергии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Бесперебойный «Интернет» за счет резервного канала связи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СМИ в части освещения экзаменационной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19659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29">
            <a:extLst>
              <a:ext uri="{FF2B5EF4-FFF2-40B4-BE49-F238E27FC236}">
                <a16:creationId xmlns:a16="http://schemas.microsoft.com/office/drawing/2014/main" id="{3FB108CA-B679-47D0-BF46-239131778FC5}"/>
              </a:ext>
            </a:extLst>
          </p:cNvPr>
          <p:cNvSpPr/>
          <p:nvPr/>
        </p:nvSpPr>
        <p:spPr>
          <a:xfrm>
            <a:off x="210847" y="115680"/>
            <a:ext cx="4145129" cy="425508"/>
          </a:xfrm>
          <a:prstGeom prst="rect">
            <a:avLst/>
          </a:prstGeom>
          <a:solidFill>
            <a:srgbClr val="93CDD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проведения ГИА</a:t>
            </a:r>
          </a:p>
        </p:txBody>
      </p:sp>
      <p:sp>
        <p:nvSpPr>
          <p:cNvPr id="7" name="Скругленный прямоугольник 29">
            <a:extLst>
              <a:ext uri="{FF2B5EF4-FFF2-40B4-BE49-F238E27FC236}">
                <a16:creationId xmlns:a16="http://schemas.microsoft.com/office/drawing/2014/main" id="{DCE00C1E-58AC-4074-8D5D-92F312452A04}"/>
              </a:ext>
            </a:extLst>
          </p:cNvPr>
          <p:cNvSpPr/>
          <p:nvPr/>
        </p:nvSpPr>
        <p:spPr>
          <a:xfrm>
            <a:off x="210846" y="694765"/>
            <a:ext cx="4145130" cy="411014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представителей родительских комитетов для осуществления контроля за соблюдением прав участников ГИА при входе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классы: офлайн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классы: онлайн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ППЭ: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наблюдателя (из них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родителей)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СИЦ: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онлайн-наблюдателей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ППЭ подавителями сигналов мобильной связи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Рособрнадзора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B12F1-81F9-417F-990B-67F271619A72}"/>
              </a:ext>
            </a:extLst>
          </p:cNvPr>
          <p:cNvSpPr txBox="1"/>
          <p:nvPr/>
        </p:nvSpPr>
        <p:spPr>
          <a:xfrm>
            <a:off x="4814409" y="706622"/>
            <a:ext cx="4145131" cy="267765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повышенной готовности: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работников ППЭ при объявлении ракетной опасности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Металлоискатели на входе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входа (офлайн)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сотрудников: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Правоохранительных органов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</a:p>
        </p:txBody>
      </p:sp>
      <p:sp>
        <p:nvSpPr>
          <p:cNvPr id="9" name="Скругленный прямоугольник 29">
            <a:extLst>
              <a:ext uri="{FF2B5EF4-FFF2-40B4-BE49-F238E27FC236}">
                <a16:creationId xmlns:a16="http://schemas.microsoft.com/office/drawing/2014/main" id="{79501AEB-460E-4113-A803-787FE19E8FE7}"/>
              </a:ext>
            </a:extLst>
          </p:cNvPr>
          <p:cNvSpPr/>
          <p:nvPr/>
        </p:nvSpPr>
        <p:spPr>
          <a:xfrm>
            <a:off x="4788022" y="115680"/>
            <a:ext cx="4145129" cy="42550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проведении ГИА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2D1311-140C-4097-AD2F-25AF355DC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2" b="25816"/>
          <a:stretch/>
        </p:blipFill>
        <p:spPr>
          <a:xfrm>
            <a:off x="210846" y="4911435"/>
            <a:ext cx="4145131" cy="128784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8DE3C-3675-4FD1-806B-4381D656F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02" y="3542912"/>
            <a:ext cx="1986167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C741EAD-DDB8-4B50-894B-2A7E1274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83631"/>
              </p:ext>
            </p:extLst>
          </p:nvPr>
        </p:nvGraphicFramePr>
        <p:xfrm>
          <a:off x="128936" y="797677"/>
          <a:ext cx="8888922" cy="34747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:a16="http://schemas.microsoft.com/office/drawing/2014/main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:a16="http://schemas.microsoft.com/office/drawing/2014/main" val="1513427648"/>
                    </a:ext>
                  </a:extLst>
                </a:gridCol>
              </a:tblGrid>
              <a:tr h="2318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73177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Порядка проведения ГИА участниками ВТМ (наличие мобильного телефона и справочной информации «шпаргалки»)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Удаление участников ВТМ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Информационно-разъяснительная работа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участниками ГИА и их родителями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соблюдении Порядка проведения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961188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Несвоевременное прохождение контроля технической готовности ППЭ (после 17.00 часов).</a:t>
                      </a:r>
                    </a:p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ЭМ в РЦОКО в день проведения ВТМ (после 19.00 часов)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региональные тренировки для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технических специалистов ППЭ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25100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Некорректное заполнение бланков участниками ВТМ и машиночитаемых форм ППЭ работниками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участниками ГИА о заполнении бланков и работе с КИМ.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организаторами по заполнению форм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ВТМ получили 0 баллов за ответы на задания с некорректно внесенными ответами.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корректно внесенные данные исправлялись сотрудниками РЦОКО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ручном режиме (очень затратно по времени!)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858669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29">
            <a:extLst>
              <a:ext uri="{FF2B5EF4-FFF2-40B4-BE49-F238E27FC236}">
                <a16:creationId xmlns:a16="http://schemas.microsoft.com/office/drawing/2014/main" id="{D9AFB457-0A0A-474A-AB6B-DC3C67941D70}"/>
              </a:ext>
            </a:extLst>
          </p:cNvPr>
          <p:cNvSpPr/>
          <p:nvPr/>
        </p:nvSpPr>
        <p:spPr>
          <a:xfrm>
            <a:off x="396326" y="203401"/>
            <a:ext cx="8621532" cy="425508"/>
          </a:xfrm>
          <a:prstGeom prst="rect">
            <a:avLst/>
          </a:prstGeom>
          <a:solidFill>
            <a:srgbClr val="93CDD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тренировочное мероприятие (04.03.2026)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Предупреждение со сплошной заливкой">
            <a:extLst>
              <a:ext uri="{FF2B5EF4-FFF2-40B4-BE49-F238E27FC236}">
                <a16:creationId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AC2193-E4D0-4E28-8A5D-7749036E4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19" b="41731"/>
          <a:stretch/>
        </p:blipFill>
        <p:spPr>
          <a:xfrm>
            <a:off x="0" y="4272397"/>
            <a:ext cx="3510951" cy="2476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EBE23-4F25-4AFF-8C42-135F3F5E0918}"/>
              </a:ext>
            </a:extLst>
          </p:cNvPr>
          <p:cNvSpPr txBox="1"/>
          <p:nvPr/>
        </p:nvSpPr>
        <p:spPr>
          <a:xfrm>
            <a:off x="3191798" y="4393285"/>
            <a:ext cx="20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пятом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DEA48-360D-40CA-9AD9-FE94508B51F2}"/>
              </a:ext>
            </a:extLst>
          </p:cNvPr>
          <p:cNvSpPr txBox="1"/>
          <p:nvPr/>
        </p:nvSpPr>
        <p:spPr>
          <a:xfrm>
            <a:off x="3191798" y="5039616"/>
            <a:ext cx="202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участников ВТМ: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619" y="4393285"/>
            <a:ext cx="3479239" cy="1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29">
            <a:extLst>
              <a:ext uri="{FF2B5EF4-FFF2-40B4-BE49-F238E27FC236}">
                <a16:creationId xmlns:a16="http://schemas.microsoft.com/office/drawing/2014/main" id="{B87C243E-5542-46B3-8EF6-661C97E3DC46}"/>
              </a:ext>
            </a:extLst>
          </p:cNvPr>
          <p:cNvSpPr/>
          <p:nvPr/>
        </p:nvSpPr>
        <p:spPr>
          <a:xfrm>
            <a:off x="393434" y="101814"/>
            <a:ext cx="8628821" cy="4255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ЕГЭ (24.03.2026 и 27.03.2026)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969745A3-8BFA-4BB1-80FC-A2C84450B71C}"/>
              </a:ext>
            </a:extLst>
          </p:cNvPr>
          <p:cNvSpPr/>
          <p:nvPr/>
        </p:nvSpPr>
        <p:spPr>
          <a:xfrm>
            <a:off x="67210" y="47377"/>
            <a:ext cx="534383" cy="534383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Предупреждение со сплошной заливкой">
            <a:extLst>
              <a:ext uri="{FF2B5EF4-FFF2-40B4-BE49-F238E27FC236}">
                <a16:creationId xmlns:a16="http://schemas.microsoft.com/office/drawing/2014/main" id="{AECA8596-F810-4418-BD8D-9284CDECE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1647" y="77989"/>
            <a:ext cx="425508" cy="425508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BDE0DC7-A348-4FA2-9CF3-BE4F8CD72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05534"/>
              </p:ext>
            </p:extLst>
          </p:nvPr>
        </p:nvGraphicFramePr>
        <p:xfrm>
          <a:off x="128936" y="577391"/>
          <a:ext cx="8888922" cy="12906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:a16="http://schemas.microsoft.com/office/drawing/2014/main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:a16="http://schemas.microsoft.com/office/drawing/2014/main" val="1513427648"/>
                    </a:ext>
                  </a:extLst>
                </a:gridCol>
              </a:tblGrid>
              <a:tr h="254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73177"/>
                  </a:ext>
                </a:extLst>
              </a:tr>
              <a:tr h="101630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Объявлена Ракетная 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Эвакуация участников ЕГЭ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работников ППЭ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безопасное место.</a:t>
                      </a:r>
                    </a:p>
                    <a:p>
                      <a:pPr algn="l"/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 продлен на время эвакуации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Отработка Алгоритма действий в случае объявления Ракетной опасности на всех этапах проведения экзамена (по пути следования участников экзаменов в ППЭ, при проведении экзамена)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961188"/>
                  </a:ext>
                </a:extLst>
              </a:tr>
            </a:tbl>
          </a:graphicData>
        </a:graphic>
      </p:graphicFrame>
      <p:pic>
        <p:nvPicPr>
          <p:cNvPr id="10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0" y="1793337"/>
            <a:ext cx="1160111" cy="8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0780" y="1847536"/>
            <a:ext cx="82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75231" y="2091643"/>
            <a:ext cx="761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03.04.2025 г. № 524)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10" y="2368396"/>
            <a:ext cx="8950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Руководитель ОО совместно с 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ГИА по ППЭ в специально оборудованные безопасные места (укрытия);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организацию эвакуации работников ППЭ и участников ГИА отвечают члены ГЭК и руководитель 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ППЭ при проведении инструктажа для организаторов знакомит с Алгоритмом действий в случае объявления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эвакуации участники экзаменов и работники ППЭ берут с собой документ, удостоверяющий личность. Члены ГЭК и руководитель ППЭ – мобильный телефон.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Член ГЭК информирует ответственного сотрудника Департамента образования 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Крючкова О. Н.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местонахождении участников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их количество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и работников при объявлении ракетной опасности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через чат руководителей ППЭ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отбоя ракетной опасности работники ППЭ возвращаются на свои рабочие места, участники экзамена –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свои аудитории на рабочие места (проверка документа при входе в аудиторию).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и информирует члена ГЭК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</p:spTree>
    <p:extLst>
      <p:ext uri="{BB962C8B-B14F-4D97-AF65-F5344CB8AC3E}">
        <p14:creationId xmlns:p14="http://schemas.microsoft.com/office/powerpoint/2010/main" val="314465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30200"/>
            <a:ext cx="8893175" cy="1071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обучением работников ППЭ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A5D22-3316-405F-8A4A-FE04064DB553}"/>
              </a:ext>
            </a:extLst>
          </p:cNvPr>
          <p:cNvSpPr txBox="1"/>
          <p:nvPr/>
        </p:nvSpPr>
        <p:spPr>
          <a:xfrm>
            <a:off x="530316" y="741708"/>
            <a:ext cx="8083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учебной платформе Федерального центра тестирования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(с 6 по 20 мая 2026 года) – 11 классы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93F21-1C88-4C4C-AF66-4FCD1E2C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8" y="1608460"/>
            <a:ext cx="4298401" cy="2115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6B0EB5-95DF-4DB7-A394-61E5F094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37" y="1739081"/>
            <a:ext cx="4114048" cy="2209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FF237B-7E9E-4E19-A88B-8C304050EC08}"/>
              </a:ext>
            </a:extLst>
          </p:cNvPr>
          <p:cNvSpPr txBox="1"/>
          <p:nvPr/>
        </p:nvSpPr>
        <p:spPr>
          <a:xfrm>
            <a:off x="98998" y="4547844"/>
            <a:ext cx="3032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рамках региональных обучающих мероприятий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(с 21 апреля по 22 мая 2026 года) – 9 и 11 классы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54983-8EA9-4230-BEA8-1649AF7420AB}"/>
              </a:ext>
            </a:extLst>
          </p:cNvPr>
          <p:cNvSpPr txBox="1"/>
          <p:nvPr/>
        </p:nvSpPr>
        <p:spPr>
          <a:xfrm>
            <a:off x="4611645" y="1066203"/>
            <a:ext cx="440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по обучению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15 и 20 мая 2026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12" y="4073189"/>
            <a:ext cx="2459950" cy="2272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4590" y="3529487"/>
            <a:ext cx="2139872" cy="3227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285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0" y="164246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ППЭ к основному периоду ГИА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732"/>
              </p:ext>
            </p:extLst>
          </p:nvPr>
        </p:nvGraphicFramePr>
        <p:xfrm>
          <a:off x="287738" y="1096910"/>
          <a:ext cx="8451273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091">
                  <a:extLst>
                    <a:ext uri="{9D8B030D-6E8A-4147-A177-3AD203B41FA5}">
                      <a16:colId xmlns:a16="http://schemas.microsoft.com/office/drawing/2014/main" val="4125377381"/>
                    </a:ext>
                  </a:extLst>
                </a:gridCol>
                <a:gridCol w="2817091">
                  <a:extLst>
                    <a:ext uri="{9D8B030D-6E8A-4147-A177-3AD203B41FA5}">
                      <a16:colId xmlns:a16="http://schemas.microsoft.com/office/drawing/2014/main" val="948651532"/>
                    </a:ext>
                  </a:extLst>
                </a:gridCol>
                <a:gridCol w="2817091">
                  <a:extLst>
                    <a:ext uri="{9D8B030D-6E8A-4147-A177-3AD203B41FA5}">
                      <a16:colId xmlns:a16="http://schemas.microsoft.com/office/drawing/2014/main" val="1925122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7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базе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2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системы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2026 года 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ВТМ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6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дому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47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видеонаблюдения в ППЭ на дому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Акта готовности и отчета 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результатах тестирования системы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 мая 2026 года </a:t>
                      </a:r>
                    </a:p>
                    <a:p>
                      <a:pPr algn="ctr"/>
                      <a:endParaRPr lang="ru-RU" sz="1800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algn="ctr"/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gia9@orcoko.ru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ege.orel@orcoko.ru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456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210" y="5895895"/>
            <a:ext cx="907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Приказы Департамента образования Орловской области о проверке готовности ППЭ к ОГЭ, ЕГЭ, ГВЭ</a:t>
            </a:r>
          </a:p>
        </p:txBody>
      </p:sp>
    </p:spTree>
    <p:extLst>
      <p:ext uri="{BB962C8B-B14F-4D97-AF65-F5344CB8AC3E}">
        <p14:creationId xmlns:p14="http://schemas.microsoft.com/office/powerpoint/2010/main" val="403781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4" y="-379555"/>
            <a:ext cx="8915843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ППЭ в основной период проведения ГИА-11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25475"/>
              </p:ext>
            </p:extLst>
          </p:nvPr>
        </p:nvGraphicFramePr>
        <p:xfrm>
          <a:off x="199800" y="5871289"/>
          <a:ext cx="2681946" cy="41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Лист" r:id="rId3" imgW="3981489" imgH="609660" progId="Excel.Sheet.8">
                  <p:embed/>
                </p:oleObj>
              </mc:Choice>
              <mc:Fallback>
                <p:oleObj name="Лист" r:id="rId3" imgW="3981489" imgH="609660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00" y="5871289"/>
                        <a:ext cx="2681946" cy="41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4" y="6466697"/>
            <a:ext cx="8650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(Полных график работы ППЭ ГИА-11 размещен на файловом сервере – папка «Программы» – папка «АУДИТОРИИ») </a:t>
            </a:r>
            <a:endParaRPr lang="ru-RU" sz="1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7264D7-0B59-4933-9DC3-6A317DF4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68" y="564273"/>
            <a:ext cx="8164064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07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1311</TotalTime>
  <Words>1223</Words>
  <Application>Microsoft Office PowerPoint</Application>
  <PresentationFormat>Экран (4:3)</PresentationFormat>
  <Paragraphs>257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Ретро</vt:lpstr>
      <vt:lpstr>Лист</vt:lpstr>
      <vt:lpstr>Действия  муниципального координатора  в период подготовки  и проведения ГИА</vt:lpstr>
      <vt:lpstr>Презентация PowerPoint</vt:lpstr>
      <vt:lpstr>Условия успешного проведения экзаменов</vt:lpstr>
      <vt:lpstr>Презентация PowerPoint</vt:lpstr>
      <vt:lpstr>Презентация PowerPoint</vt:lpstr>
      <vt:lpstr>Презентация PowerPoint</vt:lpstr>
      <vt:lpstr>Контроль за обучением работников ППЭ</vt:lpstr>
      <vt:lpstr>Проверка готовности ППЭ к основному периоду ГИА</vt:lpstr>
      <vt:lpstr>График работы ППЭ в основной период проведения ГИА-11</vt:lpstr>
      <vt:lpstr>График работы ППЭ в основные дни основного периода проведения ГИА-9</vt:lpstr>
      <vt:lpstr>График работы ППЭ в основные дни основного периода проведения ГИА-9</vt:lpstr>
      <vt:lpstr>Организация входа в ППЭ</vt:lpstr>
      <vt:lpstr>Презентация PowerPoint</vt:lpstr>
      <vt:lpstr>Презентация PowerPoint</vt:lpstr>
      <vt:lpstr>Регламентные сроки подготовки и проведения ЕГЭ в ППЭ</vt:lpstr>
      <vt:lpstr>Контроль за явкой всех лиц, задействованных при проведении экзаменов в ППЭ</vt:lpstr>
      <vt:lpstr>Уведомления для участников ГИА</vt:lpstr>
      <vt:lpstr>Контроль за явкой участников ГИА на экзамен</vt:lpstr>
      <vt:lpstr>Контроль участия выпускников текущего года (11 класс)  в дополнительные дни ЕГЭ (8 и 9 июля 2026 года)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«Действия технического специалиста при подготовке и проведении ЕГЭ в ППЭ»</dc:title>
  <dc:creator>Татьяна Шапеева</dc:creator>
  <cp:lastModifiedBy>Светлана Тихоновская</cp:lastModifiedBy>
  <cp:revision>81</cp:revision>
  <cp:lastPrinted>2026-04-20T12:47:28Z</cp:lastPrinted>
  <dcterms:created xsi:type="dcterms:W3CDTF">2025-04-15T08:50:41Z</dcterms:created>
  <dcterms:modified xsi:type="dcterms:W3CDTF">2026-04-21T07:28:45Z</dcterms:modified>
</cp:coreProperties>
</file>